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32" r:id="rId1"/>
  </p:sldMasterIdLst>
  <p:notesMasterIdLst>
    <p:notesMasterId r:id="rId24"/>
  </p:notesMasterIdLst>
  <p:sldIdLst>
    <p:sldId id="278" r:id="rId2"/>
    <p:sldId id="297" r:id="rId3"/>
    <p:sldId id="300" r:id="rId4"/>
    <p:sldId id="304" r:id="rId5"/>
    <p:sldId id="280" r:id="rId6"/>
    <p:sldId id="281" r:id="rId7"/>
    <p:sldId id="282" r:id="rId8"/>
    <p:sldId id="283" r:id="rId9"/>
    <p:sldId id="284" r:id="rId10"/>
    <p:sldId id="285" r:id="rId11"/>
    <p:sldId id="286" r:id="rId12"/>
    <p:sldId id="288" r:id="rId13"/>
    <p:sldId id="290" r:id="rId14"/>
    <p:sldId id="291" r:id="rId15"/>
    <p:sldId id="289" r:id="rId16"/>
    <p:sldId id="292" r:id="rId17"/>
    <p:sldId id="295" r:id="rId18"/>
    <p:sldId id="293" r:id="rId19"/>
    <p:sldId id="294" r:id="rId20"/>
    <p:sldId id="319" r:id="rId21"/>
    <p:sldId id="305" r:id="rId22"/>
    <p:sldId id="320" r:id="rId23"/>
  </p:sldIdLst>
  <p:sldSz cx="9144000" cy="6858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bin" initials="r" lastIdx="12" clrIdx="0"/>
  <p:cmAuthor id="1" name="Administrator" initials="A" lastIdx="7" clrIdx="1"/>
  <p:cmAuthor id="2" name="עידית רובין" initials="ער"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434" autoAdjust="0"/>
    <p:restoredTop sz="94660"/>
  </p:normalViewPr>
  <p:slideViewPr>
    <p:cSldViewPr>
      <p:cViewPr>
        <p:scale>
          <a:sx n="66" d="100"/>
          <a:sy n="66" d="100"/>
        </p:scale>
        <p:origin x="-1440" y="-10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29C15-F0F0-4F4D-B290-DC6DB5B5893B}"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pPr rtl="1"/>
          <a:endParaRPr lang="he-IL"/>
        </a:p>
      </dgm:t>
    </dgm:pt>
    <dgm:pt modelId="{17B4A059-E5AE-44DD-8364-C43EFBA64B04}">
      <dgm:prSet phldrT="[טקסט]"/>
      <dgm:spPr/>
      <dgm:t>
        <a:bodyPr/>
        <a:lstStyle/>
        <a:p>
          <a:pPr rtl="1"/>
          <a:r>
            <a:rPr lang="he-IL" dirty="0" smtClean="0"/>
            <a:t>טווח ארוך</a:t>
          </a:r>
          <a:endParaRPr lang="he-IL" dirty="0"/>
        </a:p>
      </dgm:t>
    </dgm:pt>
    <dgm:pt modelId="{D7E0125E-285E-4D06-AC85-920A578B2E34}" type="parTrans" cxnId="{A2FB6B57-5BA2-47F8-B89B-D7039DBB41FE}">
      <dgm:prSet/>
      <dgm:spPr/>
      <dgm:t>
        <a:bodyPr/>
        <a:lstStyle/>
        <a:p>
          <a:pPr rtl="1"/>
          <a:endParaRPr lang="he-IL"/>
        </a:p>
      </dgm:t>
    </dgm:pt>
    <dgm:pt modelId="{9E5739E4-2616-4A67-AC6C-DCD65326E5EA}" type="sibTrans" cxnId="{A2FB6B57-5BA2-47F8-B89B-D7039DBB41FE}">
      <dgm:prSet/>
      <dgm:spPr/>
      <dgm:t>
        <a:bodyPr/>
        <a:lstStyle/>
        <a:p>
          <a:pPr rtl="1"/>
          <a:endParaRPr lang="he-IL"/>
        </a:p>
      </dgm:t>
    </dgm:pt>
    <dgm:pt modelId="{4F45E7CA-33AF-49E8-A93D-C4170B8BBA85}">
      <dgm:prSet phldrT="[טקסט]"/>
      <dgm:spPr/>
      <dgm:t>
        <a:bodyPr/>
        <a:lstStyle/>
        <a:p>
          <a:pPr rtl="1"/>
          <a:r>
            <a:rPr lang="he-IL" dirty="0" smtClean="0"/>
            <a:t>יוזמות מורים</a:t>
          </a:r>
          <a:endParaRPr lang="he-IL" dirty="0"/>
        </a:p>
      </dgm:t>
    </dgm:pt>
    <dgm:pt modelId="{5724A11D-068F-4166-A199-0F15746695FD}" type="parTrans" cxnId="{2AE90805-3218-42FA-8550-8A0696B7BE5B}">
      <dgm:prSet/>
      <dgm:spPr/>
      <dgm:t>
        <a:bodyPr/>
        <a:lstStyle/>
        <a:p>
          <a:pPr rtl="1"/>
          <a:endParaRPr lang="he-IL"/>
        </a:p>
      </dgm:t>
    </dgm:pt>
    <dgm:pt modelId="{BA776EC2-EE39-4A62-AB8F-830721009A27}" type="sibTrans" cxnId="{2AE90805-3218-42FA-8550-8A0696B7BE5B}">
      <dgm:prSet/>
      <dgm:spPr/>
      <dgm:t>
        <a:bodyPr/>
        <a:lstStyle/>
        <a:p>
          <a:pPr rtl="1"/>
          <a:endParaRPr lang="he-IL"/>
        </a:p>
      </dgm:t>
    </dgm:pt>
    <dgm:pt modelId="{8774FF7C-5E4C-488D-A750-DD686234FD86}">
      <dgm:prSet phldrT="[טקסט]"/>
      <dgm:spPr/>
      <dgm:t>
        <a:bodyPr/>
        <a:lstStyle/>
        <a:p>
          <a:pPr rtl="1"/>
          <a:r>
            <a:rPr lang="he-IL" dirty="0" smtClean="0"/>
            <a:t>טווח ארוך</a:t>
          </a:r>
          <a:endParaRPr lang="he-IL" dirty="0"/>
        </a:p>
      </dgm:t>
    </dgm:pt>
    <dgm:pt modelId="{0884DE52-3C61-4F1A-9263-577BD63967D5}" type="parTrans" cxnId="{967C48E3-DA8F-4DA1-A7DB-741B2BB09EC2}">
      <dgm:prSet/>
      <dgm:spPr/>
      <dgm:t>
        <a:bodyPr/>
        <a:lstStyle/>
        <a:p>
          <a:pPr rtl="1"/>
          <a:endParaRPr lang="he-IL"/>
        </a:p>
      </dgm:t>
    </dgm:pt>
    <dgm:pt modelId="{66476C65-893D-4CE7-B8A3-9DAB16C523BB}" type="sibTrans" cxnId="{967C48E3-DA8F-4DA1-A7DB-741B2BB09EC2}">
      <dgm:prSet/>
      <dgm:spPr/>
      <dgm:t>
        <a:bodyPr/>
        <a:lstStyle/>
        <a:p>
          <a:pPr rtl="1"/>
          <a:endParaRPr lang="he-IL"/>
        </a:p>
      </dgm:t>
    </dgm:pt>
    <dgm:pt modelId="{A53F51FD-D0C9-4E76-B3E4-D1F7B01BB421}">
      <dgm:prSet phldrT="[טקסט]"/>
      <dgm:spPr/>
      <dgm:t>
        <a:bodyPr/>
        <a:lstStyle/>
        <a:p>
          <a:pPr rtl="1"/>
          <a:r>
            <a:rPr lang="he-IL" dirty="0" smtClean="0"/>
            <a:t>מרחבי למידה ממירי בגרות</a:t>
          </a:r>
          <a:endParaRPr lang="he-IL" dirty="0"/>
        </a:p>
      </dgm:t>
    </dgm:pt>
    <dgm:pt modelId="{D4FCCDB6-500F-4FA9-B142-B5B11CD21D78}" type="parTrans" cxnId="{BFCED58C-7B31-4F10-AFF3-8894CE1D938D}">
      <dgm:prSet/>
      <dgm:spPr/>
      <dgm:t>
        <a:bodyPr/>
        <a:lstStyle/>
        <a:p>
          <a:pPr rtl="1"/>
          <a:endParaRPr lang="he-IL"/>
        </a:p>
      </dgm:t>
    </dgm:pt>
    <dgm:pt modelId="{6B105329-C3D4-40BD-80DD-C9FCEE121B12}" type="sibTrans" cxnId="{BFCED58C-7B31-4F10-AFF3-8894CE1D938D}">
      <dgm:prSet/>
      <dgm:spPr/>
      <dgm:t>
        <a:bodyPr/>
        <a:lstStyle/>
        <a:p>
          <a:pPr rtl="1"/>
          <a:endParaRPr lang="he-IL"/>
        </a:p>
      </dgm:t>
    </dgm:pt>
    <dgm:pt modelId="{6E895B2B-48DA-4E3F-A4CA-DC5C62030F43}">
      <dgm:prSet phldrT="[טקסט]"/>
      <dgm:spPr/>
      <dgm:t>
        <a:bodyPr/>
        <a:lstStyle/>
        <a:p>
          <a:pPr rtl="1"/>
          <a:r>
            <a:rPr lang="he-IL" dirty="0" smtClean="0"/>
            <a:t>טווח קצר</a:t>
          </a:r>
          <a:endParaRPr lang="he-IL" dirty="0"/>
        </a:p>
      </dgm:t>
    </dgm:pt>
    <dgm:pt modelId="{C3E3DCD2-421D-4EBF-9E2C-D8F3CA9C3364}" type="parTrans" cxnId="{9C194F2E-C7EA-4F92-8FB5-9C8467AD60D6}">
      <dgm:prSet/>
      <dgm:spPr/>
      <dgm:t>
        <a:bodyPr/>
        <a:lstStyle/>
        <a:p>
          <a:pPr rtl="1"/>
          <a:endParaRPr lang="he-IL"/>
        </a:p>
      </dgm:t>
    </dgm:pt>
    <dgm:pt modelId="{E72C4E0F-1620-432F-8565-A009398F7679}" type="sibTrans" cxnId="{9C194F2E-C7EA-4F92-8FB5-9C8467AD60D6}">
      <dgm:prSet/>
      <dgm:spPr/>
      <dgm:t>
        <a:bodyPr/>
        <a:lstStyle/>
        <a:p>
          <a:pPr rtl="1"/>
          <a:endParaRPr lang="he-IL"/>
        </a:p>
      </dgm:t>
    </dgm:pt>
    <dgm:pt modelId="{FD9718F0-EF4F-43DB-8B88-B71167A4BCA5}">
      <dgm:prSet phldrT="[טקסט]"/>
      <dgm:spPr/>
      <dgm:t>
        <a:bodyPr/>
        <a:lstStyle/>
        <a:p>
          <a:pPr rtl="1"/>
          <a:r>
            <a:rPr lang="he-IL" dirty="0" smtClean="0"/>
            <a:t>שאלות </a:t>
          </a:r>
          <a:r>
            <a:rPr lang="he-IL" dirty="0" err="1" smtClean="0"/>
            <a:t>עמ"ר</a:t>
          </a:r>
          <a:r>
            <a:rPr lang="he-IL" dirty="0" smtClean="0"/>
            <a:t> בבחינות הבגרות</a:t>
          </a:r>
          <a:endParaRPr lang="he-IL" dirty="0"/>
        </a:p>
      </dgm:t>
    </dgm:pt>
    <dgm:pt modelId="{B5706D66-3C72-4CB5-BC44-7F440B1DC769}" type="parTrans" cxnId="{2B025153-1BE9-4D99-B7E3-B3D37EA13074}">
      <dgm:prSet/>
      <dgm:spPr/>
      <dgm:t>
        <a:bodyPr/>
        <a:lstStyle/>
        <a:p>
          <a:pPr rtl="1"/>
          <a:endParaRPr lang="he-IL"/>
        </a:p>
      </dgm:t>
    </dgm:pt>
    <dgm:pt modelId="{1A1F0467-28C1-41AE-9334-4FB4BC1C210F}" type="sibTrans" cxnId="{2B025153-1BE9-4D99-B7E3-B3D37EA13074}">
      <dgm:prSet/>
      <dgm:spPr/>
      <dgm:t>
        <a:bodyPr/>
        <a:lstStyle/>
        <a:p>
          <a:pPr rtl="1"/>
          <a:endParaRPr lang="he-IL"/>
        </a:p>
      </dgm:t>
    </dgm:pt>
    <dgm:pt modelId="{31FEC602-D513-49AC-9D0F-E93401D658A7}">
      <dgm:prSet phldrT="[טקסט]"/>
      <dgm:spPr/>
      <dgm:t>
        <a:bodyPr/>
        <a:lstStyle/>
        <a:p>
          <a:pPr rtl="1"/>
          <a:r>
            <a:rPr lang="he-IL" dirty="0" smtClean="0"/>
            <a:t>מבחנים מקוונים עתירי מדיה</a:t>
          </a:r>
          <a:endParaRPr lang="he-IL" dirty="0"/>
        </a:p>
      </dgm:t>
    </dgm:pt>
    <dgm:pt modelId="{09C4CAF3-37D6-4982-B0BF-05F456B020A1}" type="parTrans" cxnId="{E3F8D587-DBCA-4758-85C7-342A8ADB19FC}">
      <dgm:prSet/>
      <dgm:spPr/>
      <dgm:t>
        <a:bodyPr/>
        <a:lstStyle/>
        <a:p>
          <a:pPr rtl="1"/>
          <a:endParaRPr lang="he-IL"/>
        </a:p>
      </dgm:t>
    </dgm:pt>
    <dgm:pt modelId="{B095424F-0819-4DB9-BEB4-83F9273D4C36}" type="sibTrans" cxnId="{E3F8D587-DBCA-4758-85C7-342A8ADB19FC}">
      <dgm:prSet/>
      <dgm:spPr/>
      <dgm:t>
        <a:bodyPr/>
        <a:lstStyle/>
        <a:p>
          <a:pPr rtl="1"/>
          <a:endParaRPr lang="he-IL"/>
        </a:p>
      </dgm:t>
    </dgm:pt>
    <dgm:pt modelId="{4F20104D-F1D6-412E-BAAC-994FD0BEC7AB}" type="pres">
      <dgm:prSet presAssocID="{FD729C15-F0F0-4F4D-B290-DC6DB5B5893B}" presName="theList" presStyleCnt="0">
        <dgm:presLayoutVars>
          <dgm:dir/>
          <dgm:animLvl val="lvl"/>
          <dgm:resizeHandles val="exact"/>
        </dgm:presLayoutVars>
      </dgm:prSet>
      <dgm:spPr/>
      <dgm:t>
        <a:bodyPr/>
        <a:lstStyle/>
        <a:p>
          <a:pPr rtl="1"/>
          <a:endParaRPr lang="he-IL"/>
        </a:p>
      </dgm:t>
    </dgm:pt>
    <dgm:pt modelId="{E9F032ED-5889-46C1-91BA-A928BCF7C4F2}" type="pres">
      <dgm:prSet presAssocID="{17B4A059-E5AE-44DD-8364-C43EFBA64B04}" presName="compNode" presStyleCnt="0"/>
      <dgm:spPr/>
    </dgm:pt>
    <dgm:pt modelId="{A6FB2C6C-75B5-4227-8811-D697403C8ABB}" type="pres">
      <dgm:prSet presAssocID="{17B4A059-E5AE-44DD-8364-C43EFBA64B04}" presName="aNode" presStyleLbl="bgShp" presStyleIdx="0" presStyleCnt="3"/>
      <dgm:spPr/>
      <dgm:t>
        <a:bodyPr/>
        <a:lstStyle/>
        <a:p>
          <a:pPr rtl="1"/>
          <a:endParaRPr lang="he-IL"/>
        </a:p>
      </dgm:t>
    </dgm:pt>
    <dgm:pt modelId="{907B7FE5-F697-493F-AA10-C6C5D2828CFD}" type="pres">
      <dgm:prSet presAssocID="{17B4A059-E5AE-44DD-8364-C43EFBA64B04}" presName="textNode" presStyleLbl="bgShp" presStyleIdx="0" presStyleCnt="3"/>
      <dgm:spPr/>
      <dgm:t>
        <a:bodyPr/>
        <a:lstStyle/>
        <a:p>
          <a:pPr rtl="1"/>
          <a:endParaRPr lang="he-IL"/>
        </a:p>
      </dgm:t>
    </dgm:pt>
    <dgm:pt modelId="{0BC5DF1E-9D69-4EF1-AC67-91939152A522}" type="pres">
      <dgm:prSet presAssocID="{17B4A059-E5AE-44DD-8364-C43EFBA64B04}" presName="compChildNode" presStyleCnt="0"/>
      <dgm:spPr/>
    </dgm:pt>
    <dgm:pt modelId="{4B5E3B3F-614A-4C04-BBAA-6CB3DCFA2BEE}" type="pres">
      <dgm:prSet presAssocID="{17B4A059-E5AE-44DD-8364-C43EFBA64B04}" presName="theInnerList" presStyleCnt="0"/>
      <dgm:spPr/>
    </dgm:pt>
    <dgm:pt modelId="{3C15BBE9-1BF4-49AB-A309-5FAA0E9B6E06}" type="pres">
      <dgm:prSet presAssocID="{4F45E7CA-33AF-49E8-A93D-C4170B8BBA85}" presName="childNode" presStyleLbl="node1" presStyleIdx="0" presStyleCnt="4">
        <dgm:presLayoutVars>
          <dgm:bulletEnabled val="1"/>
        </dgm:presLayoutVars>
      </dgm:prSet>
      <dgm:spPr/>
      <dgm:t>
        <a:bodyPr/>
        <a:lstStyle/>
        <a:p>
          <a:pPr rtl="1"/>
          <a:endParaRPr lang="he-IL"/>
        </a:p>
      </dgm:t>
    </dgm:pt>
    <dgm:pt modelId="{3476CB99-4BFF-4EA7-9A39-CEB3DB4EB577}" type="pres">
      <dgm:prSet presAssocID="{17B4A059-E5AE-44DD-8364-C43EFBA64B04}" presName="aSpace" presStyleCnt="0"/>
      <dgm:spPr/>
    </dgm:pt>
    <dgm:pt modelId="{17735A01-639C-4682-B530-144683F15D1A}" type="pres">
      <dgm:prSet presAssocID="{8774FF7C-5E4C-488D-A750-DD686234FD86}" presName="compNode" presStyleCnt="0"/>
      <dgm:spPr/>
    </dgm:pt>
    <dgm:pt modelId="{39ABE19F-96BA-482C-96EE-ADD584D786E8}" type="pres">
      <dgm:prSet presAssocID="{8774FF7C-5E4C-488D-A750-DD686234FD86}" presName="aNode" presStyleLbl="bgShp" presStyleIdx="1" presStyleCnt="3"/>
      <dgm:spPr/>
      <dgm:t>
        <a:bodyPr/>
        <a:lstStyle/>
        <a:p>
          <a:pPr rtl="1"/>
          <a:endParaRPr lang="he-IL"/>
        </a:p>
      </dgm:t>
    </dgm:pt>
    <dgm:pt modelId="{91A85E47-956E-483E-B7A3-A26FC58EAEBE}" type="pres">
      <dgm:prSet presAssocID="{8774FF7C-5E4C-488D-A750-DD686234FD86}" presName="textNode" presStyleLbl="bgShp" presStyleIdx="1" presStyleCnt="3"/>
      <dgm:spPr/>
      <dgm:t>
        <a:bodyPr/>
        <a:lstStyle/>
        <a:p>
          <a:pPr rtl="1"/>
          <a:endParaRPr lang="he-IL"/>
        </a:p>
      </dgm:t>
    </dgm:pt>
    <dgm:pt modelId="{A1CF38FB-C2AA-46FE-BF16-544CD350DE19}" type="pres">
      <dgm:prSet presAssocID="{8774FF7C-5E4C-488D-A750-DD686234FD86}" presName="compChildNode" presStyleCnt="0"/>
      <dgm:spPr/>
    </dgm:pt>
    <dgm:pt modelId="{DC044C47-CB89-4FED-8C25-0CFA7CF06BF5}" type="pres">
      <dgm:prSet presAssocID="{8774FF7C-5E4C-488D-A750-DD686234FD86}" presName="theInnerList" presStyleCnt="0"/>
      <dgm:spPr/>
    </dgm:pt>
    <dgm:pt modelId="{C8CB7756-FD70-44B1-BD85-9D996D948D17}" type="pres">
      <dgm:prSet presAssocID="{A53F51FD-D0C9-4E76-B3E4-D1F7B01BB421}" presName="childNode" presStyleLbl="node1" presStyleIdx="1" presStyleCnt="4">
        <dgm:presLayoutVars>
          <dgm:bulletEnabled val="1"/>
        </dgm:presLayoutVars>
      </dgm:prSet>
      <dgm:spPr/>
      <dgm:t>
        <a:bodyPr/>
        <a:lstStyle/>
        <a:p>
          <a:pPr rtl="1"/>
          <a:endParaRPr lang="he-IL"/>
        </a:p>
      </dgm:t>
    </dgm:pt>
    <dgm:pt modelId="{5BC39046-169D-410F-A60E-72AA01FCEBE8}" type="pres">
      <dgm:prSet presAssocID="{8774FF7C-5E4C-488D-A750-DD686234FD86}" presName="aSpace" presStyleCnt="0"/>
      <dgm:spPr/>
    </dgm:pt>
    <dgm:pt modelId="{2A47E111-C1F5-4B5D-B16E-83228CF813F6}" type="pres">
      <dgm:prSet presAssocID="{6E895B2B-48DA-4E3F-A4CA-DC5C62030F43}" presName="compNode" presStyleCnt="0"/>
      <dgm:spPr/>
    </dgm:pt>
    <dgm:pt modelId="{A58236D5-8797-4E9B-A4F5-A34AE07EEED0}" type="pres">
      <dgm:prSet presAssocID="{6E895B2B-48DA-4E3F-A4CA-DC5C62030F43}" presName="aNode" presStyleLbl="bgShp" presStyleIdx="2" presStyleCnt="3" custLinFactNeighborX="58538" custLinFactNeighborY="2826"/>
      <dgm:spPr/>
      <dgm:t>
        <a:bodyPr/>
        <a:lstStyle/>
        <a:p>
          <a:pPr rtl="1"/>
          <a:endParaRPr lang="he-IL"/>
        </a:p>
      </dgm:t>
    </dgm:pt>
    <dgm:pt modelId="{64ECF77D-4D49-4B0C-B763-281DAB023606}" type="pres">
      <dgm:prSet presAssocID="{6E895B2B-48DA-4E3F-A4CA-DC5C62030F43}" presName="textNode" presStyleLbl="bgShp" presStyleIdx="2" presStyleCnt="3"/>
      <dgm:spPr/>
      <dgm:t>
        <a:bodyPr/>
        <a:lstStyle/>
        <a:p>
          <a:pPr rtl="1"/>
          <a:endParaRPr lang="he-IL"/>
        </a:p>
      </dgm:t>
    </dgm:pt>
    <dgm:pt modelId="{941C8B23-73F2-47E1-BB4D-36CB228CC3B8}" type="pres">
      <dgm:prSet presAssocID="{6E895B2B-48DA-4E3F-A4CA-DC5C62030F43}" presName="compChildNode" presStyleCnt="0"/>
      <dgm:spPr/>
    </dgm:pt>
    <dgm:pt modelId="{927F2CE5-BDFA-4A31-8F1D-8813B76D6B1E}" type="pres">
      <dgm:prSet presAssocID="{6E895B2B-48DA-4E3F-A4CA-DC5C62030F43}" presName="theInnerList" presStyleCnt="0"/>
      <dgm:spPr/>
    </dgm:pt>
    <dgm:pt modelId="{5A58A18E-7206-4F17-9469-27464B469B89}" type="pres">
      <dgm:prSet presAssocID="{FD9718F0-EF4F-43DB-8B88-B71167A4BCA5}" presName="childNode" presStyleLbl="node1" presStyleIdx="2" presStyleCnt="4">
        <dgm:presLayoutVars>
          <dgm:bulletEnabled val="1"/>
        </dgm:presLayoutVars>
      </dgm:prSet>
      <dgm:spPr/>
      <dgm:t>
        <a:bodyPr/>
        <a:lstStyle/>
        <a:p>
          <a:pPr rtl="1"/>
          <a:endParaRPr lang="he-IL"/>
        </a:p>
      </dgm:t>
    </dgm:pt>
    <dgm:pt modelId="{EF28AC71-10CB-4B16-BFA6-D1BE66D225BB}" type="pres">
      <dgm:prSet presAssocID="{FD9718F0-EF4F-43DB-8B88-B71167A4BCA5}" presName="aSpace2" presStyleCnt="0"/>
      <dgm:spPr/>
    </dgm:pt>
    <dgm:pt modelId="{37D13723-C1FF-4C33-9939-A8B2FDDA6288}" type="pres">
      <dgm:prSet presAssocID="{31FEC602-D513-49AC-9D0F-E93401D658A7}" presName="childNode" presStyleLbl="node1" presStyleIdx="3" presStyleCnt="4">
        <dgm:presLayoutVars>
          <dgm:bulletEnabled val="1"/>
        </dgm:presLayoutVars>
      </dgm:prSet>
      <dgm:spPr/>
      <dgm:t>
        <a:bodyPr/>
        <a:lstStyle/>
        <a:p>
          <a:pPr rtl="1"/>
          <a:endParaRPr lang="he-IL"/>
        </a:p>
      </dgm:t>
    </dgm:pt>
  </dgm:ptLst>
  <dgm:cxnLst>
    <dgm:cxn modelId="{E3F8D587-DBCA-4758-85C7-342A8ADB19FC}" srcId="{6E895B2B-48DA-4E3F-A4CA-DC5C62030F43}" destId="{31FEC602-D513-49AC-9D0F-E93401D658A7}" srcOrd="1" destOrd="0" parTransId="{09C4CAF3-37D6-4982-B0BF-05F456B020A1}" sibTransId="{B095424F-0819-4DB9-BEB4-83F9273D4C36}"/>
    <dgm:cxn modelId="{DA81615D-E123-4C60-BB51-C5F68828011B}" type="presOf" srcId="{FD9718F0-EF4F-43DB-8B88-B71167A4BCA5}" destId="{5A58A18E-7206-4F17-9469-27464B469B89}" srcOrd="0" destOrd="0" presId="urn:microsoft.com/office/officeart/2005/8/layout/lProcess2"/>
    <dgm:cxn modelId="{5C83FCA1-9B2A-4663-8AE5-5544098887EA}" type="presOf" srcId="{6E895B2B-48DA-4E3F-A4CA-DC5C62030F43}" destId="{A58236D5-8797-4E9B-A4F5-A34AE07EEED0}" srcOrd="0" destOrd="0" presId="urn:microsoft.com/office/officeart/2005/8/layout/lProcess2"/>
    <dgm:cxn modelId="{EC9BBA0C-5E24-4E38-B0A8-3FE209BD928B}" type="presOf" srcId="{8774FF7C-5E4C-488D-A750-DD686234FD86}" destId="{39ABE19F-96BA-482C-96EE-ADD584D786E8}" srcOrd="0" destOrd="0" presId="urn:microsoft.com/office/officeart/2005/8/layout/lProcess2"/>
    <dgm:cxn modelId="{BAB3736D-4397-4D4A-97BD-F45AD39B26C7}" type="presOf" srcId="{6E895B2B-48DA-4E3F-A4CA-DC5C62030F43}" destId="{64ECF77D-4D49-4B0C-B763-281DAB023606}" srcOrd="1" destOrd="0" presId="urn:microsoft.com/office/officeart/2005/8/layout/lProcess2"/>
    <dgm:cxn modelId="{20235858-202F-4066-ADC8-BB8AD6175E16}" type="presOf" srcId="{FD729C15-F0F0-4F4D-B290-DC6DB5B5893B}" destId="{4F20104D-F1D6-412E-BAAC-994FD0BEC7AB}" srcOrd="0" destOrd="0" presId="urn:microsoft.com/office/officeart/2005/8/layout/lProcess2"/>
    <dgm:cxn modelId="{A2FB6B57-5BA2-47F8-B89B-D7039DBB41FE}" srcId="{FD729C15-F0F0-4F4D-B290-DC6DB5B5893B}" destId="{17B4A059-E5AE-44DD-8364-C43EFBA64B04}" srcOrd="0" destOrd="0" parTransId="{D7E0125E-285E-4D06-AC85-920A578B2E34}" sibTransId="{9E5739E4-2616-4A67-AC6C-DCD65326E5EA}"/>
    <dgm:cxn modelId="{78D1463E-DC06-40B6-BD60-05C212280BD9}" type="presOf" srcId="{17B4A059-E5AE-44DD-8364-C43EFBA64B04}" destId="{907B7FE5-F697-493F-AA10-C6C5D2828CFD}" srcOrd="1" destOrd="0" presId="urn:microsoft.com/office/officeart/2005/8/layout/lProcess2"/>
    <dgm:cxn modelId="{2B025153-1BE9-4D99-B7E3-B3D37EA13074}" srcId="{6E895B2B-48DA-4E3F-A4CA-DC5C62030F43}" destId="{FD9718F0-EF4F-43DB-8B88-B71167A4BCA5}" srcOrd="0" destOrd="0" parTransId="{B5706D66-3C72-4CB5-BC44-7F440B1DC769}" sibTransId="{1A1F0467-28C1-41AE-9334-4FB4BC1C210F}"/>
    <dgm:cxn modelId="{967C48E3-DA8F-4DA1-A7DB-741B2BB09EC2}" srcId="{FD729C15-F0F0-4F4D-B290-DC6DB5B5893B}" destId="{8774FF7C-5E4C-488D-A750-DD686234FD86}" srcOrd="1" destOrd="0" parTransId="{0884DE52-3C61-4F1A-9263-577BD63967D5}" sibTransId="{66476C65-893D-4CE7-B8A3-9DAB16C523BB}"/>
    <dgm:cxn modelId="{B1F08189-F483-45ED-80C6-567696ACFD20}" type="presOf" srcId="{31FEC602-D513-49AC-9D0F-E93401D658A7}" destId="{37D13723-C1FF-4C33-9939-A8B2FDDA6288}" srcOrd="0" destOrd="0" presId="urn:microsoft.com/office/officeart/2005/8/layout/lProcess2"/>
    <dgm:cxn modelId="{2AE90805-3218-42FA-8550-8A0696B7BE5B}" srcId="{17B4A059-E5AE-44DD-8364-C43EFBA64B04}" destId="{4F45E7CA-33AF-49E8-A93D-C4170B8BBA85}" srcOrd="0" destOrd="0" parTransId="{5724A11D-068F-4166-A199-0F15746695FD}" sibTransId="{BA776EC2-EE39-4A62-AB8F-830721009A27}"/>
    <dgm:cxn modelId="{9C194F2E-C7EA-4F92-8FB5-9C8467AD60D6}" srcId="{FD729C15-F0F0-4F4D-B290-DC6DB5B5893B}" destId="{6E895B2B-48DA-4E3F-A4CA-DC5C62030F43}" srcOrd="2" destOrd="0" parTransId="{C3E3DCD2-421D-4EBF-9E2C-D8F3CA9C3364}" sibTransId="{E72C4E0F-1620-432F-8565-A009398F7679}"/>
    <dgm:cxn modelId="{251B18E5-0C27-47CE-B540-3F08B14E55AE}" type="presOf" srcId="{A53F51FD-D0C9-4E76-B3E4-D1F7B01BB421}" destId="{C8CB7756-FD70-44B1-BD85-9D996D948D17}" srcOrd="0" destOrd="0" presId="urn:microsoft.com/office/officeart/2005/8/layout/lProcess2"/>
    <dgm:cxn modelId="{F46689B5-DB16-49B9-9ABB-E642C7D3E836}" type="presOf" srcId="{4F45E7CA-33AF-49E8-A93D-C4170B8BBA85}" destId="{3C15BBE9-1BF4-49AB-A309-5FAA0E9B6E06}" srcOrd="0" destOrd="0" presId="urn:microsoft.com/office/officeart/2005/8/layout/lProcess2"/>
    <dgm:cxn modelId="{E4507337-BC3A-41A2-B6A9-9BD52992EEDA}" type="presOf" srcId="{17B4A059-E5AE-44DD-8364-C43EFBA64B04}" destId="{A6FB2C6C-75B5-4227-8811-D697403C8ABB}" srcOrd="0" destOrd="0" presId="urn:microsoft.com/office/officeart/2005/8/layout/lProcess2"/>
    <dgm:cxn modelId="{BFCED58C-7B31-4F10-AFF3-8894CE1D938D}" srcId="{8774FF7C-5E4C-488D-A750-DD686234FD86}" destId="{A53F51FD-D0C9-4E76-B3E4-D1F7B01BB421}" srcOrd="0" destOrd="0" parTransId="{D4FCCDB6-500F-4FA9-B142-B5B11CD21D78}" sibTransId="{6B105329-C3D4-40BD-80DD-C9FCEE121B12}"/>
    <dgm:cxn modelId="{B1881A14-28DF-4849-B39B-B655FA3CF1D0}" type="presOf" srcId="{8774FF7C-5E4C-488D-A750-DD686234FD86}" destId="{91A85E47-956E-483E-B7A3-A26FC58EAEBE}" srcOrd="1" destOrd="0" presId="urn:microsoft.com/office/officeart/2005/8/layout/lProcess2"/>
    <dgm:cxn modelId="{644E6E77-5509-46BA-A01B-2EF4F5ED5D41}" type="presParOf" srcId="{4F20104D-F1D6-412E-BAAC-994FD0BEC7AB}" destId="{E9F032ED-5889-46C1-91BA-A928BCF7C4F2}" srcOrd="0" destOrd="0" presId="urn:microsoft.com/office/officeart/2005/8/layout/lProcess2"/>
    <dgm:cxn modelId="{CC1C6066-98BF-465E-A5C8-A20A08EA4D96}" type="presParOf" srcId="{E9F032ED-5889-46C1-91BA-A928BCF7C4F2}" destId="{A6FB2C6C-75B5-4227-8811-D697403C8ABB}" srcOrd="0" destOrd="0" presId="urn:microsoft.com/office/officeart/2005/8/layout/lProcess2"/>
    <dgm:cxn modelId="{DF76754F-2C23-422D-A7A2-4AA8F68DA022}" type="presParOf" srcId="{E9F032ED-5889-46C1-91BA-A928BCF7C4F2}" destId="{907B7FE5-F697-493F-AA10-C6C5D2828CFD}" srcOrd="1" destOrd="0" presId="urn:microsoft.com/office/officeart/2005/8/layout/lProcess2"/>
    <dgm:cxn modelId="{00618DC1-1537-4AE7-91AF-C221945BE172}" type="presParOf" srcId="{E9F032ED-5889-46C1-91BA-A928BCF7C4F2}" destId="{0BC5DF1E-9D69-4EF1-AC67-91939152A522}" srcOrd="2" destOrd="0" presId="urn:microsoft.com/office/officeart/2005/8/layout/lProcess2"/>
    <dgm:cxn modelId="{0A2BC67A-87DF-4D58-BAE0-4C5D66CE28A6}" type="presParOf" srcId="{0BC5DF1E-9D69-4EF1-AC67-91939152A522}" destId="{4B5E3B3F-614A-4C04-BBAA-6CB3DCFA2BEE}" srcOrd="0" destOrd="0" presId="urn:microsoft.com/office/officeart/2005/8/layout/lProcess2"/>
    <dgm:cxn modelId="{4A6AAC27-081B-48D1-AE2F-6BC6E52D389F}" type="presParOf" srcId="{4B5E3B3F-614A-4C04-BBAA-6CB3DCFA2BEE}" destId="{3C15BBE9-1BF4-49AB-A309-5FAA0E9B6E06}" srcOrd="0" destOrd="0" presId="urn:microsoft.com/office/officeart/2005/8/layout/lProcess2"/>
    <dgm:cxn modelId="{072BCC6B-2DCA-46D0-8B93-CF51A83A865F}" type="presParOf" srcId="{4F20104D-F1D6-412E-BAAC-994FD0BEC7AB}" destId="{3476CB99-4BFF-4EA7-9A39-CEB3DB4EB577}" srcOrd="1" destOrd="0" presId="urn:microsoft.com/office/officeart/2005/8/layout/lProcess2"/>
    <dgm:cxn modelId="{9BF5EF87-4434-48F8-856D-A453A0FE19A1}" type="presParOf" srcId="{4F20104D-F1D6-412E-BAAC-994FD0BEC7AB}" destId="{17735A01-639C-4682-B530-144683F15D1A}" srcOrd="2" destOrd="0" presId="urn:microsoft.com/office/officeart/2005/8/layout/lProcess2"/>
    <dgm:cxn modelId="{3E5B962F-A6B0-46AE-A575-8D2E9ACE073C}" type="presParOf" srcId="{17735A01-639C-4682-B530-144683F15D1A}" destId="{39ABE19F-96BA-482C-96EE-ADD584D786E8}" srcOrd="0" destOrd="0" presId="urn:microsoft.com/office/officeart/2005/8/layout/lProcess2"/>
    <dgm:cxn modelId="{46A8C01A-807D-472F-82AD-175F0D868C0A}" type="presParOf" srcId="{17735A01-639C-4682-B530-144683F15D1A}" destId="{91A85E47-956E-483E-B7A3-A26FC58EAEBE}" srcOrd="1" destOrd="0" presId="urn:microsoft.com/office/officeart/2005/8/layout/lProcess2"/>
    <dgm:cxn modelId="{457D26F1-2446-4321-94F4-B9FF85EB2182}" type="presParOf" srcId="{17735A01-639C-4682-B530-144683F15D1A}" destId="{A1CF38FB-C2AA-46FE-BF16-544CD350DE19}" srcOrd="2" destOrd="0" presId="urn:microsoft.com/office/officeart/2005/8/layout/lProcess2"/>
    <dgm:cxn modelId="{6F82AA66-B222-467D-94EA-646DFD914563}" type="presParOf" srcId="{A1CF38FB-C2AA-46FE-BF16-544CD350DE19}" destId="{DC044C47-CB89-4FED-8C25-0CFA7CF06BF5}" srcOrd="0" destOrd="0" presId="urn:microsoft.com/office/officeart/2005/8/layout/lProcess2"/>
    <dgm:cxn modelId="{A6D7F3F0-6921-4B37-8764-246693C1CF3B}" type="presParOf" srcId="{DC044C47-CB89-4FED-8C25-0CFA7CF06BF5}" destId="{C8CB7756-FD70-44B1-BD85-9D996D948D17}" srcOrd="0" destOrd="0" presId="urn:microsoft.com/office/officeart/2005/8/layout/lProcess2"/>
    <dgm:cxn modelId="{917C27E7-60DD-455B-BD76-22554803C187}" type="presParOf" srcId="{4F20104D-F1D6-412E-BAAC-994FD0BEC7AB}" destId="{5BC39046-169D-410F-A60E-72AA01FCEBE8}" srcOrd="3" destOrd="0" presId="urn:microsoft.com/office/officeart/2005/8/layout/lProcess2"/>
    <dgm:cxn modelId="{C69D6F75-4658-4577-A03C-8C1C91059AE9}" type="presParOf" srcId="{4F20104D-F1D6-412E-BAAC-994FD0BEC7AB}" destId="{2A47E111-C1F5-4B5D-B16E-83228CF813F6}" srcOrd="4" destOrd="0" presId="urn:microsoft.com/office/officeart/2005/8/layout/lProcess2"/>
    <dgm:cxn modelId="{3FC9611C-38C4-4F0D-A019-63FC24AE13F2}" type="presParOf" srcId="{2A47E111-C1F5-4B5D-B16E-83228CF813F6}" destId="{A58236D5-8797-4E9B-A4F5-A34AE07EEED0}" srcOrd="0" destOrd="0" presId="urn:microsoft.com/office/officeart/2005/8/layout/lProcess2"/>
    <dgm:cxn modelId="{6CC50D2B-FA4B-4C78-9A24-A8CF906FEF32}" type="presParOf" srcId="{2A47E111-C1F5-4B5D-B16E-83228CF813F6}" destId="{64ECF77D-4D49-4B0C-B763-281DAB023606}" srcOrd="1" destOrd="0" presId="urn:microsoft.com/office/officeart/2005/8/layout/lProcess2"/>
    <dgm:cxn modelId="{F047B5FD-FDAA-4750-894C-CA7D9D546498}" type="presParOf" srcId="{2A47E111-C1F5-4B5D-B16E-83228CF813F6}" destId="{941C8B23-73F2-47E1-BB4D-36CB228CC3B8}" srcOrd="2" destOrd="0" presId="urn:microsoft.com/office/officeart/2005/8/layout/lProcess2"/>
    <dgm:cxn modelId="{7855A9AF-A095-4323-A336-294D0ED7A0B3}" type="presParOf" srcId="{941C8B23-73F2-47E1-BB4D-36CB228CC3B8}" destId="{927F2CE5-BDFA-4A31-8F1D-8813B76D6B1E}" srcOrd="0" destOrd="0" presId="urn:microsoft.com/office/officeart/2005/8/layout/lProcess2"/>
    <dgm:cxn modelId="{9E61FE24-27DD-4168-99CA-239210D850B2}" type="presParOf" srcId="{927F2CE5-BDFA-4A31-8F1D-8813B76D6B1E}" destId="{5A58A18E-7206-4F17-9469-27464B469B89}" srcOrd="0" destOrd="0" presId="urn:microsoft.com/office/officeart/2005/8/layout/lProcess2"/>
    <dgm:cxn modelId="{A26B195C-DFC7-446C-B1D1-0ADBAD4A9AFE}" type="presParOf" srcId="{927F2CE5-BDFA-4A31-8F1D-8813B76D6B1E}" destId="{EF28AC71-10CB-4B16-BFA6-D1BE66D225BB}" srcOrd="1" destOrd="0" presId="urn:microsoft.com/office/officeart/2005/8/layout/lProcess2"/>
    <dgm:cxn modelId="{A517B679-949B-4766-A4E8-EE2BACD94DB0}" type="presParOf" srcId="{927F2CE5-BDFA-4A31-8F1D-8813B76D6B1E}" destId="{37D13723-C1FF-4C33-9939-A8B2FDDA628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E541B-881C-48D5-90DE-7F17438B3B28}"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pPr rtl="1"/>
          <a:endParaRPr lang="he-IL"/>
        </a:p>
      </dgm:t>
    </dgm:pt>
    <dgm:pt modelId="{017677B5-5742-4920-8406-0EC94BE16FC8}">
      <dgm:prSet phldrT="[טקסט]" custT="1"/>
      <dgm:spPr/>
      <dgm:t>
        <a:bodyPr/>
        <a:lstStyle/>
        <a:p>
          <a:pPr rtl="1"/>
          <a:r>
            <a:rPr lang="he-IL" sz="2000" b="1" dirty="0" smtClean="0">
              <a:solidFill>
                <a:schemeClr val="bg1"/>
              </a:solidFill>
            </a:rPr>
            <a:t>שאלות </a:t>
          </a:r>
          <a:r>
            <a:rPr lang="he-IL" sz="2000" b="1" dirty="0" err="1" smtClean="0">
              <a:solidFill>
                <a:schemeClr val="bg1"/>
              </a:solidFill>
            </a:rPr>
            <a:t>עמ"ר</a:t>
          </a:r>
          <a:endParaRPr lang="he-IL" sz="2000" b="1" dirty="0" smtClean="0">
            <a:solidFill>
              <a:schemeClr val="bg1"/>
            </a:solidFill>
          </a:endParaRPr>
        </a:p>
        <a:p>
          <a:pPr rtl="1"/>
          <a:r>
            <a:rPr lang="he-IL" sz="2000" b="1" dirty="0" smtClean="0">
              <a:solidFill>
                <a:schemeClr val="bg1"/>
              </a:solidFill>
            </a:rPr>
            <a:t>בכל תחומי הדעת</a:t>
          </a:r>
          <a:endParaRPr lang="he-IL" sz="2000" b="1" dirty="0">
            <a:solidFill>
              <a:schemeClr val="bg1"/>
            </a:solidFill>
          </a:endParaRPr>
        </a:p>
      </dgm:t>
    </dgm:pt>
    <dgm:pt modelId="{53D29A06-93B9-4504-854C-9839947B574C}" type="parTrans" cxnId="{5F078DBC-56A5-471E-8237-D580EDEA88F7}">
      <dgm:prSet/>
      <dgm:spPr/>
      <dgm:t>
        <a:bodyPr/>
        <a:lstStyle/>
        <a:p>
          <a:pPr rtl="1"/>
          <a:endParaRPr lang="he-IL"/>
        </a:p>
      </dgm:t>
    </dgm:pt>
    <dgm:pt modelId="{DDB20491-0FAF-42A7-A907-20E614ADE3BA}" type="sibTrans" cxnId="{5F078DBC-56A5-471E-8237-D580EDEA88F7}">
      <dgm:prSet/>
      <dgm:spPr/>
      <dgm:t>
        <a:bodyPr/>
        <a:lstStyle/>
        <a:p>
          <a:pPr rtl="1"/>
          <a:endParaRPr lang="he-IL"/>
        </a:p>
      </dgm:t>
    </dgm:pt>
    <dgm:pt modelId="{878A78D0-DF83-4D20-81F6-8832B8D20092}">
      <dgm:prSet phldrT="[טקסט]" custT="1"/>
      <dgm:spPr/>
      <dgm:t>
        <a:bodyPr/>
        <a:lstStyle/>
        <a:p>
          <a:pPr rtl="1"/>
          <a:r>
            <a:rPr lang="he-IL" sz="1600" b="1" dirty="0" smtClean="0">
              <a:latin typeface="Lucida Sans Unicode" panose="020B0602030504020204" pitchFamily="34" charset="0"/>
              <a:cs typeface="Lucida Sans Unicode" panose="020B0602030504020204" pitchFamily="34" charset="0"/>
            </a:rPr>
            <a:t>למידה משמעותית בשיעור</a:t>
          </a:r>
          <a:endParaRPr lang="he-IL" sz="1600" b="1" dirty="0">
            <a:latin typeface="Lucida Sans Unicode" panose="020B0602030504020204" pitchFamily="34" charset="0"/>
            <a:cs typeface="Lucida Sans Unicode" panose="020B0602030504020204" pitchFamily="34" charset="0"/>
          </a:endParaRPr>
        </a:p>
      </dgm:t>
    </dgm:pt>
    <dgm:pt modelId="{CB04908C-74CA-4B7A-BA98-108A9727DBB8}" type="parTrans" cxnId="{D0F8E6B6-4E6F-4976-83A6-766709ABCC5F}">
      <dgm:prSet/>
      <dgm:spPr/>
      <dgm:t>
        <a:bodyPr/>
        <a:lstStyle/>
        <a:p>
          <a:pPr rtl="1"/>
          <a:endParaRPr lang="he-IL"/>
        </a:p>
      </dgm:t>
    </dgm:pt>
    <dgm:pt modelId="{080EE8E2-28D3-4BE1-84C9-672D54F2A0D4}" type="sibTrans" cxnId="{D0F8E6B6-4E6F-4976-83A6-766709ABCC5F}">
      <dgm:prSet/>
      <dgm:spPr/>
      <dgm:t>
        <a:bodyPr/>
        <a:lstStyle/>
        <a:p>
          <a:pPr rtl="1"/>
          <a:endParaRPr lang="he-IL"/>
        </a:p>
      </dgm:t>
    </dgm:pt>
    <dgm:pt modelId="{CA55FD48-958F-44EE-B399-BAE3FE7A5B3C}">
      <dgm:prSet phldrT="[טקסט]" custT="1"/>
      <dgm:spPr/>
      <dgm:t>
        <a:bodyPr/>
        <a:lstStyle/>
        <a:p>
          <a:pPr rtl="1"/>
          <a:r>
            <a:rPr lang="he-IL" sz="1400" b="1" dirty="0" smtClean="0"/>
            <a:t>תכניות לימודים ייחודיות</a:t>
          </a:r>
        </a:p>
      </dgm:t>
    </dgm:pt>
    <dgm:pt modelId="{5698E12A-EA72-497A-BD9B-F992674C9F5F}" type="parTrans" cxnId="{78BDDF50-3006-4F2E-BB5F-F1FA485FE7D4}">
      <dgm:prSet/>
      <dgm:spPr/>
      <dgm:t>
        <a:bodyPr/>
        <a:lstStyle/>
        <a:p>
          <a:pPr rtl="1"/>
          <a:endParaRPr lang="he-IL"/>
        </a:p>
      </dgm:t>
    </dgm:pt>
    <dgm:pt modelId="{4BFF8A45-AA80-40B5-8021-260630DF013F}" type="sibTrans" cxnId="{78BDDF50-3006-4F2E-BB5F-F1FA485FE7D4}">
      <dgm:prSet/>
      <dgm:spPr/>
      <dgm:t>
        <a:bodyPr/>
        <a:lstStyle/>
        <a:p>
          <a:pPr rtl="1"/>
          <a:endParaRPr lang="he-IL"/>
        </a:p>
      </dgm:t>
    </dgm:pt>
    <dgm:pt modelId="{164EDD3F-CBF3-4C42-B72E-1ABD2A6CA023}">
      <dgm:prSet phldrT="[טקסט]" custT="1"/>
      <dgm:spPr/>
      <dgm:t>
        <a:bodyPr/>
        <a:lstStyle/>
        <a:p>
          <a:pPr rtl="1"/>
          <a:r>
            <a:rPr lang="he-IL" sz="1600" b="1" dirty="0" smtClean="0">
              <a:latin typeface="Lucida Sans Unicode" panose="020B0602030504020204" pitchFamily="34" charset="0"/>
              <a:cs typeface="Lucida Sans Unicode" panose="020B0602030504020204" pitchFamily="34" charset="0"/>
            </a:rPr>
            <a:t>שיתופיות</a:t>
          </a:r>
          <a:endParaRPr lang="he-IL" sz="1600" b="1" dirty="0">
            <a:latin typeface="Lucida Sans Unicode" panose="020B0602030504020204" pitchFamily="34" charset="0"/>
            <a:cs typeface="Lucida Sans Unicode" panose="020B0602030504020204" pitchFamily="34" charset="0"/>
          </a:endParaRPr>
        </a:p>
      </dgm:t>
    </dgm:pt>
    <dgm:pt modelId="{4A9CBD4F-FDFF-4A9C-B524-4AECCA7CE2DA}" type="parTrans" cxnId="{A9F9807E-3BFE-45BC-9CF4-935B0123AE23}">
      <dgm:prSet/>
      <dgm:spPr/>
      <dgm:t>
        <a:bodyPr/>
        <a:lstStyle/>
        <a:p>
          <a:pPr rtl="1"/>
          <a:endParaRPr lang="he-IL"/>
        </a:p>
      </dgm:t>
    </dgm:pt>
    <dgm:pt modelId="{A4C7976C-9698-40C6-9A6C-6188DA2FA084}" type="sibTrans" cxnId="{A9F9807E-3BFE-45BC-9CF4-935B0123AE23}">
      <dgm:prSet/>
      <dgm:spPr/>
      <dgm:t>
        <a:bodyPr/>
        <a:lstStyle/>
        <a:p>
          <a:pPr rtl="1"/>
          <a:endParaRPr lang="he-IL"/>
        </a:p>
      </dgm:t>
    </dgm:pt>
    <dgm:pt modelId="{F7B24EC0-F666-47DC-A33E-42807380A75E}">
      <dgm:prSet phldrT="[טקסט]" custT="1"/>
      <dgm:spPr/>
      <dgm:t>
        <a:bodyPr/>
        <a:lstStyle/>
        <a:p>
          <a:pPr rtl="1"/>
          <a:r>
            <a:rPr lang="he-IL" sz="1600" b="1" dirty="0" smtClean="0">
              <a:latin typeface="Lucida Sans Unicode" panose="020B0602030504020204" pitchFamily="34" charset="0"/>
              <a:cs typeface="Lucida Sans Unicode" panose="020B0602030504020204" pitchFamily="34" charset="0"/>
            </a:rPr>
            <a:t>מיומנויות המאה ה21</a:t>
          </a:r>
          <a:endParaRPr lang="he-IL" sz="1600" b="1" dirty="0">
            <a:latin typeface="Lucida Sans Unicode" panose="020B0602030504020204" pitchFamily="34" charset="0"/>
            <a:cs typeface="Lucida Sans Unicode" panose="020B0602030504020204" pitchFamily="34" charset="0"/>
          </a:endParaRPr>
        </a:p>
      </dgm:t>
    </dgm:pt>
    <dgm:pt modelId="{08A424BD-B9A1-4164-A5B8-74CB0862E270}" type="parTrans" cxnId="{893B230B-A18A-463D-A651-5999FF1E753C}">
      <dgm:prSet/>
      <dgm:spPr/>
      <dgm:t>
        <a:bodyPr/>
        <a:lstStyle/>
        <a:p>
          <a:pPr rtl="1"/>
          <a:endParaRPr lang="he-IL"/>
        </a:p>
      </dgm:t>
    </dgm:pt>
    <dgm:pt modelId="{73EE38C0-624F-43F0-8F8D-F1F79C38A1B2}" type="sibTrans" cxnId="{893B230B-A18A-463D-A651-5999FF1E753C}">
      <dgm:prSet/>
      <dgm:spPr/>
      <dgm:t>
        <a:bodyPr/>
        <a:lstStyle/>
        <a:p>
          <a:pPr rtl="1"/>
          <a:endParaRPr lang="he-IL"/>
        </a:p>
      </dgm:t>
    </dgm:pt>
    <dgm:pt modelId="{A29E0623-8AA8-4074-8B81-72CDBFB18E92}">
      <dgm:prSet custT="1"/>
      <dgm:spPr/>
      <dgm:t>
        <a:bodyPr/>
        <a:lstStyle/>
        <a:p>
          <a:pPr rtl="1"/>
          <a:r>
            <a:rPr lang="he-IL" sz="1400" b="1" dirty="0" smtClean="0">
              <a:cs typeface="+mj-cs"/>
            </a:rPr>
            <a:t>בגרויות מקוונות-</a:t>
          </a:r>
          <a:r>
            <a:rPr lang="en-US" sz="1400" b="1" dirty="0" smtClean="0">
              <a:cs typeface="+mj-cs"/>
            </a:rPr>
            <a:t> </a:t>
          </a:r>
          <a:r>
            <a:rPr lang="he-IL" sz="1400" b="1" dirty="0" smtClean="0">
              <a:cs typeface="+mj-cs"/>
            </a:rPr>
            <a:t>ב280 בתי ספר</a:t>
          </a:r>
        </a:p>
      </dgm:t>
    </dgm:pt>
    <dgm:pt modelId="{E827208C-C3B0-458E-AE2A-12ED686D2E13}" type="parTrans" cxnId="{2E7B524F-87EE-4596-BEF3-07B0A065A5B3}">
      <dgm:prSet/>
      <dgm:spPr/>
      <dgm:t>
        <a:bodyPr/>
        <a:lstStyle/>
        <a:p>
          <a:pPr rtl="1"/>
          <a:endParaRPr lang="he-IL"/>
        </a:p>
      </dgm:t>
    </dgm:pt>
    <dgm:pt modelId="{5CECD726-D480-4E5D-ACF4-D78739F7B2D0}" type="sibTrans" cxnId="{2E7B524F-87EE-4596-BEF3-07B0A065A5B3}">
      <dgm:prSet/>
      <dgm:spPr/>
      <dgm:t>
        <a:bodyPr/>
        <a:lstStyle/>
        <a:p>
          <a:pPr rtl="1"/>
          <a:endParaRPr lang="he-IL"/>
        </a:p>
      </dgm:t>
    </dgm:pt>
    <dgm:pt modelId="{350EE0E3-8B7D-41A9-A30C-9F543041EB79}">
      <dgm:prSet phldrT="[טקסט]" custT="1"/>
      <dgm:spPr/>
      <dgm:t>
        <a:bodyPr/>
        <a:lstStyle/>
        <a:p>
          <a:pPr rtl="1"/>
          <a:r>
            <a:rPr lang="he-IL" sz="1600" b="1" dirty="0" smtClean="0"/>
            <a:t>מרחבי למידה מקוונים ממירי בגרות- תחומי ליבה</a:t>
          </a:r>
          <a:endParaRPr lang="he-IL" sz="1600" b="1" dirty="0"/>
        </a:p>
      </dgm:t>
    </dgm:pt>
    <dgm:pt modelId="{BA839815-222A-46B3-82C3-B1144ACB147E}" type="sibTrans" cxnId="{1C678BCE-D5DD-40CA-B08F-A0BD430F7E2E}">
      <dgm:prSet/>
      <dgm:spPr/>
      <dgm:t>
        <a:bodyPr/>
        <a:lstStyle/>
        <a:p>
          <a:pPr rtl="1"/>
          <a:endParaRPr lang="he-IL"/>
        </a:p>
      </dgm:t>
    </dgm:pt>
    <dgm:pt modelId="{CB751A86-7223-4EE8-BA5C-F5DCBCF84608}" type="parTrans" cxnId="{1C678BCE-D5DD-40CA-B08F-A0BD430F7E2E}">
      <dgm:prSet/>
      <dgm:spPr/>
      <dgm:t>
        <a:bodyPr/>
        <a:lstStyle/>
        <a:p>
          <a:pPr rtl="1"/>
          <a:endParaRPr lang="he-IL"/>
        </a:p>
      </dgm:t>
    </dgm:pt>
    <dgm:pt modelId="{DE5CD1DB-970A-4E9B-8674-2EF4B1C155FD}" type="pres">
      <dgm:prSet presAssocID="{8DBE541B-881C-48D5-90DE-7F17438B3B28}" presName="Name0" presStyleCnt="0">
        <dgm:presLayoutVars>
          <dgm:chMax/>
          <dgm:chPref/>
          <dgm:dir/>
          <dgm:animLvl val="lvl"/>
        </dgm:presLayoutVars>
      </dgm:prSet>
      <dgm:spPr/>
      <dgm:t>
        <a:bodyPr/>
        <a:lstStyle/>
        <a:p>
          <a:pPr rtl="1"/>
          <a:endParaRPr lang="he-IL"/>
        </a:p>
      </dgm:t>
    </dgm:pt>
    <dgm:pt modelId="{2DA3A7EB-118C-4FA4-8EF9-C5BD2910795E}" type="pres">
      <dgm:prSet presAssocID="{017677B5-5742-4920-8406-0EC94BE16FC8}" presName="composite" presStyleCnt="0"/>
      <dgm:spPr/>
    </dgm:pt>
    <dgm:pt modelId="{BF9781D5-2BD3-4D13-9787-E92440B4165B}" type="pres">
      <dgm:prSet presAssocID="{017677B5-5742-4920-8406-0EC94BE16FC8}" presName="Parent1" presStyleLbl="node1" presStyleIdx="0" presStyleCnt="8" custScaleX="279153" custLinFactNeighborX="-12342" custLinFactNeighborY="6849">
        <dgm:presLayoutVars>
          <dgm:chMax val="1"/>
          <dgm:chPref val="1"/>
          <dgm:bulletEnabled val="1"/>
        </dgm:presLayoutVars>
      </dgm:prSet>
      <dgm:spPr/>
      <dgm:t>
        <a:bodyPr/>
        <a:lstStyle/>
        <a:p>
          <a:pPr rtl="1"/>
          <a:endParaRPr lang="he-IL"/>
        </a:p>
      </dgm:t>
    </dgm:pt>
    <dgm:pt modelId="{BD3DC070-4688-47C9-B8F4-A587961D57DD}" type="pres">
      <dgm:prSet presAssocID="{017677B5-5742-4920-8406-0EC94BE16FC8}" presName="Childtext1" presStyleLbl="revTx" presStyleIdx="0" presStyleCnt="4" custScaleX="162072" custScaleY="137600" custLinFactX="-13222" custLinFactY="64757" custLinFactNeighborX="-100000" custLinFactNeighborY="100000">
        <dgm:presLayoutVars>
          <dgm:chMax val="0"/>
          <dgm:chPref val="0"/>
          <dgm:bulletEnabled val="1"/>
        </dgm:presLayoutVars>
      </dgm:prSet>
      <dgm:spPr/>
      <dgm:t>
        <a:bodyPr/>
        <a:lstStyle/>
        <a:p>
          <a:pPr rtl="1"/>
          <a:endParaRPr lang="he-IL"/>
        </a:p>
      </dgm:t>
    </dgm:pt>
    <dgm:pt modelId="{F495B541-A071-475C-B3F9-10641B6F6E26}" type="pres">
      <dgm:prSet presAssocID="{017677B5-5742-4920-8406-0EC94BE16FC8}" presName="BalanceSpacing" presStyleCnt="0"/>
      <dgm:spPr/>
    </dgm:pt>
    <dgm:pt modelId="{20523790-B014-4842-AA67-21FED6002078}" type="pres">
      <dgm:prSet presAssocID="{017677B5-5742-4920-8406-0EC94BE16FC8}" presName="BalanceSpacing1" presStyleCnt="0"/>
      <dgm:spPr/>
    </dgm:pt>
    <dgm:pt modelId="{C91B1CEB-1FEC-4B0F-B37F-E55223EC35F8}" type="pres">
      <dgm:prSet presAssocID="{DDB20491-0FAF-42A7-A907-20E614ADE3BA}" presName="Accent1Text" presStyleLbl="node1" presStyleIdx="1" presStyleCnt="8" custScaleX="147212" custScaleY="101552" custLinFactX="-51492" custLinFactNeighborX="-100000" custLinFactNeighborY="51104"/>
      <dgm:spPr/>
      <dgm:t>
        <a:bodyPr/>
        <a:lstStyle/>
        <a:p>
          <a:pPr rtl="1"/>
          <a:endParaRPr lang="he-IL"/>
        </a:p>
      </dgm:t>
    </dgm:pt>
    <dgm:pt modelId="{1F5E08F4-BCB0-4BFE-A745-027672FE1539}" type="pres">
      <dgm:prSet presAssocID="{DDB20491-0FAF-42A7-A907-20E614ADE3BA}" presName="spaceBetweenRectangles" presStyleCnt="0"/>
      <dgm:spPr/>
    </dgm:pt>
    <dgm:pt modelId="{0E7611D3-D04C-4074-A35A-9555C47C3A8E}" type="pres">
      <dgm:prSet presAssocID="{CA55FD48-958F-44EE-B399-BAE3FE7A5B3C}" presName="composite" presStyleCnt="0"/>
      <dgm:spPr/>
    </dgm:pt>
    <dgm:pt modelId="{4340C4F9-EC7A-4673-A0CE-F91BFB9118E0}" type="pres">
      <dgm:prSet presAssocID="{CA55FD48-958F-44EE-B399-BAE3FE7A5B3C}" presName="Parent1" presStyleLbl="node1" presStyleIdx="2" presStyleCnt="8" custScaleX="145256" custScaleY="78664" custLinFactX="100000" custLinFactY="1396" custLinFactNeighborX="153975" custLinFactNeighborY="100000">
        <dgm:presLayoutVars>
          <dgm:chMax val="1"/>
          <dgm:chPref val="1"/>
          <dgm:bulletEnabled val="1"/>
        </dgm:presLayoutVars>
      </dgm:prSet>
      <dgm:spPr/>
      <dgm:t>
        <a:bodyPr/>
        <a:lstStyle/>
        <a:p>
          <a:pPr rtl="1"/>
          <a:endParaRPr lang="he-IL"/>
        </a:p>
      </dgm:t>
    </dgm:pt>
    <dgm:pt modelId="{9A402850-65B6-46DB-9C69-7A15DF4BFDA2}" type="pres">
      <dgm:prSet presAssocID="{CA55FD48-958F-44EE-B399-BAE3FE7A5B3C}" presName="Childtext1" presStyleLbl="revTx" presStyleIdx="1" presStyleCnt="4" custScaleX="127645" custLinFactY="82010" custLinFactNeighborX="98535" custLinFactNeighborY="100000">
        <dgm:presLayoutVars>
          <dgm:chMax val="0"/>
          <dgm:chPref val="0"/>
          <dgm:bulletEnabled val="1"/>
        </dgm:presLayoutVars>
      </dgm:prSet>
      <dgm:spPr/>
      <dgm:t>
        <a:bodyPr/>
        <a:lstStyle/>
        <a:p>
          <a:pPr rtl="1"/>
          <a:endParaRPr lang="he-IL"/>
        </a:p>
      </dgm:t>
    </dgm:pt>
    <dgm:pt modelId="{A3ADF673-EDB4-451A-A59D-7B4662E68150}" type="pres">
      <dgm:prSet presAssocID="{CA55FD48-958F-44EE-B399-BAE3FE7A5B3C}" presName="BalanceSpacing" presStyleCnt="0"/>
      <dgm:spPr/>
    </dgm:pt>
    <dgm:pt modelId="{381F849E-C19A-4456-AA86-9953D8FCF04A}" type="pres">
      <dgm:prSet presAssocID="{CA55FD48-958F-44EE-B399-BAE3FE7A5B3C}" presName="BalanceSpacing1" presStyleCnt="0"/>
      <dgm:spPr/>
    </dgm:pt>
    <dgm:pt modelId="{FBBFF3F6-86D9-4B37-8002-06BB70C4A4EE}" type="pres">
      <dgm:prSet presAssocID="{4BFF8A45-AA80-40B5-8021-260630DF013F}" presName="Accent1Text" presStyleLbl="node1" presStyleIdx="3" presStyleCnt="8" custScaleX="134997" custScaleY="104114" custLinFactX="51158" custLinFactNeighborX="100000" custLinFactNeighborY="-13552"/>
      <dgm:spPr/>
      <dgm:t>
        <a:bodyPr/>
        <a:lstStyle/>
        <a:p>
          <a:pPr rtl="1"/>
          <a:endParaRPr lang="he-IL"/>
        </a:p>
      </dgm:t>
    </dgm:pt>
    <dgm:pt modelId="{2D55A625-9D5E-4252-8A44-19E57E874CC8}" type="pres">
      <dgm:prSet presAssocID="{4BFF8A45-AA80-40B5-8021-260630DF013F}" presName="spaceBetweenRectangles" presStyleCnt="0"/>
      <dgm:spPr/>
    </dgm:pt>
    <dgm:pt modelId="{E8071B06-8B21-486A-A83C-84DE27095984}" type="pres">
      <dgm:prSet presAssocID="{350EE0E3-8B7D-41A9-A30C-9F543041EB79}" presName="composite" presStyleCnt="0"/>
      <dgm:spPr/>
    </dgm:pt>
    <dgm:pt modelId="{BA562C88-A0AB-4A48-A64E-F01A7F4CED61}" type="pres">
      <dgm:prSet presAssocID="{350EE0E3-8B7D-41A9-A30C-9F543041EB79}" presName="Parent1" presStyleLbl="node1" presStyleIdx="4" presStyleCnt="8" custScaleX="190332" custLinFactX="-100000" custLinFactNeighborX="-153940" custLinFactNeighborY="-18648">
        <dgm:presLayoutVars>
          <dgm:chMax val="1"/>
          <dgm:chPref val="1"/>
          <dgm:bulletEnabled val="1"/>
        </dgm:presLayoutVars>
      </dgm:prSet>
      <dgm:spPr/>
      <dgm:t>
        <a:bodyPr/>
        <a:lstStyle/>
        <a:p>
          <a:pPr rtl="1"/>
          <a:endParaRPr lang="he-IL"/>
        </a:p>
      </dgm:t>
    </dgm:pt>
    <dgm:pt modelId="{1BCCA698-08A4-41AF-A1DA-6CF851FD5B1D}" type="pres">
      <dgm:prSet presAssocID="{350EE0E3-8B7D-41A9-A30C-9F543041EB79}" presName="Childtext1" presStyleLbl="revTx" presStyleIdx="2" presStyleCnt="4" custScaleX="179384" custLinFactX="-6409" custLinFactNeighborX="-100000" custLinFactNeighborY="-82291">
        <dgm:presLayoutVars>
          <dgm:chMax val="0"/>
          <dgm:chPref val="0"/>
          <dgm:bulletEnabled val="1"/>
        </dgm:presLayoutVars>
      </dgm:prSet>
      <dgm:spPr/>
      <dgm:t>
        <a:bodyPr/>
        <a:lstStyle/>
        <a:p>
          <a:pPr rtl="1"/>
          <a:endParaRPr lang="he-IL"/>
        </a:p>
      </dgm:t>
    </dgm:pt>
    <dgm:pt modelId="{95BDD121-2C49-49B1-A398-DF04967CD8EF}" type="pres">
      <dgm:prSet presAssocID="{350EE0E3-8B7D-41A9-A30C-9F543041EB79}" presName="BalanceSpacing" presStyleCnt="0"/>
      <dgm:spPr/>
    </dgm:pt>
    <dgm:pt modelId="{1B22C871-EAD4-4B38-808C-453CA8F4EF35}" type="pres">
      <dgm:prSet presAssocID="{350EE0E3-8B7D-41A9-A30C-9F543041EB79}" presName="BalanceSpacing1" presStyleCnt="0"/>
      <dgm:spPr/>
    </dgm:pt>
    <dgm:pt modelId="{98C4C262-C1C4-404E-BE93-FA12E53B1680}" type="pres">
      <dgm:prSet presAssocID="{BA839815-222A-46B3-82C3-B1144ACB147E}" presName="Accent1Text" presStyleLbl="node1" presStyleIdx="5" presStyleCnt="8" custScaleX="176820" custScaleY="148640" custLinFactY="8655" custLinFactNeighborX="88675" custLinFactNeighborY="100000"/>
      <dgm:spPr/>
      <dgm:t>
        <a:bodyPr/>
        <a:lstStyle/>
        <a:p>
          <a:pPr rtl="1"/>
          <a:endParaRPr lang="he-IL"/>
        </a:p>
      </dgm:t>
    </dgm:pt>
    <dgm:pt modelId="{DD38CD4E-679A-43F0-A535-CA1E0ED0DCFF}" type="pres">
      <dgm:prSet presAssocID="{BA839815-222A-46B3-82C3-B1144ACB147E}" presName="spaceBetweenRectangles" presStyleCnt="0"/>
      <dgm:spPr/>
    </dgm:pt>
    <dgm:pt modelId="{80098C71-1926-4BD3-93A0-AB46D2A3DF1E}" type="pres">
      <dgm:prSet presAssocID="{A29E0623-8AA8-4074-8B81-72CDBFB18E92}" presName="composite" presStyleCnt="0"/>
      <dgm:spPr/>
    </dgm:pt>
    <dgm:pt modelId="{306B033C-EAD8-4C0E-93DB-1EDBDC525BC1}" type="pres">
      <dgm:prSet presAssocID="{A29E0623-8AA8-4074-8B81-72CDBFB18E92}" presName="Parent1" presStyleLbl="node1" presStyleIdx="6" presStyleCnt="8" custScaleX="188976" custScaleY="115507" custLinFactX="-100000" custLinFactNeighborX="-125191" custLinFactNeighborY="-8299">
        <dgm:presLayoutVars>
          <dgm:chMax val="1"/>
          <dgm:chPref val="1"/>
          <dgm:bulletEnabled val="1"/>
        </dgm:presLayoutVars>
      </dgm:prSet>
      <dgm:spPr/>
      <dgm:t>
        <a:bodyPr/>
        <a:lstStyle/>
        <a:p>
          <a:pPr rtl="1"/>
          <a:endParaRPr lang="he-IL"/>
        </a:p>
      </dgm:t>
    </dgm:pt>
    <dgm:pt modelId="{1F7A3EE5-D35E-4664-8658-9004A3802981}" type="pres">
      <dgm:prSet presAssocID="{A29E0623-8AA8-4074-8B81-72CDBFB18E92}" presName="Childtext1" presStyleLbl="revTx" presStyleIdx="3" presStyleCnt="4">
        <dgm:presLayoutVars>
          <dgm:chMax val="0"/>
          <dgm:chPref val="0"/>
          <dgm:bulletEnabled val="1"/>
        </dgm:presLayoutVars>
      </dgm:prSet>
      <dgm:spPr/>
    </dgm:pt>
    <dgm:pt modelId="{5C8D6556-FDDC-4E72-827E-4014E57A74E6}" type="pres">
      <dgm:prSet presAssocID="{A29E0623-8AA8-4074-8B81-72CDBFB18E92}" presName="BalanceSpacing" presStyleCnt="0"/>
      <dgm:spPr/>
    </dgm:pt>
    <dgm:pt modelId="{E6AC2FFF-BAA3-4D46-92A5-BE9079989C88}" type="pres">
      <dgm:prSet presAssocID="{A29E0623-8AA8-4074-8B81-72CDBFB18E92}" presName="BalanceSpacing1" presStyleCnt="0"/>
      <dgm:spPr/>
    </dgm:pt>
    <dgm:pt modelId="{F63E95A8-F165-44AF-B940-A01D1C21CD36}" type="pres">
      <dgm:prSet presAssocID="{5CECD726-D480-4E5D-ACF4-D78739F7B2D0}" presName="Accent1Text" presStyleLbl="node1" presStyleIdx="7" presStyleCnt="8" custScaleX="147178" custScaleY="95061" custLinFactX="60871" custLinFactNeighborX="100000" custLinFactNeighborY="-14750"/>
      <dgm:spPr/>
      <dgm:t>
        <a:bodyPr/>
        <a:lstStyle/>
        <a:p>
          <a:pPr rtl="1"/>
          <a:endParaRPr lang="he-IL"/>
        </a:p>
      </dgm:t>
    </dgm:pt>
  </dgm:ptLst>
  <dgm:cxnLst>
    <dgm:cxn modelId="{BC7198BC-4835-4B1B-8C95-32325DCAE343}" type="presOf" srcId="{CA55FD48-958F-44EE-B399-BAE3FE7A5B3C}" destId="{4340C4F9-EC7A-4673-A0CE-F91BFB9118E0}" srcOrd="0" destOrd="0" presId="urn:microsoft.com/office/officeart/2008/layout/AlternatingHexagons"/>
    <dgm:cxn modelId="{2052292C-0F65-4F80-931C-AFB164DB9BA4}" type="presOf" srcId="{878A78D0-DF83-4D20-81F6-8832B8D20092}" destId="{BD3DC070-4688-47C9-B8F4-A587961D57DD}" srcOrd="0" destOrd="0" presId="urn:microsoft.com/office/officeart/2008/layout/AlternatingHexagons"/>
    <dgm:cxn modelId="{CECDE5B0-13CB-4297-AACE-5FEA7922CF00}" type="presOf" srcId="{4BFF8A45-AA80-40B5-8021-260630DF013F}" destId="{FBBFF3F6-86D9-4B37-8002-06BB70C4A4EE}" srcOrd="0" destOrd="0" presId="urn:microsoft.com/office/officeart/2008/layout/AlternatingHexagons"/>
    <dgm:cxn modelId="{629C31C8-F7C8-45CB-923E-5A2857677467}" type="presOf" srcId="{BA839815-222A-46B3-82C3-B1144ACB147E}" destId="{98C4C262-C1C4-404E-BE93-FA12E53B1680}" srcOrd="0" destOrd="0" presId="urn:microsoft.com/office/officeart/2008/layout/AlternatingHexagons"/>
    <dgm:cxn modelId="{78BDDF50-3006-4F2E-BB5F-F1FA485FE7D4}" srcId="{8DBE541B-881C-48D5-90DE-7F17438B3B28}" destId="{CA55FD48-958F-44EE-B399-BAE3FE7A5B3C}" srcOrd="1" destOrd="0" parTransId="{5698E12A-EA72-497A-BD9B-F992674C9F5F}" sibTransId="{4BFF8A45-AA80-40B5-8021-260630DF013F}"/>
    <dgm:cxn modelId="{A84B9B42-1624-4EF4-900E-78F16F0B82E6}" type="presOf" srcId="{5CECD726-D480-4E5D-ACF4-D78739F7B2D0}" destId="{F63E95A8-F165-44AF-B940-A01D1C21CD36}" srcOrd="0" destOrd="0" presId="urn:microsoft.com/office/officeart/2008/layout/AlternatingHexagons"/>
    <dgm:cxn modelId="{51B8F351-A2BD-42AE-AF93-37A45FE1DD5E}" type="presOf" srcId="{017677B5-5742-4920-8406-0EC94BE16FC8}" destId="{BF9781D5-2BD3-4D13-9787-E92440B4165B}" srcOrd="0" destOrd="0" presId="urn:microsoft.com/office/officeart/2008/layout/AlternatingHexagons"/>
    <dgm:cxn modelId="{D0F8E6B6-4E6F-4976-83A6-766709ABCC5F}" srcId="{017677B5-5742-4920-8406-0EC94BE16FC8}" destId="{878A78D0-DF83-4D20-81F6-8832B8D20092}" srcOrd="0" destOrd="0" parTransId="{CB04908C-74CA-4B7A-BA98-108A9727DBB8}" sibTransId="{080EE8E2-28D3-4BE1-84C9-672D54F2A0D4}"/>
    <dgm:cxn modelId="{1C678BCE-D5DD-40CA-B08F-A0BD430F7E2E}" srcId="{8DBE541B-881C-48D5-90DE-7F17438B3B28}" destId="{350EE0E3-8B7D-41A9-A30C-9F543041EB79}" srcOrd="2" destOrd="0" parTransId="{CB751A86-7223-4EE8-BA5C-F5DCBCF84608}" sibTransId="{BA839815-222A-46B3-82C3-B1144ACB147E}"/>
    <dgm:cxn modelId="{375F3E3D-A962-4138-9252-50ED41ACCE26}" type="presOf" srcId="{164EDD3F-CBF3-4C42-B72E-1ABD2A6CA023}" destId="{9A402850-65B6-46DB-9C69-7A15DF4BFDA2}" srcOrd="0" destOrd="0" presId="urn:microsoft.com/office/officeart/2008/layout/AlternatingHexagons"/>
    <dgm:cxn modelId="{2E7B524F-87EE-4596-BEF3-07B0A065A5B3}" srcId="{8DBE541B-881C-48D5-90DE-7F17438B3B28}" destId="{A29E0623-8AA8-4074-8B81-72CDBFB18E92}" srcOrd="3" destOrd="0" parTransId="{E827208C-C3B0-458E-AE2A-12ED686D2E13}" sibTransId="{5CECD726-D480-4E5D-ACF4-D78739F7B2D0}"/>
    <dgm:cxn modelId="{463DC8BE-5716-42E3-BA98-A314C8B24005}" type="presOf" srcId="{F7B24EC0-F666-47DC-A33E-42807380A75E}" destId="{1BCCA698-08A4-41AF-A1DA-6CF851FD5B1D}" srcOrd="0" destOrd="0" presId="urn:microsoft.com/office/officeart/2008/layout/AlternatingHexagons"/>
    <dgm:cxn modelId="{2CC1FAE6-85CF-4238-8378-535831C0CD97}" type="presOf" srcId="{350EE0E3-8B7D-41A9-A30C-9F543041EB79}" destId="{BA562C88-A0AB-4A48-A64E-F01A7F4CED61}" srcOrd="0" destOrd="0" presId="urn:microsoft.com/office/officeart/2008/layout/AlternatingHexagons"/>
    <dgm:cxn modelId="{893B230B-A18A-463D-A651-5999FF1E753C}" srcId="{350EE0E3-8B7D-41A9-A30C-9F543041EB79}" destId="{F7B24EC0-F666-47DC-A33E-42807380A75E}" srcOrd="0" destOrd="0" parTransId="{08A424BD-B9A1-4164-A5B8-74CB0862E270}" sibTransId="{73EE38C0-624F-43F0-8F8D-F1F79C38A1B2}"/>
    <dgm:cxn modelId="{6EBF26CE-98A7-499A-8FB8-5458F9370C9A}" type="presOf" srcId="{DDB20491-0FAF-42A7-A907-20E614ADE3BA}" destId="{C91B1CEB-1FEC-4B0F-B37F-E55223EC35F8}" srcOrd="0" destOrd="0" presId="urn:microsoft.com/office/officeart/2008/layout/AlternatingHexagons"/>
    <dgm:cxn modelId="{CDC5264B-3BD7-4643-A001-AB2CBF5A4403}" type="presOf" srcId="{A29E0623-8AA8-4074-8B81-72CDBFB18E92}" destId="{306B033C-EAD8-4C0E-93DB-1EDBDC525BC1}" srcOrd="0" destOrd="0" presId="urn:microsoft.com/office/officeart/2008/layout/AlternatingHexagons"/>
    <dgm:cxn modelId="{C22BBF40-BAB1-4DB5-8D44-2498C741462E}" type="presOf" srcId="{8DBE541B-881C-48D5-90DE-7F17438B3B28}" destId="{DE5CD1DB-970A-4E9B-8674-2EF4B1C155FD}" srcOrd="0" destOrd="0" presId="urn:microsoft.com/office/officeart/2008/layout/AlternatingHexagons"/>
    <dgm:cxn modelId="{A9F9807E-3BFE-45BC-9CF4-935B0123AE23}" srcId="{CA55FD48-958F-44EE-B399-BAE3FE7A5B3C}" destId="{164EDD3F-CBF3-4C42-B72E-1ABD2A6CA023}" srcOrd="0" destOrd="0" parTransId="{4A9CBD4F-FDFF-4A9C-B524-4AECCA7CE2DA}" sibTransId="{A4C7976C-9698-40C6-9A6C-6188DA2FA084}"/>
    <dgm:cxn modelId="{5F078DBC-56A5-471E-8237-D580EDEA88F7}" srcId="{8DBE541B-881C-48D5-90DE-7F17438B3B28}" destId="{017677B5-5742-4920-8406-0EC94BE16FC8}" srcOrd="0" destOrd="0" parTransId="{53D29A06-93B9-4504-854C-9839947B574C}" sibTransId="{DDB20491-0FAF-42A7-A907-20E614ADE3BA}"/>
    <dgm:cxn modelId="{28F0E9E1-C0C2-4B53-A46A-592C4D265412}" type="presParOf" srcId="{DE5CD1DB-970A-4E9B-8674-2EF4B1C155FD}" destId="{2DA3A7EB-118C-4FA4-8EF9-C5BD2910795E}" srcOrd="0" destOrd="0" presId="urn:microsoft.com/office/officeart/2008/layout/AlternatingHexagons"/>
    <dgm:cxn modelId="{303D49D6-B04C-4288-BEC5-24FFE86DABC7}" type="presParOf" srcId="{2DA3A7EB-118C-4FA4-8EF9-C5BD2910795E}" destId="{BF9781D5-2BD3-4D13-9787-E92440B4165B}" srcOrd="0" destOrd="0" presId="urn:microsoft.com/office/officeart/2008/layout/AlternatingHexagons"/>
    <dgm:cxn modelId="{07B689C9-F1AC-45C5-8AB2-81C4C706B0B7}" type="presParOf" srcId="{2DA3A7EB-118C-4FA4-8EF9-C5BD2910795E}" destId="{BD3DC070-4688-47C9-B8F4-A587961D57DD}" srcOrd="1" destOrd="0" presId="urn:microsoft.com/office/officeart/2008/layout/AlternatingHexagons"/>
    <dgm:cxn modelId="{A4C587A1-4D72-4669-97C8-4EC2E07B4D8A}" type="presParOf" srcId="{2DA3A7EB-118C-4FA4-8EF9-C5BD2910795E}" destId="{F495B541-A071-475C-B3F9-10641B6F6E26}" srcOrd="2" destOrd="0" presId="urn:microsoft.com/office/officeart/2008/layout/AlternatingHexagons"/>
    <dgm:cxn modelId="{2F450B8E-07C0-4503-BC32-D13E1E0B748A}" type="presParOf" srcId="{2DA3A7EB-118C-4FA4-8EF9-C5BD2910795E}" destId="{20523790-B014-4842-AA67-21FED6002078}" srcOrd="3" destOrd="0" presId="urn:microsoft.com/office/officeart/2008/layout/AlternatingHexagons"/>
    <dgm:cxn modelId="{F91FA171-2D8A-4B35-9D1E-7F6914809934}" type="presParOf" srcId="{2DA3A7EB-118C-4FA4-8EF9-C5BD2910795E}" destId="{C91B1CEB-1FEC-4B0F-B37F-E55223EC35F8}" srcOrd="4" destOrd="0" presId="urn:microsoft.com/office/officeart/2008/layout/AlternatingHexagons"/>
    <dgm:cxn modelId="{F8B76D20-FAC4-4AC1-977E-268104715B48}" type="presParOf" srcId="{DE5CD1DB-970A-4E9B-8674-2EF4B1C155FD}" destId="{1F5E08F4-BCB0-4BFE-A745-027672FE1539}" srcOrd="1" destOrd="0" presId="urn:microsoft.com/office/officeart/2008/layout/AlternatingHexagons"/>
    <dgm:cxn modelId="{6EBA8F7B-5A9C-471F-8E37-577D9FC6E354}" type="presParOf" srcId="{DE5CD1DB-970A-4E9B-8674-2EF4B1C155FD}" destId="{0E7611D3-D04C-4074-A35A-9555C47C3A8E}" srcOrd="2" destOrd="0" presId="urn:microsoft.com/office/officeart/2008/layout/AlternatingHexagons"/>
    <dgm:cxn modelId="{654285C3-54D1-40E0-A443-FAEFB63854A9}" type="presParOf" srcId="{0E7611D3-D04C-4074-A35A-9555C47C3A8E}" destId="{4340C4F9-EC7A-4673-A0CE-F91BFB9118E0}" srcOrd="0" destOrd="0" presId="urn:microsoft.com/office/officeart/2008/layout/AlternatingHexagons"/>
    <dgm:cxn modelId="{A343803A-0009-4538-BD8F-D00C27E40B4D}" type="presParOf" srcId="{0E7611D3-D04C-4074-A35A-9555C47C3A8E}" destId="{9A402850-65B6-46DB-9C69-7A15DF4BFDA2}" srcOrd="1" destOrd="0" presId="urn:microsoft.com/office/officeart/2008/layout/AlternatingHexagons"/>
    <dgm:cxn modelId="{15252D96-DD79-4B34-9620-82584DA150E2}" type="presParOf" srcId="{0E7611D3-D04C-4074-A35A-9555C47C3A8E}" destId="{A3ADF673-EDB4-451A-A59D-7B4662E68150}" srcOrd="2" destOrd="0" presId="urn:microsoft.com/office/officeart/2008/layout/AlternatingHexagons"/>
    <dgm:cxn modelId="{53E3BCD5-001C-47FA-A052-D7C8E0997031}" type="presParOf" srcId="{0E7611D3-D04C-4074-A35A-9555C47C3A8E}" destId="{381F849E-C19A-4456-AA86-9953D8FCF04A}" srcOrd="3" destOrd="0" presId="urn:microsoft.com/office/officeart/2008/layout/AlternatingHexagons"/>
    <dgm:cxn modelId="{CF436B60-9592-4495-AC67-979648EB285A}" type="presParOf" srcId="{0E7611D3-D04C-4074-A35A-9555C47C3A8E}" destId="{FBBFF3F6-86D9-4B37-8002-06BB70C4A4EE}" srcOrd="4" destOrd="0" presId="urn:microsoft.com/office/officeart/2008/layout/AlternatingHexagons"/>
    <dgm:cxn modelId="{D9ED5FA4-D9F6-4284-95A0-2AB8EFFD7744}" type="presParOf" srcId="{DE5CD1DB-970A-4E9B-8674-2EF4B1C155FD}" destId="{2D55A625-9D5E-4252-8A44-19E57E874CC8}" srcOrd="3" destOrd="0" presId="urn:microsoft.com/office/officeart/2008/layout/AlternatingHexagons"/>
    <dgm:cxn modelId="{979D48AD-BA19-43C9-8CB6-9C1257403194}" type="presParOf" srcId="{DE5CD1DB-970A-4E9B-8674-2EF4B1C155FD}" destId="{E8071B06-8B21-486A-A83C-84DE27095984}" srcOrd="4" destOrd="0" presId="urn:microsoft.com/office/officeart/2008/layout/AlternatingHexagons"/>
    <dgm:cxn modelId="{6F942C20-EDD9-4BBE-A522-EFE75E7852C5}" type="presParOf" srcId="{E8071B06-8B21-486A-A83C-84DE27095984}" destId="{BA562C88-A0AB-4A48-A64E-F01A7F4CED61}" srcOrd="0" destOrd="0" presId="urn:microsoft.com/office/officeart/2008/layout/AlternatingHexagons"/>
    <dgm:cxn modelId="{B03F2FAD-9B6D-4FDE-B13E-2FF0CED45EDE}" type="presParOf" srcId="{E8071B06-8B21-486A-A83C-84DE27095984}" destId="{1BCCA698-08A4-41AF-A1DA-6CF851FD5B1D}" srcOrd="1" destOrd="0" presId="urn:microsoft.com/office/officeart/2008/layout/AlternatingHexagons"/>
    <dgm:cxn modelId="{94C1BB48-0711-4881-BD5A-E6DF6E948090}" type="presParOf" srcId="{E8071B06-8B21-486A-A83C-84DE27095984}" destId="{95BDD121-2C49-49B1-A398-DF04967CD8EF}" srcOrd="2" destOrd="0" presId="urn:microsoft.com/office/officeart/2008/layout/AlternatingHexagons"/>
    <dgm:cxn modelId="{C718C525-832C-48E4-8E6F-E43BDD0CE3D8}" type="presParOf" srcId="{E8071B06-8B21-486A-A83C-84DE27095984}" destId="{1B22C871-EAD4-4B38-808C-453CA8F4EF35}" srcOrd="3" destOrd="0" presId="urn:microsoft.com/office/officeart/2008/layout/AlternatingHexagons"/>
    <dgm:cxn modelId="{73798A3A-B917-4D55-9604-9D3EC5FA0E37}" type="presParOf" srcId="{E8071B06-8B21-486A-A83C-84DE27095984}" destId="{98C4C262-C1C4-404E-BE93-FA12E53B1680}" srcOrd="4" destOrd="0" presId="urn:microsoft.com/office/officeart/2008/layout/AlternatingHexagons"/>
    <dgm:cxn modelId="{EDBC9DB6-E4F7-465B-AEDF-A885EA2EC6B3}" type="presParOf" srcId="{DE5CD1DB-970A-4E9B-8674-2EF4B1C155FD}" destId="{DD38CD4E-679A-43F0-A535-CA1E0ED0DCFF}" srcOrd="5" destOrd="0" presId="urn:microsoft.com/office/officeart/2008/layout/AlternatingHexagons"/>
    <dgm:cxn modelId="{BC0F0CC1-1F97-4E28-96C7-20044541C89F}" type="presParOf" srcId="{DE5CD1DB-970A-4E9B-8674-2EF4B1C155FD}" destId="{80098C71-1926-4BD3-93A0-AB46D2A3DF1E}" srcOrd="6" destOrd="0" presId="urn:microsoft.com/office/officeart/2008/layout/AlternatingHexagons"/>
    <dgm:cxn modelId="{BDA98D4E-08AE-43ED-A6B1-4D108920E12E}" type="presParOf" srcId="{80098C71-1926-4BD3-93A0-AB46D2A3DF1E}" destId="{306B033C-EAD8-4C0E-93DB-1EDBDC525BC1}" srcOrd="0" destOrd="0" presId="urn:microsoft.com/office/officeart/2008/layout/AlternatingHexagons"/>
    <dgm:cxn modelId="{D79F80AD-C4B7-40AA-97C8-B68F923CF923}" type="presParOf" srcId="{80098C71-1926-4BD3-93A0-AB46D2A3DF1E}" destId="{1F7A3EE5-D35E-4664-8658-9004A3802981}" srcOrd="1" destOrd="0" presId="urn:microsoft.com/office/officeart/2008/layout/AlternatingHexagons"/>
    <dgm:cxn modelId="{5DBD3A7F-6E80-455B-B89D-FE5CD0824587}" type="presParOf" srcId="{80098C71-1926-4BD3-93A0-AB46D2A3DF1E}" destId="{5C8D6556-FDDC-4E72-827E-4014E57A74E6}" srcOrd="2" destOrd="0" presId="urn:microsoft.com/office/officeart/2008/layout/AlternatingHexagons"/>
    <dgm:cxn modelId="{D473F161-277C-49A4-933F-920AC54DA179}" type="presParOf" srcId="{80098C71-1926-4BD3-93A0-AB46D2A3DF1E}" destId="{E6AC2FFF-BAA3-4D46-92A5-BE9079989C88}" srcOrd="3" destOrd="0" presId="urn:microsoft.com/office/officeart/2008/layout/AlternatingHexagons"/>
    <dgm:cxn modelId="{AD6EE280-2403-4A0D-82F3-2E20F9E6DEE6}" type="presParOf" srcId="{80098C71-1926-4BD3-93A0-AB46D2A3DF1E}" destId="{F63E95A8-F165-44AF-B940-A01D1C21CD3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2C6C-75B5-4227-8811-D697403C8ABB}">
      <dsp:nvSpPr>
        <dsp:cNvPr id="0" name=""/>
        <dsp:cNvSpPr/>
      </dsp:nvSpPr>
      <dsp:spPr>
        <a:xfrm>
          <a:off x="1035" y="0"/>
          <a:ext cx="2692703" cy="2436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he-IL" sz="3500" kern="1200" dirty="0" smtClean="0"/>
            <a:t>טווח ארוך</a:t>
          </a:r>
          <a:endParaRPr lang="he-IL" sz="3500" kern="1200" dirty="0"/>
        </a:p>
      </dsp:txBody>
      <dsp:txXfrm>
        <a:off x="1035" y="0"/>
        <a:ext cx="2692703" cy="730933"/>
      </dsp:txXfrm>
    </dsp:sp>
    <dsp:sp modelId="{3C15BBE9-1BF4-49AB-A309-5FAA0E9B6E06}">
      <dsp:nvSpPr>
        <dsp:cNvPr id="0" name=""/>
        <dsp:cNvSpPr/>
      </dsp:nvSpPr>
      <dsp:spPr>
        <a:xfrm>
          <a:off x="270306" y="730933"/>
          <a:ext cx="2154162" cy="158368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1">
            <a:lnSpc>
              <a:spcPct val="90000"/>
            </a:lnSpc>
            <a:spcBef>
              <a:spcPct val="0"/>
            </a:spcBef>
            <a:spcAft>
              <a:spcPct val="35000"/>
            </a:spcAft>
          </a:pPr>
          <a:r>
            <a:rPr lang="he-IL" sz="2200" kern="1200" dirty="0" smtClean="0"/>
            <a:t>יוזמות מורים</a:t>
          </a:r>
          <a:endParaRPr lang="he-IL" sz="2200" kern="1200" dirty="0"/>
        </a:p>
      </dsp:txBody>
      <dsp:txXfrm>
        <a:off x="316691" y="777318"/>
        <a:ext cx="2061392" cy="1490918"/>
      </dsp:txXfrm>
    </dsp:sp>
    <dsp:sp modelId="{39ABE19F-96BA-482C-96EE-ADD584D786E8}">
      <dsp:nvSpPr>
        <dsp:cNvPr id="0" name=""/>
        <dsp:cNvSpPr/>
      </dsp:nvSpPr>
      <dsp:spPr>
        <a:xfrm>
          <a:off x="2895692" y="0"/>
          <a:ext cx="2692703" cy="2436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he-IL" sz="3500" kern="1200" dirty="0" smtClean="0"/>
            <a:t>טווח ארוך</a:t>
          </a:r>
          <a:endParaRPr lang="he-IL" sz="3500" kern="1200" dirty="0"/>
        </a:p>
      </dsp:txBody>
      <dsp:txXfrm>
        <a:off x="2895692" y="0"/>
        <a:ext cx="2692703" cy="730933"/>
      </dsp:txXfrm>
    </dsp:sp>
    <dsp:sp modelId="{C8CB7756-FD70-44B1-BD85-9D996D948D17}">
      <dsp:nvSpPr>
        <dsp:cNvPr id="0" name=""/>
        <dsp:cNvSpPr/>
      </dsp:nvSpPr>
      <dsp:spPr>
        <a:xfrm>
          <a:off x="3164962" y="730933"/>
          <a:ext cx="2154162" cy="158368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1">
            <a:lnSpc>
              <a:spcPct val="90000"/>
            </a:lnSpc>
            <a:spcBef>
              <a:spcPct val="0"/>
            </a:spcBef>
            <a:spcAft>
              <a:spcPct val="35000"/>
            </a:spcAft>
          </a:pPr>
          <a:r>
            <a:rPr lang="he-IL" sz="2200" kern="1200" dirty="0" smtClean="0"/>
            <a:t>מרחבי למידה ממירי בגרות</a:t>
          </a:r>
          <a:endParaRPr lang="he-IL" sz="2200" kern="1200" dirty="0"/>
        </a:p>
      </dsp:txBody>
      <dsp:txXfrm>
        <a:off x="3211347" y="777318"/>
        <a:ext cx="2061392" cy="1490918"/>
      </dsp:txXfrm>
    </dsp:sp>
    <dsp:sp modelId="{A58236D5-8797-4E9B-A4F5-A34AE07EEED0}">
      <dsp:nvSpPr>
        <dsp:cNvPr id="0" name=""/>
        <dsp:cNvSpPr/>
      </dsp:nvSpPr>
      <dsp:spPr>
        <a:xfrm>
          <a:off x="5791384" y="0"/>
          <a:ext cx="2692703" cy="2436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he-IL" sz="3500" kern="1200" dirty="0" smtClean="0"/>
            <a:t>טווח קצר</a:t>
          </a:r>
          <a:endParaRPr lang="he-IL" sz="3500" kern="1200" dirty="0"/>
        </a:p>
      </dsp:txBody>
      <dsp:txXfrm>
        <a:off x="5791384" y="0"/>
        <a:ext cx="2692703" cy="730933"/>
      </dsp:txXfrm>
    </dsp:sp>
    <dsp:sp modelId="{5A58A18E-7206-4F17-9469-27464B469B89}">
      <dsp:nvSpPr>
        <dsp:cNvPr id="0" name=""/>
        <dsp:cNvSpPr/>
      </dsp:nvSpPr>
      <dsp:spPr>
        <a:xfrm>
          <a:off x="6059619" y="731647"/>
          <a:ext cx="2154162" cy="73462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1">
            <a:lnSpc>
              <a:spcPct val="90000"/>
            </a:lnSpc>
            <a:spcBef>
              <a:spcPct val="0"/>
            </a:spcBef>
            <a:spcAft>
              <a:spcPct val="35000"/>
            </a:spcAft>
          </a:pPr>
          <a:r>
            <a:rPr lang="he-IL" sz="2200" kern="1200" dirty="0" smtClean="0"/>
            <a:t>שאלות </a:t>
          </a:r>
          <a:r>
            <a:rPr lang="he-IL" sz="2200" kern="1200" dirty="0" err="1" smtClean="0"/>
            <a:t>עמ"ר</a:t>
          </a:r>
          <a:r>
            <a:rPr lang="he-IL" sz="2200" kern="1200" dirty="0" smtClean="0"/>
            <a:t> בבחינות הבגרות</a:t>
          </a:r>
          <a:endParaRPr lang="he-IL" sz="2200" kern="1200" dirty="0"/>
        </a:p>
      </dsp:txBody>
      <dsp:txXfrm>
        <a:off x="6081135" y="753163"/>
        <a:ext cx="2111130" cy="691589"/>
      </dsp:txXfrm>
    </dsp:sp>
    <dsp:sp modelId="{37D13723-C1FF-4C33-9939-A8B2FDDA6288}">
      <dsp:nvSpPr>
        <dsp:cNvPr id="0" name=""/>
        <dsp:cNvSpPr/>
      </dsp:nvSpPr>
      <dsp:spPr>
        <a:xfrm>
          <a:off x="6059619" y="1579286"/>
          <a:ext cx="2154162" cy="7346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1">
            <a:lnSpc>
              <a:spcPct val="90000"/>
            </a:lnSpc>
            <a:spcBef>
              <a:spcPct val="0"/>
            </a:spcBef>
            <a:spcAft>
              <a:spcPct val="35000"/>
            </a:spcAft>
          </a:pPr>
          <a:r>
            <a:rPr lang="he-IL" sz="2200" kern="1200" dirty="0" smtClean="0"/>
            <a:t>מבחנים מקוונים עתירי מדיה</a:t>
          </a:r>
          <a:endParaRPr lang="he-IL" sz="2200" kern="1200" dirty="0"/>
        </a:p>
      </dsp:txBody>
      <dsp:txXfrm>
        <a:off x="6081135" y="1600802"/>
        <a:ext cx="2111130" cy="691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781D5-2BD3-4D13-9787-E92440B4165B}">
      <dsp:nvSpPr>
        <dsp:cNvPr id="0" name=""/>
        <dsp:cNvSpPr/>
      </dsp:nvSpPr>
      <dsp:spPr>
        <a:xfrm rot="5400000">
          <a:off x="3109419" y="-811578"/>
          <a:ext cx="1272267" cy="3089868"/>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rPr>
            <a:t>שאלות </a:t>
          </a:r>
          <a:r>
            <a:rPr lang="he-IL" sz="2000" b="1" kern="1200" dirty="0" err="1" smtClean="0">
              <a:solidFill>
                <a:schemeClr val="bg1"/>
              </a:solidFill>
            </a:rPr>
            <a:t>עמ"ר</a:t>
          </a:r>
          <a:endParaRPr lang="he-IL" sz="2000" b="1" kern="1200" dirty="0" smtClean="0">
            <a:solidFill>
              <a:schemeClr val="bg1"/>
            </a:solidFill>
          </a:endParaRPr>
        </a:p>
        <a:p>
          <a:pPr lvl="0" algn="ctr" defTabSz="889000" rtl="1">
            <a:lnSpc>
              <a:spcPct val="90000"/>
            </a:lnSpc>
            <a:spcBef>
              <a:spcPct val="0"/>
            </a:spcBef>
            <a:spcAft>
              <a:spcPct val="35000"/>
            </a:spcAft>
          </a:pPr>
          <a:r>
            <a:rPr lang="he-IL" sz="2000" b="1" kern="1200" dirty="0" smtClean="0">
              <a:solidFill>
                <a:schemeClr val="bg1"/>
              </a:solidFill>
            </a:rPr>
            <a:t>בכל תחומי הדעת</a:t>
          </a:r>
          <a:endParaRPr lang="he-IL" sz="2000" b="1" kern="1200" dirty="0">
            <a:solidFill>
              <a:schemeClr val="bg1"/>
            </a:solidFill>
          </a:endParaRPr>
        </a:p>
      </dsp:txBody>
      <dsp:txXfrm rot="-5400000">
        <a:off x="2715597" y="309267"/>
        <a:ext cx="2059912" cy="848178"/>
      </dsp:txXfrm>
    </dsp:sp>
    <dsp:sp modelId="{BD3DC070-4688-47C9-B8F4-A587961D57DD}">
      <dsp:nvSpPr>
        <dsp:cNvPr id="0" name=""/>
        <dsp:cNvSpPr/>
      </dsp:nvSpPr>
      <dsp:spPr>
        <a:xfrm>
          <a:off x="2420939" y="1378715"/>
          <a:ext cx="2301180" cy="105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latin typeface="Lucida Sans Unicode" panose="020B0602030504020204" pitchFamily="34" charset="0"/>
              <a:cs typeface="Lucida Sans Unicode" panose="020B0602030504020204" pitchFamily="34" charset="0"/>
            </a:rPr>
            <a:t>למידה משמעותית בשיעור</a:t>
          </a:r>
          <a:endParaRPr lang="he-IL" sz="1600" b="1" kern="1200" dirty="0">
            <a:latin typeface="Lucida Sans Unicode" panose="020B0602030504020204" pitchFamily="34" charset="0"/>
            <a:cs typeface="Lucida Sans Unicode" panose="020B0602030504020204" pitchFamily="34" charset="0"/>
          </a:endParaRPr>
        </a:p>
      </dsp:txBody>
      <dsp:txXfrm>
        <a:off x="2420939" y="1378715"/>
        <a:ext cx="2301180" cy="1050384"/>
      </dsp:txXfrm>
    </dsp:sp>
    <dsp:sp modelId="{C91B1CEB-1FEC-4B0F-B37F-E55223EC35F8}">
      <dsp:nvSpPr>
        <dsp:cNvPr id="0" name=""/>
        <dsp:cNvSpPr/>
      </dsp:nvSpPr>
      <dsp:spPr>
        <a:xfrm rot="5400000">
          <a:off x="363910" y="481672"/>
          <a:ext cx="1292013" cy="1629449"/>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466768" y="865726"/>
        <a:ext cx="1086299" cy="861342"/>
      </dsp:txXfrm>
    </dsp:sp>
    <dsp:sp modelId="{4340C4F9-EC7A-4673-A0CE-F91BFB9118E0}">
      <dsp:nvSpPr>
        <dsp:cNvPr id="0" name=""/>
        <dsp:cNvSpPr/>
      </dsp:nvSpPr>
      <dsp:spPr>
        <a:xfrm rot="5400000">
          <a:off x="5908230" y="2248290"/>
          <a:ext cx="1000816" cy="1607799"/>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1" kern="1200" dirty="0" smtClean="0"/>
            <a:t>תכניות לימודים ייחודיות</a:t>
          </a:r>
        </a:p>
      </dsp:txBody>
      <dsp:txXfrm rot="-5400000">
        <a:off x="5872705" y="2718585"/>
        <a:ext cx="1071866" cy="667210"/>
      </dsp:txXfrm>
    </dsp:sp>
    <dsp:sp modelId="{9A402850-65B6-46DB-9C69-7A15DF4BFDA2}">
      <dsp:nvSpPr>
        <dsp:cNvPr id="0" name=""/>
        <dsp:cNvSpPr/>
      </dsp:nvSpPr>
      <dsp:spPr>
        <a:xfrm>
          <a:off x="2788162" y="2769873"/>
          <a:ext cx="1753904" cy="76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latin typeface="Lucida Sans Unicode" panose="020B0602030504020204" pitchFamily="34" charset="0"/>
              <a:cs typeface="Lucida Sans Unicode" panose="020B0602030504020204" pitchFamily="34" charset="0"/>
            </a:rPr>
            <a:t>שיתופיות</a:t>
          </a:r>
          <a:endParaRPr lang="he-IL" sz="1600" b="1" kern="1200" dirty="0">
            <a:latin typeface="Lucida Sans Unicode" panose="020B0602030504020204" pitchFamily="34" charset="0"/>
            <a:cs typeface="Lucida Sans Unicode" panose="020B0602030504020204" pitchFamily="34" charset="0"/>
          </a:endParaRPr>
        </a:p>
      </dsp:txBody>
      <dsp:txXfrm>
        <a:off x="2788162" y="2769873"/>
        <a:ext cx="1753904" cy="763360"/>
      </dsp:txXfrm>
    </dsp:sp>
    <dsp:sp modelId="{FBBFF3F6-86D9-4B37-8002-06BB70C4A4EE}">
      <dsp:nvSpPr>
        <dsp:cNvPr id="0" name=""/>
        <dsp:cNvSpPr/>
      </dsp:nvSpPr>
      <dsp:spPr>
        <a:xfrm rot="5400000">
          <a:off x="5803703" y="842621"/>
          <a:ext cx="1324608" cy="1494244"/>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5967926" y="1148207"/>
        <a:ext cx="996162" cy="883072"/>
      </dsp:txXfrm>
    </dsp:sp>
    <dsp:sp modelId="{BA562C88-A0AB-4A48-A64E-F01A7F4CED61}">
      <dsp:nvSpPr>
        <dsp:cNvPr id="0" name=""/>
        <dsp:cNvSpPr/>
      </dsp:nvSpPr>
      <dsp:spPr>
        <a:xfrm rot="5400000">
          <a:off x="417232" y="1887029"/>
          <a:ext cx="1272267" cy="2106732"/>
        </a:xfrm>
        <a:prstGeom prst="hexagon">
          <a:avLst>
            <a:gd name="adj" fmla="val 2500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t>מרחבי למידה מקוונים ממירי בגרות- תחומי ליבה</a:t>
          </a:r>
          <a:endParaRPr lang="he-IL" sz="1600" b="1" kern="1200" dirty="0"/>
        </a:p>
      </dsp:txBody>
      <dsp:txXfrm rot="-5400000">
        <a:off x="351122" y="2516307"/>
        <a:ext cx="1404488" cy="848178"/>
      </dsp:txXfrm>
    </dsp:sp>
    <dsp:sp modelId="{1BCCA698-08A4-41AF-A1DA-6CF851FD5B1D}">
      <dsp:nvSpPr>
        <dsp:cNvPr id="0" name=""/>
        <dsp:cNvSpPr/>
      </dsp:nvSpPr>
      <dsp:spPr>
        <a:xfrm>
          <a:off x="2333320" y="2167791"/>
          <a:ext cx="2546984" cy="76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latin typeface="Lucida Sans Unicode" panose="020B0602030504020204" pitchFamily="34" charset="0"/>
              <a:cs typeface="Lucida Sans Unicode" panose="020B0602030504020204" pitchFamily="34" charset="0"/>
            </a:rPr>
            <a:t>מיומנויות המאה ה21</a:t>
          </a:r>
          <a:endParaRPr lang="he-IL" sz="1600" b="1" kern="1200" dirty="0">
            <a:latin typeface="Lucida Sans Unicode" panose="020B0602030504020204" pitchFamily="34" charset="0"/>
            <a:cs typeface="Lucida Sans Unicode" panose="020B0602030504020204" pitchFamily="34" charset="0"/>
          </a:endParaRPr>
        </a:p>
      </dsp:txBody>
      <dsp:txXfrm>
        <a:off x="2333320" y="2167791"/>
        <a:ext cx="2546984" cy="763360"/>
      </dsp:txXfrm>
    </dsp:sp>
    <dsp:sp modelId="{98C4C262-C1C4-404E-BE93-FA12E53B1680}">
      <dsp:nvSpPr>
        <dsp:cNvPr id="0" name=""/>
        <dsp:cNvSpPr/>
      </dsp:nvSpPr>
      <dsp:spPr>
        <a:xfrm rot="5400000">
          <a:off x="2661259" y="3476464"/>
          <a:ext cx="1891098" cy="1957172"/>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2954417" y="3824684"/>
        <a:ext cx="1304782" cy="1260732"/>
      </dsp:txXfrm>
    </dsp:sp>
    <dsp:sp modelId="{306B033C-EAD8-4C0E-93DB-1EDBDC525BC1}">
      <dsp:nvSpPr>
        <dsp:cNvPr id="0" name=""/>
        <dsp:cNvSpPr/>
      </dsp:nvSpPr>
      <dsp:spPr>
        <a:xfrm rot="5400000">
          <a:off x="311082" y="3514162"/>
          <a:ext cx="1469558" cy="2091723"/>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1" kern="1200" dirty="0" smtClean="0">
              <a:cs typeface="+mj-cs"/>
            </a:rPr>
            <a:t>בגרויות מקוונות-</a:t>
          </a:r>
          <a:r>
            <a:rPr lang="en-US" sz="1400" b="1" kern="1200" dirty="0" smtClean="0">
              <a:cs typeface="+mj-cs"/>
            </a:rPr>
            <a:t> </a:t>
          </a:r>
          <a:r>
            <a:rPr lang="he-IL" sz="1400" b="1" kern="1200" dirty="0" smtClean="0">
              <a:cs typeface="+mj-cs"/>
            </a:rPr>
            <a:t>ב280 בתי ספר</a:t>
          </a:r>
        </a:p>
      </dsp:txBody>
      <dsp:txXfrm rot="-5400000">
        <a:off x="348620" y="4070171"/>
        <a:ext cx="1394482" cy="979706"/>
      </dsp:txXfrm>
    </dsp:sp>
    <dsp:sp modelId="{1F7A3EE5-D35E-4664-8658-9004A3802981}">
      <dsp:nvSpPr>
        <dsp:cNvPr id="0" name=""/>
        <dsp:cNvSpPr/>
      </dsp:nvSpPr>
      <dsp:spPr>
        <a:xfrm>
          <a:off x="1529207" y="4283929"/>
          <a:ext cx="1374048" cy="763360"/>
        </a:xfrm>
        <a:prstGeom prst="rect">
          <a:avLst/>
        </a:prstGeom>
        <a:noFill/>
        <a:ln>
          <a:noFill/>
        </a:ln>
        <a:effectLst/>
      </dsp:spPr>
      <dsp:style>
        <a:lnRef idx="0">
          <a:scrgbClr r="0" g="0" b="0"/>
        </a:lnRef>
        <a:fillRef idx="0">
          <a:scrgbClr r="0" g="0" b="0"/>
        </a:fillRef>
        <a:effectRef idx="0">
          <a:scrgbClr r="0" g="0" b="0"/>
        </a:effectRef>
        <a:fontRef idx="minor"/>
      </dsp:style>
    </dsp:sp>
    <dsp:sp modelId="{F63E95A8-F165-44AF-B940-A01D1C21CD36}">
      <dsp:nvSpPr>
        <dsp:cNvPr id="0" name=""/>
        <dsp:cNvSpPr/>
      </dsp:nvSpPr>
      <dsp:spPr>
        <a:xfrm rot="5400000">
          <a:off x="5873839" y="3663413"/>
          <a:ext cx="1209430" cy="1629073"/>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5935530" y="4074806"/>
        <a:ext cx="1086049" cy="8062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797038A5-BA76-400A-A5E4-F102921AD8A4}" type="datetimeFigureOut">
              <a:rPr lang="he-IL" smtClean="0"/>
              <a:t>ה'/שבט/תשע"ז</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DC307E36-D238-4DF5-A86A-3B3ABF0FCA60}" type="slidenum">
              <a:rPr lang="he-IL" smtClean="0"/>
              <a:t>‹#›</a:t>
            </a:fld>
            <a:endParaRPr lang="he-IL"/>
          </a:p>
        </p:txBody>
      </p:sp>
    </p:spTree>
    <p:extLst>
      <p:ext uri="{BB962C8B-B14F-4D97-AF65-F5344CB8AC3E}">
        <p14:creationId xmlns:p14="http://schemas.microsoft.com/office/powerpoint/2010/main" val="3270506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9FB499DB-2CF7-493D-BD0C-FD4466037206}" type="slidenum">
              <a:rPr lang="he-IL" smtClean="0"/>
              <a:t>3</a:t>
            </a:fld>
            <a:endParaRPr lang="he-IL"/>
          </a:p>
        </p:txBody>
      </p:sp>
    </p:spTree>
    <p:extLst>
      <p:ext uri="{BB962C8B-B14F-4D97-AF65-F5344CB8AC3E}">
        <p14:creationId xmlns:p14="http://schemas.microsoft.com/office/powerpoint/2010/main" val="155976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BF72D59-5AF2-4522-9F8C-8C7FD2771CD4}"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BF72D59-5AF2-4522-9F8C-8C7FD2771CD4}"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BF72D59-5AF2-4522-9F8C-8C7FD2771CD4}" type="slidenum">
              <a:rPr lang="he-IL" smtClean="0"/>
              <a:t>‹#›</a:t>
            </a:fld>
            <a:endParaRPr lang="he-I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BF72D59-5AF2-4522-9F8C-8C7FD2771CD4}" type="slidenum">
              <a:rPr lang="he-IL" smtClean="0"/>
              <a:t>‹#›</a:t>
            </a:fld>
            <a:endParaRPr lang="he-IL"/>
          </a:p>
        </p:txBody>
      </p:sp>
      <p:sp>
        <p:nvSpPr>
          <p:cNvPr id="7" name="Title 6"/>
          <p:cNvSpPr>
            <a:spLocks noGrp="1"/>
          </p:cNvSpPr>
          <p:nvPr>
            <p:ph type="title"/>
          </p:nvPr>
        </p:nvSpPr>
        <p:spPr/>
        <p:txBody>
          <a:bodyPr/>
          <a:lstStyle/>
          <a:p>
            <a:r>
              <a:rPr lang="he-IL" smtClean="0"/>
              <a:t>לחץ כדי לערוך סגנון כותרת של תבנית בסיס</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BF72D59-5AF2-4522-9F8C-8C7FD2771CD4}"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BF72D59-5AF2-4522-9F8C-8C7FD2771CD4}" type="slidenum">
              <a:rPr lang="he-IL" smtClean="0"/>
              <a:t>‹#›</a:t>
            </a:fld>
            <a:endParaRPr lang="he-IL"/>
          </a:p>
        </p:txBody>
      </p:sp>
      <p:sp>
        <p:nvSpPr>
          <p:cNvPr id="9" name="Content Placeholder 8"/>
          <p:cNvSpPr>
            <a:spLocks noGrp="1"/>
          </p:cNvSpPr>
          <p:nvPr>
            <p:ph sz="quarter" idx="13"/>
          </p:nvPr>
        </p:nvSpPr>
        <p:spPr>
          <a:xfrm>
            <a:off x="676655" y="2679192"/>
            <a:ext cx="3822192" cy="34472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BF72D59-5AF2-4522-9F8C-8C7FD2771CD4}"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BF72D59-5AF2-4522-9F8C-8C7FD2771CD4}"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BF72D59-5AF2-4522-9F8C-8C7FD2771CD4}"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BF72D59-5AF2-4522-9F8C-8C7FD2771CD4}" type="slidenum">
              <a:rPr lang="he-IL" smtClean="0"/>
              <a:t>‹#›</a:t>
            </a:fld>
            <a:endParaRPr lang="he-I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901F42B-4CB3-475B-B32F-79297009DE67}" type="datetimeFigureOut">
              <a:rPr lang="he-IL" smtClean="0"/>
              <a:t>ה'/שבט/תשע"ז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BF72D59-5AF2-4522-9F8C-8C7FD2771CD4}" type="slidenum">
              <a:rPr lang="he-IL" smtClean="0"/>
              <a:t>‹#›</a:t>
            </a:fld>
            <a:endParaRPr lang="he-I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901F42B-4CB3-475B-B32F-79297009DE67}" type="datetimeFigureOut">
              <a:rPr lang="he-IL" smtClean="0"/>
              <a:t>ה'/שבט/תשע"ז</a:t>
            </a:fld>
            <a:endParaRPr lang="he-I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he-I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BF72D59-5AF2-4522-9F8C-8C7FD2771CD4}" type="slidenum">
              <a:rPr lang="he-IL" smtClean="0"/>
              <a:t>‹#›</a:t>
            </a:fld>
            <a:endParaRPr lang="he-I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file:///D:\&#1502;&#1495;&#1493;&#1493;&#1503;%20&#1500;&#1513;&#1497;&#1506;&#1493;&#1512;.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75556" y="788360"/>
            <a:ext cx="7416824" cy="2448272"/>
          </a:xfrm>
        </p:spPr>
        <p:txBody>
          <a:bodyPr>
            <a:normAutofit fontScale="90000"/>
          </a:bodyPr>
          <a:lstStyle/>
          <a:p>
            <a:r>
              <a:rPr lang="he-IL" dirty="0" smtClean="0"/>
              <a:t/>
            </a:r>
            <a:br>
              <a:rPr lang="he-IL" dirty="0" smtClean="0"/>
            </a:br>
            <a:r>
              <a:rPr lang="he-IL" dirty="0"/>
              <a:t/>
            </a:r>
            <a:br>
              <a:rPr lang="he-IL" dirty="0"/>
            </a:br>
            <a:r>
              <a:rPr lang="he-IL" dirty="0" smtClean="0"/>
              <a:t/>
            </a:r>
            <a:br>
              <a:rPr lang="he-IL" dirty="0" smtClean="0"/>
            </a:br>
            <a:r>
              <a:rPr lang="he-IL" dirty="0" smtClean="0"/>
              <a:t/>
            </a:r>
            <a:br>
              <a:rPr lang="he-IL" dirty="0" smtClean="0"/>
            </a:br>
            <a:r>
              <a:rPr lang="he-IL" dirty="0"/>
              <a:t/>
            </a:r>
            <a:br>
              <a:rPr lang="he-IL" dirty="0"/>
            </a:br>
            <a:r>
              <a:rPr lang="he-IL" dirty="0" smtClean="0"/>
              <a:t/>
            </a:r>
            <a:br>
              <a:rPr lang="he-IL" dirty="0" smtClean="0"/>
            </a:br>
            <a:r>
              <a:rPr lang="he-IL" dirty="0"/>
              <a:t/>
            </a:r>
            <a:br>
              <a:rPr lang="he-IL" dirty="0"/>
            </a:br>
            <a:r>
              <a:rPr lang="he-IL" dirty="0" smtClean="0">
                <a:latin typeface="Lucida Sans Unicode" panose="020B0602030504020204" pitchFamily="34" charset="0"/>
                <a:cs typeface="Lucida Sans Unicode" panose="020B0602030504020204" pitchFamily="34" charset="0"/>
              </a:rPr>
              <a:t>החממה הפדגוגית </a:t>
            </a:r>
            <a:br>
              <a:rPr lang="he-IL" dirty="0" smtClean="0">
                <a:latin typeface="Lucida Sans Unicode" panose="020B0602030504020204" pitchFamily="34" charset="0"/>
                <a:cs typeface="Lucida Sans Unicode" panose="020B0602030504020204" pitchFamily="34" charset="0"/>
              </a:rPr>
            </a:br>
            <a:r>
              <a:rPr lang="he-IL" sz="3600" dirty="0" smtClean="0">
                <a:latin typeface="Lucida Sans Unicode" panose="020B0602030504020204" pitchFamily="34" charset="0"/>
                <a:cs typeface="Lucida Sans Unicode" panose="020B0602030504020204" pitchFamily="34" charset="0"/>
              </a:rPr>
              <a:t>במזכירות הפדגוגית</a:t>
            </a:r>
            <a:br>
              <a:rPr lang="he-IL" sz="3600" dirty="0" smtClean="0">
                <a:latin typeface="Lucida Sans Unicode" panose="020B0602030504020204" pitchFamily="34" charset="0"/>
                <a:cs typeface="Lucida Sans Unicode" panose="020B0602030504020204" pitchFamily="34" charset="0"/>
              </a:rPr>
            </a:br>
            <a:r>
              <a:rPr lang="he-IL" sz="3600" dirty="0"/>
              <a:t/>
            </a:r>
            <a:br>
              <a:rPr lang="he-IL" sz="3600" dirty="0"/>
            </a:br>
            <a:r>
              <a:rPr lang="he-IL" sz="3600" b="1" dirty="0" smtClean="0">
                <a:latin typeface="Lucida Sans Unicode" panose="020B0602030504020204" pitchFamily="34" charset="0"/>
                <a:cs typeface="Lucida Sans Unicode" panose="020B0602030504020204" pitchFamily="34" charset="0"/>
              </a:rPr>
              <a:t>שאלות העמ"ר</a:t>
            </a:r>
            <a:r>
              <a:rPr lang="he-IL" dirty="0" smtClean="0"/>
              <a:t/>
            </a:r>
            <a:br>
              <a:rPr lang="he-IL" dirty="0" smtClean="0"/>
            </a:br>
            <a:endParaRPr lang="he-I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83432"/>
            <a:ext cx="1247046" cy="202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985"/>
          <a:stretch/>
        </p:blipFill>
        <p:spPr bwMode="auto">
          <a:xfrm>
            <a:off x="4772518" y="3429000"/>
            <a:ext cx="4181693" cy="29034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019" y="3068960"/>
            <a:ext cx="3998949" cy="22494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80030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pPr marL="0" indent="0">
              <a:lnSpc>
                <a:spcPct val="150000"/>
              </a:lnSpc>
              <a:buNone/>
            </a:pPr>
            <a:r>
              <a:rPr lang="he-IL" sz="2200" dirty="0">
                <a:latin typeface="Gisha" panose="020B0502040204020203" pitchFamily="34" charset="-79"/>
                <a:cs typeface="Gisha" panose="020B0502040204020203" pitchFamily="34" charset="-79"/>
              </a:rPr>
              <a:t>שאלות</a:t>
            </a:r>
            <a:r>
              <a:rPr lang="he-IL" sz="1900" b="1" dirty="0">
                <a:latin typeface="Gisha" panose="020B0502040204020203" pitchFamily="34" charset="-79"/>
                <a:cs typeface="Gisha" panose="020B0502040204020203" pitchFamily="34" charset="-79"/>
              </a:rPr>
              <a:t> מסוג זה הן שאלות חשיבה המבקשות לעורר שיח ולהנכיח את נושא הערכים המצויים בתכנית הלימודים או ערכים חשובים לנו בתכני הלמידה, הלומד מתבקש לזהות ערכים או עקרונות מוסריים בתחומי הלימוד (שלא למד עליהם בכיתה), ולכתוב עליהם. </a:t>
            </a:r>
            <a:endParaRPr lang="he-IL" sz="1900" b="1" dirty="0" smtClean="0">
              <a:latin typeface="Gisha" panose="020B0502040204020203" pitchFamily="34" charset="-79"/>
              <a:cs typeface="Gisha" panose="020B0502040204020203" pitchFamily="34" charset="-79"/>
            </a:endParaRPr>
          </a:p>
          <a:p>
            <a:pPr marL="0" indent="0">
              <a:lnSpc>
                <a:spcPct val="150000"/>
              </a:lnSpc>
              <a:buNone/>
            </a:pPr>
            <a:endParaRPr lang="he-IL" sz="1900" b="1" dirty="0">
              <a:latin typeface="Gisha" panose="020B0502040204020203" pitchFamily="34" charset="-79"/>
              <a:cs typeface="Gisha" panose="020B0502040204020203" pitchFamily="34" charset="-79"/>
            </a:endParaRPr>
          </a:p>
          <a:p>
            <a:pPr marL="0" lvl="0" indent="0">
              <a:lnSpc>
                <a:spcPct val="150000"/>
              </a:lnSpc>
              <a:buNone/>
            </a:pPr>
            <a:r>
              <a:rPr lang="he-IL" sz="1800" b="1" dirty="0">
                <a:latin typeface="Gisha" panose="020B0502040204020203" pitchFamily="34" charset="-79"/>
                <a:cs typeface="Gisha" panose="020B0502040204020203" pitchFamily="34" charset="-79"/>
              </a:rPr>
              <a:t>דוגמא לניסוח שאלה מסוג זה: </a:t>
            </a:r>
            <a:r>
              <a:rPr lang="he-IL" sz="1800" dirty="0">
                <a:latin typeface="Gisha" panose="020B0502040204020203" pitchFamily="34" charset="-79"/>
                <a:cs typeface="Gisha" panose="020B0502040204020203" pitchFamily="34" charset="-79"/>
              </a:rPr>
              <a:t>לו יכולת להיפגש עם אחד מגיבורי היצירה/התקופה, איזו שאלה היית שואל אותו אודות הכרעה ערכית שהכריע...  תאר את המקרה ושלושה פרטים שקשורים </a:t>
            </a:r>
            <a:r>
              <a:rPr lang="he-IL" sz="1800" dirty="0" smtClean="0">
                <a:latin typeface="Gisha" panose="020B0502040204020203" pitchFamily="34" charset="-79"/>
                <a:cs typeface="Gisha" panose="020B0502040204020203" pitchFamily="34" charset="-79"/>
              </a:rPr>
              <a:t>לשאלתך.</a:t>
            </a:r>
            <a:endParaRPr lang="en-US" sz="1800" dirty="0">
              <a:latin typeface="Gisha" panose="020B0502040204020203" pitchFamily="34" charset="-79"/>
              <a:cs typeface="Gisha" panose="020B0502040204020203" pitchFamily="34" charset="-79"/>
            </a:endParaRPr>
          </a:p>
          <a:p>
            <a:pPr marL="0" indent="0">
              <a:lnSpc>
                <a:spcPct val="150000"/>
              </a:lnSpc>
              <a:buNone/>
            </a:pPr>
            <a:endParaRPr lang="he-IL" sz="1800" b="1" dirty="0"/>
          </a:p>
          <a:p>
            <a:pPr marL="0" indent="0">
              <a:lnSpc>
                <a:spcPct val="150000"/>
              </a:lnSpc>
              <a:buNone/>
            </a:pPr>
            <a:endParaRPr lang="he-IL" sz="1900" b="1" dirty="0"/>
          </a:p>
          <a:p>
            <a:pPr marL="0" indent="0">
              <a:lnSpc>
                <a:spcPct val="150000"/>
              </a:lnSpc>
              <a:buNone/>
            </a:pPr>
            <a:endParaRPr lang="he-IL" sz="1900" b="1" dirty="0"/>
          </a:p>
        </p:txBody>
      </p:sp>
      <p:sp>
        <p:nvSpPr>
          <p:cNvPr id="2" name="כותרת 1"/>
          <p:cNvSpPr>
            <a:spLocks noGrp="1"/>
          </p:cNvSpPr>
          <p:nvPr>
            <p:ph type="title"/>
          </p:nvPr>
        </p:nvSpPr>
        <p:spPr>
          <a:xfrm>
            <a:off x="539552" y="548680"/>
            <a:ext cx="8229600" cy="778098"/>
          </a:xfrm>
        </p:spPr>
        <p:txBody>
          <a:bodyPr>
            <a:normAutofit fontScale="90000"/>
          </a:bodyPr>
          <a:lstStyle/>
          <a:p>
            <a:pPr algn="r"/>
            <a:r>
              <a:rPr lang="he-IL" sz="4000" b="1" u="sng" dirty="0" smtClean="0"/>
              <a:t/>
            </a:r>
            <a:br>
              <a:rPr lang="he-IL" sz="4000" b="1" u="sng" dirty="0" smtClean="0"/>
            </a:br>
            <a:r>
              <a:rPr lang="he-IL" b="1" u="sng" dirty="0"/>
              <a:t/>
            </a:r>
            <a:br>
              <a:rPr lang="he-IL" b="1" u="sng" dirty="0"/>
            </a:br>
            <a:r>
              <a:rPr lang="he-IL" sz="2400" dirty="0" smtClean="0">
                <a:latin typeface="+mn-lt"/>
                <a:ea typeface="+mn-ea"/>
                <a:cs typeface="+mn-cs"/>
              </a:rPr>
              <a:t>2. </a:t>
            </a:r>
            <a:r>
              <a:rPr lang="he-IL" sz="2400" b="1" dirty="0" smtClean="0">
                <a:latin typeface="+mn-lt"/>
                <a:ea typeface="+mn-ea"/>
                <a:cs typeface="+mn-cs"/>
              </a:rPr>
              <a:t>שאלות </a:t>
            </a:r>
            <a:r>
              <a:rPr lang="he-IL" sz="2400" b="1" dirty="0">
                <a:latin typeface="+mn-lt"/>
                <a:ea typeface="+mn-ea"/>
                <a:cs typeface="+mn-cs"/>
              </a:rPr>
              <a:t>זיהוי ערך </a:t>
            </a:r>
            <a:r>
              <a:rPr lang="he-IL" sz="2400" b="1" dirty="0" smtClean="0">
                <a:latin typeface="+mn-lt"/>
                <a:ea typeface="+mn-ea"/>
                <a:cs typeface="+mn-cs"/>
              </a:rPr>
              <a:t>ומוסריות</a:t>
            </a:r>
            <a:endParaRPr lang="he-IL" sz="2400" b="1" dirty="0">
              <a:latin typeface="+mn-lt"/>
              <a:ea typeface="+mn-ea"/>
              <a:cs typeface="+mn-cs"/>
            </a:endParaRPr>
          </a:p>
        </p:txBody>
      </p:sp>
      <p:sp>
        <p:nvSpPr>
          <p:cNvPr id="4" name="TextBox 3"/>
          <p:cNvSpPr txBox="1"/>
          <p:nvPr/>
        </p:nvSpPr>
        <p:spPr>
          <a:xfrm>
            <a:off x="4283968" y="265991"/>
            <a:ext cx="3816424" cy="707886"/>
          </a:xfrm>
          <a:prstGeom prst="rect">
            <a:avLst/>
          </a:prstGeom>
          <a:noFill/>
        </p:spPr>
        <p:txBody>
          <a:bodyPr wrap="square" rtlCol="1">
            <a:spAutoFit/>
          </a:bodyPr>
          <a:lstStyle/>
          <a:p>
            <a:pPr algn="ctr"/>
            <a:r>
              <a:rPr lang="he-IL" sz="4000" b="1" u="sng" dirty="0">
                <a:solidFill>
                  <a:srgbClr val="FFFFFF"/>
                </a:solidFill>
                <a:latin typeface="+mj-lt"/>
                <a:ea typeface="+mj-ea"/>
                <a:cs typeface="+mj-cs"/>
              </a:rPr>
              <a:t>שאלות </a:t>
            </a:r>
            <a:r>
              <a:rPr lang="he-IL" sz="4000" b="1" u="sng" dirty="0" smtClean="0">
                <a:solidFill>
                  <a:srgbClr val="FFFFFF"/>
                </a:solidFill>
                <a:latin typeface="+mj-lt"/>
                <a:ea typeface="+mj-ea"/>
                <a:cs typeface="+mj-cs"/>
              </a:rPr>
              <a:t>ערך</a:t>
            </a:r>
            <a:endParaRPr lang="he-IL" sz="4000" b="1" u="sng" dirty="0">
              <a:solidFill>
                <a:srgbClr val="FFFFFF"/>
              </a:solidFill>
              <a:latin typeface="+mj-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080" y="404664"/>
            <a:ext cx="3449437" cy="2299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138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93204" y="980728"/>
            <a:ext cx="8229600" cy="5184576"/>
          </a:xfrm>
        </p:spPr>
        <p:txBody>
          <a:bodyPr>
            <a:normAutofit fontScale="85000" lnSpcReduction="10000"/>
          </a:bodyPr>
          <a:lstStyle/>
          <a:p>
            <a:pPr marL="0" indent="0">
              <a:lnSpc>
                <a:spcPct val="200000"/>
              </a:lnSpc>
              <a:buNone/>
            </a:pPr>
            <a:endParaRPr lang="he-IL" sz="1800" b="1" dirty="0" smtClean="0"/>
          </a:p>
          <a:p>
            <a:pPr marL="0" indent="0">
              <a:lnSpc>
                <a:spcPct val="200000"/>
              </a:lnSpc>
              <a:buNone/>
            </a:pPr>
            <a:r>
              <a:rPr lang="he-IL" sz="1800" b="1" dirty="0" smtClean="0">
                <a:latin typeface="Lucida Sans Unicode" panose="020B0602030504020204" pitchFamily="34" charset="0"/>
                <a:cs typeface="Lucida Sans Unicode" panose="020B0602030504020204" pitchFamily="34" charset="0"/>
              </a:rPr>
              <a:t>שאלות </a:t>
            </a:r>
            <a:r>
              <a:rPr lang="he-IL" sz="1800" b="1" dirty="0">
                <a:latin typeface="Lucida Sans Unicode" panose="020B0602030504020204" pitchFamily="34" charset="0"/>
                <a:cs typeface="Lucida Sans Unicode" panose="020B0602030504020204" pitchFamily="34" charset="0"/>
              </a:rPr>
              <a:t>המעורבות הן שאלות חשיבה שיוצרות למידה פעילה- </a:t>
            </a:r>
            <a:r>
              <a:rPr lang="he-IL" sz="1800" b="1" dirty="0" err="1">
                <a:latin typeface="Lucida Sans Unicode" panose="020B0602030504020204" pitchFamily="34" charset="0"/>
                <a:cs typeface="Lucida Sans Unicode" panose="020B0602030504020204" pitchFamily="34" charset="0"/>
              </a:rPr>
              <a:t>קוגנטיבית</a:t>
            </a:r>
            <a:r>
              <a:rPr lang="he-IL" sz="1800" b="1" dirty="0">
                <a:latin typeface="Lucida Sans Unicode" panose="020B0602030504020204" pitchFamily="34" charset="0"/>
                <a:cs typeface="Lucida Sans Unicode" panose="020B0602030504020204" pitchFamily="34" charset="0"/>
              </a:rPr>
              <a:t> או </a:t>
            </a:r>
            <a:r>
              <a:rPr lang="he-IL" sz="1800" b="1" dirty="0" smtClean="0">
                <a:latin typeface="Lucida Sans Unicode" panose="020B0602030504020204" pitchFamily="34" charset="0"/>
                <a:cs typeface="Lucida Sans Unicode" panose="020B0602030504020204" pitchFamily="34" charset="0"/>
              </a:rPr>
              <a:t>רגשית. </a:t>
            </a:r>
            <a:r>
              <a:rPr lang="he-IL" sz="1800" b="1" dirty="0">
                <a:latin typeface="Lucida Sans Unicode" panose="020B0602030504020204" pitchFamily="34" charset="0"/>
                <a:cs typeface="Lucida Sans Unicode" panose="020B0602030504020204" pitchFamily="34" charset="0"/>
              </a:rPr>
              <a:t>שאלות שיצרו חיבור בין התלמיד </a:t>
            </a:r>
            <a:r>
              <a:rPr lang="he-IL" sz="1800" b="1" dirty="0" smtClean="0">
                <a:latin typeface="Lucida Sans Unicode" panose="020B0602030504020204" pitchFamily="34" charset="0"/>
                <a:cs typeface="Lucida Sans Unicode" panose="020B0602030504020204" pitchFamily="34" charset="0"/>
              </a:rPr>
              <a:t>לשאלה </a:t>
            </a:r>
            <a:r>
              <a:rPr lang="he-IL" sz="1800" b="1" dirty="0">
                <a:latin typeface="Lucida Sans Unicode" panose="020B0602030504020204" pitchFamily="34" charset="0"/>
                <a:cs typeface="Lucida Sans Unicode" panose="020B0602030504020204" pitchFamily="34" charset="0"/>
              </a:rPr>
              <a:t>גם כאשר היא אינה עוסקת בנושא הרלוונטי לחייו</a:t>
            </a:r>
            <a:r>
              <a:rPr lang="he-IL" sz="1800" b="1" dirty="0" smtClean="0">
                <a:latin typeface="Lucida Sans Unicode" panose="020B0602030504020204" pitchFamily="34" charset="0"/>
                <a:cs typeface="Lucida Sans Unicode" panose="020B0602030504020204" pitchFamily="34" charset="0"/>
              </a:rPr>
              <a:t>. </a:t>
            </a:r>
            <a:r>
              <a:rPr lang="he-IL" sz="1800" dirty="0" smtClean="0">
                <a:latin typeface="Lucida Sans Unicode" panose="020B0602030504020204" pitchFamily="34" charset="0"/>
                <a:cs typeface="Lucida Sans Unicode" panose="020B0602030504020204" pitchFamily="34" charset="0"/>
              </a:rPr>
              <a:t> </a:t>
            </a:r>
            <a:r>
              <a:rPr lang="he-IL" sz="1800" dirty="0">
                <a:latin typeface="Lucida Sans Unicode" panose="020B0602030504020204" pitchFamily="34" charset="0"/>
                <a:cs typeface="Lucida Sans Unicode" panose="020B0602030504020204" pitchFamily="34" charset="0"/>
              </a:rPr>
              <a:t>החיבור יכול </a:t>
            </a:r>
            <a:r>
              <a:rPr lang="he-IL" sz="1800" dirty="0" smtClean="0">
                <a:latin typeface="Lucida Sans Unicode" panose="020B0602030504020204" pitchFamily="34" charset="0"/>
                <a:cs typeface="Lucida Sans Unicode" panose="020B0602030504020204" pitchFamily="34" charset="0"/>
              </a:rPr>
              <a:t>להיווצר </a:t>
            </a:r>
            <a:r>
              <a:rPr lang="he-IL" sz="1800" dirty="0">
                <a:latin typeface="Lucida Sans Unicode" panose="020B0602030504020204" pitchFamily="34" charset="0"/>
                <a:cs typeface="Lucida Sans Unicode" panose="020B0602030504020204" pitchFamily="34" charset="0"/>
              </a:rPr>
              <a:t>על ידי בחירה של התלמיד בתוך השאלה, על ידי הבקשה להכריע בין כמה חלופות אפשריות, רצון לפצח את התרגיל, על ידי רצון עז להצליח (חידון כדוגמא) </a:t>
            </a:r>
            <a:r>
              <a:rPr lang="he-IL" sz="1800" dirty="0" err="1" smtClean="0">
                <a:latin typeface="Lucida Sans Unicode" panose="020B0602030504020204" pitchFamily="34" charset="0"/>
                <a:cs typeface="Lucida Sans Unicode" panose="020B0602030504020204" pitchFamily="34" charset="0"/>
              </a:rPr>
              <a:t>וכד'ו</a:t>
            </a:r>
            <a:r>
              <a:rPr lang="he-IL" sz="1800" dirty="0" smtClean="0">
                <a:latin typeface="Lucida Sans Unicode" panose="020B0602030504020204" pitchFamily="34" charset="0"/>
                <a:cs typeface="Lucida Sans Unicode" panose="020B0602030504020204" pitchFamily="34" charset="0"/>
              </a:rPr>
              <a:t>. </a:t>
            </a:r>
          </a:p>
          <a:p>
            <a:pPr marL="0" indent="0">
              <a:lnSpc>
                <a:spcPct val="200000"/>
              </a:lnSpc>
              <a:buNone/>
            </a:pPr>
            <a:r>
              <a:rPr lang="he-IL" sz="1800" b="1" dirty="0" smtClean="0">
                <a:latin typeface="Lucida Sans Unicode" panose="020B0602030504020204" pitchFamily="34" charset="0"/>
                <a:cs typeface="Lucida Sans Unicode" panose="020B0602030504020204" pitchFamily="34" charset="0"/>
              </a:rPr>
              <a:t>דוגמא </a:t>
            </a:r>
            <a:r>
              <a:rPr lang="he-IL" sz="1800" b="1" dirty="0">
                <a:latin typeface="Lucida Sans Unicode" panose="020B0602030504020204" pitchFamily="34" charset="0"/>
                <a:cs typeface="Lucida Sans Unicode" panose="020B0602030504020204" pitchFamily="34" charset="0"/>
              </a:rPr>
              <a:t>לניסוח שאלה מסוג </a:t>
            </a:r>
            <a:r>
              <a:rPr lang="he-IL" sz="1800" b="1" dirty="0" smtClean="0">
                <a:latin typeface="Lucida Sans Unicode" panose="020B0602030504020204" pitchFamily="34" charset="0"/>
                <a:cs typeface="Lucida Sans Unicode" panose="020B0602030504020204" pitchFamily="34" charset="0"/>
              </a:rPr>
              <a:t>זה: </a:t>
            </a:r>
            <a:r>
              <a:rPr lang="he-IL" sz="1800" dirty="0">
                <a:latin typeface="Lucida Sans Unicode" panose="020B0602030504020204" pitchFamily="34" charset="0"/>
                <a:cs typeface="Lucida Sans Unicode" panose="020B0602030504020204" pitchFamily="34" charset="0"/>
              </a:rPr>
              <a:t>בחר דמות שפעלה בתקופת... ועשתה מעשה חשוב/ </a:t>
            </a:r>
            <a:r>
              <a:rPr lang="he-IL" sz="1800" dirty="0" err="1">
                <a:latin typeface="Lucida Sans Unicode" panose="020B0602030504020204" pitchFamily="34" charset="0"/>
                <a:cs typeface="Lucida Sans Unicode" panose="020B0602030504020204" pitchFamily="34" charset="0"/>
              </a:rPr>
              <a:t>הירואי</a:t>
            </a:r>
            <a:r>
              <a:rPr lang="he-IL" sz="1800" dirty="0">
                <a:latin typeface="Lucida Sans Unicode" panose="020B0602030504020204" pitchFamily="34" charset="0"/>
                <a:cs typeface="Lucida Sans Unicode" panose="020B0602030504020204" pitchFamily="34" charset="0"/>
              </a:rPr>
              <a:t>; שאתה מזדהה עמו... הסבר ונמק באמצעות שתי עובדות מן התקופה מדוע אתה מזדהה עם המעשה </a:t>
            </a:r>
            <a:r>
              <a:rPr lang="he-IL" sz="1800" dirty="0" smtClean="0">
                <a:latin typeface="Lucida Sans Unicode" panose="020B0602030504020204" pitchFamily="34" charset="0"/>
                <a:cs typeface="Lucida Sans Unicode" panose="020B0602030504020204" pitchFamily="34" charset="0"/>
              </a:rPr>
              <a:t>והשלכותיו ?</a:t>
            </a:r>
          </a:p>
          <a:p>
            <a:pPr marL="0" indent="0">
              <a:lnSpc>
                <a:spcPct val="200000"/>
              </a:lnSpc>
              <a:buNone/>
            </a:pPr>
            <a:r>
              <a:rPr lang="he-IL" sz="1800" b="1" dirty="0" smtClean="0">
                <a:latin typeface="Lucida Sans Unicode" panose="020B0602030504020204" pitchFamily="34" charset="0"/>
                <a:cs typeface="Lucida Sans Unicode" panose="020B0602030504020204" pitchFamily="34" charset="0"/>
              </a:rPr>
              <a:t>סוגי שאלות מעורבות</a:t>
            </a:r>
            <a:r>
              <a:rPr lang="he-IL" sz="1800" dirty="0" smtClean="0">
                <a:latin typeface="Lucida Sans Unicode" panose="020B0602030504020204" pitchFamily="34" charset="0"/>
                <a:cs typeface="Lucida Sans Unicode" panose="020B0602030504020204" pitchFamily="34" charset="0"/>
              </a:rPr>
              <a:t>: שאלות הזדהות, שאלות עולם פנימי, שאלות המבקשות בחירה, שאלות כניסה לסיטואציה, שאלות הבעת עמדה</a:t>
            </a:r>
          </a:p>
          <a:p>
            <a:pPr marL="0" indent="0">
              <a:lnSpc>
                <a:spcPct val="200000"/>
              </a:lnSpc>
              <a:buNone/>
            </a:pPr>
            <a:endParaRPr lang="he-IL" sz="1800" dirty="0"/>
          </a:p>
          <a:p>
            <a:pPr marL="0" indent="0">
              <a:buNone/>
            </a:pPr>
            <a:endParaRPr lang="he-IL" sz="1800" b="1" dirty="0"/>
          </a:p>
          <a:p>
            <a:pPr marL="0" indent="0">
              <a:buNone/>
            </a:pPr>
            <a:endParaRPr lang="he-IL" sz="1800" dirty="0"/>
          </a:p>
        </p:txBody>
      </p:sp>
      <p:sp>
        <p:nvSpPr>
          <p:cNvPr id="2" name="כותרת 1"/>
          <p:cNvSpPr>
            <a:spLocks noGrp="1"/>
          </p:cNvSpPr>
          <p:nvPr>
            <p:ph type="title"/>
          </p:nvPr>
        </p:nvSpPr>
        <p:spPr/>
        <p:txBody>
          <a:bodyPr>
            <a:noAutofit/>
          </a:bodyPr>
          <a:lstStyle/>
          <a:p>
            <a:r>
              <a:rPr lang="he-IL" sz="3600" b="1" u="sng" dirty="0">
                <a:latin typeface="Lucida Sans Unicode" panose="020B0602030504020204" pitchFamily="34" charset="0"/>
                <a:cs typeface="Lucida Sans Unicode" panose="020B0602030504020204" pitchFamily="34" charset="0"/>
              </a:rPr>
              <a:t>שאלות </a:t>
            </a:r>
            <a:r>
              <a:rPr lang="he-IL" sz="3600" b="1" u="sng" dirty="0" smtClean="0">
                <a:latin typeface="Lucida Sans Unicode" panose="020B0602030504020204" pitchFamily="34" charset="0"/>
                <a:cs typeface="Lucida Sans Unicode" panose="020B0602030504020204" pitchFamily="34" charset="0"/>
              </a:rPr>
              <a:t>מעורבות</a:t>
            </a:r>
            <a:r>
              <a:rPr lang="en-US" sz="3600" b="1" u="sng" dirty="0"/>
              <a:t/>
            </a:r>
            <a:br>
              <a:rPr lang="en-US" sz="3600" b="1" u="sng" dirty="0"/>
            </a:br>
            <a:endParaRPr lang="he-IL" sz="3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057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268760"/>
            <a:ext cx="8229600" cy="4525963"/>
          </a:xfrm>
        </p:spPr>
        <p:txBody>
          <a:bodyPr>
            <a:normAutofit/>
          </a:bodyPr>
          <a:lstStyle/>
          <a:p>
            <a:pPr marL="0" indent="0">
              <a:lnSpc>
                <a:spcPct val="200000"/>
              </a:lnSpc>
              <a:buNone/>
            </a:pPr>
            <a:r>
              <a:rPr lang="he-IL" sz="2000" b="1" dirty="0" smtClean="0">
                <a:solidFill>
                  <a:schemeClr val="bg1"/>
                </a:solidFill>
                <a:latin typeface="Lucida Sans Unicode" panose="020B0602030504020204" pitchFamily="34" charset="0"/>
                <a:cs typeface="Lucida Sans Unicode" panose="020B0602030504020204" pitchFamily="34" charset="0"/>
              </a:rPr>
              <a:t>2. שאלות הזדהות: </a:t>
            </a:r>
            <a:endParaRPr lang="he-IL" sz="2000" b="1" dirty="0">
              <a:solidFill>
                <a:schemeClr val="bg1"/>
              </a:solidFill>
              <a:latin typeface="Lucida Sans Unicode" panose="020B0602030504020204" pitchFamily="34" charset="0"/>
              <a:cs typeface="Lucida Sans Unicode" panose="020B0602030504020204" pitchFamily="34" charset="0"/>
            </a:endParaRPr>
          </a:p>
          <a:p>
            <a:pPr marL="0" indent="0">
              <a:lnSpc>
                <a:spcPct val="200000"/>
              </a:lnSpc>
              <a:buNone/>
            </a:pPr>
            <a:r>
              <a:rPr lang="he-IL" sz="2000" b="1" dirty="0" smtClean="0">
                <a:latin typeface="Lucida Sans Unicode" panose="020B0602030504020204" pitchFamily="34" charset="0"/>
                <a:cs typeface="Lucida Sans Unicode" panose="020B0602030504020204" pitchFamily="34" charset="0"/>
              </a:rPr>
              <a:t>שאלות </a:t>
            </a:r>
            <a:r>
              <a:rPr lang="he-IL" sz="2000" b="1" dirty="0">
                <a:latin typeface="Lucida Sans Unicode" panose="020B0602030504020204" pitchFamily="34" charset="0"/>
                <a:cs typeface="Lucida Sans Unicode" panose="020B0602030504020204" pitchFamily="34" charset="0"/>
              </a:rPr>
              <a:t>מסוג זה מזמינות את הלומד להזדהות עם אחת מהדמויות עליהן הוא לומד/ או להזדהות עם ערך, או רעיון </a:t>
            </a:r>
            <a:r>
              <a:rPr lang="he-IL" sz="2000" b="1" dirty="0" smtClean="0">
                <a:latin typeface="Lucida Sans Unicode" panose="020B0602030504020204" pitchFamily="34" charset="0"/>
                <a:cs typeface="Lucida Sans Unicode" panose="020B0602030504020204" pitchFamily="34" charset="0"/>
              </a:rPr>
              <a:t>ולנמק </a:t>
            </a:r>
            <a:r>
              <a:rPr lang="he-IL" sz="2000" b="1" dirty="0">
                <a:latin typeface="Lucida Sans Unicode" panose="020B0602030504020204" pitchFamily="34" charset="0"/>
                <a:cs typeface="Lucida Sans Unicode" panose="020B0602030504020204" pitchFamily="34" charset="0"/>
              </a:rPr>
              <a:t>מדוע הוא מזדהה עימם. </a:t>
            </a:r>
            <a:endParaRPr lang="he-IL" sz="2000" b="1" dirty="0" smtClean="0">
              <a:latin typeface="Lucida Sans Unicode" panose="020B0602030504020204" pitchFamily="34" charset="0"/>
              <a:cs typeface="Lucida Sans Unicode" panose="020B0602030504020204" pitchFamily="34" charset="0"/>
            </a:endParaRPr>
          </a:p>
          <a:p>
            <a:pPr marL="0" indent="0">
              <a:lnSpc>
                <a:spcPct val="200000"/>
              </a:lnSpc>
              <a:buNone/>
            </a:pPr>
            <a:endParaRPr lang="he-IL" sz="2000" dirty="0">
              <a:latin typeface="Lucida Sans Unicode" panose="020B0602030504020204" pitchFamily="34" charset="0"/>
              <a:cs typeface="Lucida Sans Unicode" panose="020B0602030504020204" pitchFamily="34" charset="0"/>
            </a:endParaRPr>
          </a:p>
          <a:p>
            <a:pPr lvl="0">
              <a:lnSpc>
                <a:spcPct val="150000"/>
              </a:lnSpc>
            </a:pPr>
            <a:r>
              <a:rPr lang="he-IL" sz="2000" b="1" dirty="0" smtClean="0">
                <a:latin typeface="Lucida Sans Unicode" panose="020B0602030504020204" pitchFamily="34" charset="0"/>
                <a:cs typeface="Lucida Sans Unicode" panose="020B0602030504020204" pitchFamily="34" charset="0"/>
              </a:rPr>
              <a:t>דוגמא לניסוח שאלה מסוג זה: </a:t>
            </a:r>
            <a:r>
              <a:rPr lang="he-IL" sz="1800" dirty="0">
                <a:latin typeface="Lucida Sans Unicode" panose="020B0602030504020204" pitchFamily="34" charset="0"/>
                <a:cs typeface="Lucida Sans Unicode" panose="020B0602030504020204" pitchFamily="34" charset="0"/>
              </a:rPr>
              <a:t>בחר דמות שלמדת עליה, שאתה מזדהה עמה/ עם תפיסתה... ושעשתה מעשה חברתי בעל ערך רב.../גילוי פורץ דרך,  כתוב שני דברים שעשתה/ שכתבה... והסבר מדוע אתה מזדהה עמה/ עם תפיסתה </a:t>
            </a:r>
            <a:endParaRPr lang="en-US" sz="1800" dirty="0">
              <a:latin typeface="Lucida Sans Unicode" panose="020B0602030504020204" pitchFamily="34" charset="0"/>
              <a:cs typeface="Lucida Sans Unicode" panose="020B0602030504020204" pitchFamily="34" charset="0"/>
            </a:endParaRPr>
          </a:p>
          <a:p>
            <a:pPr marL="0" indent="0">
              <a:lnSpc>
                <a:spcPct val="150000"/>
              </a:lnSpc>
              <a:buNone/>
            </a:pPr>
            <a:endParaRPr lang="he-IL" sz="1800" dirty="0"/>
          </a:p>
          <a:p>
            <a:pPr marL="0" indent="0">
              <a:lnSpc>
                <a:spcPct val="200000"/>
              </a:lnSpc>
              <a:buNone/>
            </a:pPr>
            <a:endParaRPr lang="en-US" sz="2000" dirty="0"/>
          </a:p>
          <a:p>
            <a:pPr marL="0" indent="0">
              <a:lnSpc>
                <a:spcPct val="200000"/>
              </a:lnSpc>
              <a:buNone/>
            </a:pPr>
            <a:endParaRPr lang="he-IL" sz="2000" b="1" u="sng" dirty="0"/>
          </a:p>
        </p:txBody>
      </p:sp>
      <p:sp>
        <p:nvSpPr>
          <p:cNvPr id="2" name="כותרת 1"/>
          <p:cNvSpPr>
            <a:spLocks noGrp="1"/>
          </p:cNvSpPr>
          <p:nvPr>
            <p:ph type="title"/>
          </p:nvPr>
        </p:nvSpPr>
        <p:spPr/>
        <p:txBody>
          <a:bodyPr>
            <a:normAutofit fontScale="90000"/>
          </a:bodyPr>
          <a:lstStyle/>
          <a:p>
            <a:r>
              <a:rPr lang="he-IL" b="1" dirty="0">
                <a:latin typeface="Lucida Sans Unicode" panose="020B0602030504020204" pitchFamily="34" charset="0"/>
                <a:cs typeface="Lucida Sans Unicode" panose="020B0602030504020204" pitchFamily="34" charset="0"/>
              </a:rPr>
              <a:t>שאלות מעורבות</a:t>
            </a:r>
            <a:r>
              <a:rPr lang="he-IL" b="1" u="sng" dirty="0"/>
              <a:t/>
            </a:r>
            <a:br>
              <a:rPr lang="he-IL" b="1" u="sng" dirty="0"/>
            </a:br>
            <a:endParaRPr lang="he-I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53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1556792"/>
            <a:ext cx="8229600" cy="4525963"/>
          </a:xfrm>
        </p:spPr>
        <p:txBody>
          <a:bodyPr>
            <a:normAutofit fontScale="25000" lnSpcReduction="20000"/>
          </a:bodyPr>
          <a:lstStyle/>
          <a:p>
            <a:pPr marL="0" indent="0">
              <a:lnSpc>
                <a:spcPct val="210000"/>
              </a:lnSpc>
              <a:buNone/>
            </a:pPr>
            <a:r>
              <a:rPr lang="he-IL" sz="3600" b="1" dirty="0" smtClean="0">
                <a:solidFill>
                  <a:schemeClr val="bg1"/>
                </a:solidFill>
              </a:rPr>
              <a:t>3</a:t>
            </a:r>
            <a:r>
              <a:rPr lang="he-IL" sz="7200" b="1" dirty="0" smtClean="0">
                <a:solidFill>
                  <a:schemeClr val="bg1"/>
                </a:solidFill>
                <a:latin typeface="Lucida Sans Unicode" panose="020B0602030504020204" pitchFamily="34" charset="0"/>
                <a:cs typeface="Lucida Sans Unicode" panose="020B0602030504020204" pitchFamily="34" charset="0"/>
              </a:rPr>
              <a:t>. שאלות המבקשות בחירה:</a:t>
            </a:r>
          </a:p>
          <a:p>
            <a:pPr marL="0" indent="0">
              <a:lnSpc>
                <a:spcPct val="210000"/>
              </a:lnSpc>
              <a:buNone/>
            </a:pPr>
            <a:r>
              <a:rPr lang="he-IL" sz="7200" b="1" dirty="0" smtClean="0">
                <a:latin typeface="Lucida Sans Unicode" panose="020B0602030504020204" pitchFamily="34" charset="0"/>
                <a:cs typeface="Lucida Sans Unicode" panose="020B0602030504020204" pitchFamily="34" charset="0"/>
              </a:rPr>
              <a:t>שאלות </a:t>
            </a:r>
            <a:r>
              <a:rPr lang="he-IL" sz="7200" b="1" dirty="0">
                <a:latin typeface="Lucida Sans Unicode" panose="020B0602030504020204" pitchFamily="34" charset="0"/>
                <a:cs typeface="Lucida Sans Unicode" panose="020B0602030504020204" pitchFamily="34" charset="0"/>
              </a:rPr>
              <a:t>מסוג זה מבקשות מהלומד לבחור נושא או תוכן שהוא למד ולהביע את דעתו עליו. התלמיד נדרש להבהיר את תשובתו על- פי התוכן הנלמד.</a:t>
            </a:r>
            <a:endParaRPr lang="en-US" sz="7200" b="1" dirty="0">
              <a:latin typeface="Lucida Sans Unicode" panose="020B0602030504020204" pitchFamily="34" charset="0"/>
              <a:cs typeface="Lucida Sans Unicode" panose="020B0602030504020204" pitchFamily="34" charset="0"/>
            </a:endParaRPr>
          </a:p>
          <a:p>
            <a:pPr marL="0" indent="0">
              <a:lnSpc>
                <a:spcPct val="210000"/>
              </a:lnSpc>
              <a:buNone/>
            </a:pPr>
            <a:endParaRPr lang="he-IL" sz="7200" dirty="0">
              <a:latin typeface="Lucida Sans Unicode" panose="020B0602030504020204" pitchFamily="34" charset="0"/>
              <a:cs typeface="Lucida Sans Unicode" panose="020B0602030504020204" pitchFamily="34" charset="0"/>
            </a:endParaRPr>
          </a:p>
          <a:p>
            <a:pPr lvl="0"/>
            <a:r>
              <a:rPr lang="he-IL" sz="7200" b="1" dirty="0" smtClean="0">
                <a:latin typeface="Lucida Sans Unicode" panose="020B0602030504020204" pitchFamily="34" charset="0"/>
                <a:cs typeface="Lucida Sans Unicode" panose="020B0602030504020204" pitchFamily="34" charset="0"/>
              </a:rPr>
              <a:t>דוגמא </a:t>
            </a:r>
            <a:r>
              <a:rPr lang="he-IL" sz="7200" b="1" dirty="0">
                <a:latin typeface="Lucida Sans Unicode" panose="020B0602030504020204" pitchFamily="34" charset="0"/>
                <a:cs typeface="Lucida Sans Unicode" panose="020B0602030504020204" pitchFamily="34" charset="0"/>
              </a:rPr>
              <a:t>לניסוח </a:t>
            </a:r>
            <a:r>
              <a:rPr lang="he-IL" sz="7200" b="1" dirty="0" smtClean="0">
                <a:latin typeface="Lucida Sans Unicode" panose="020B0602030504020204" pitchFamily="34" charset="0"/>
                <a:cs typeface="Lucida Sans Unicode" panose="020B0602030504020204" pitchFamily="34" charset="0"/>
              </a:rPr>
              <a:t>שאלה </a:t>
            </a:r>
            <a:r>
              <a:rPr lang="he-IL" sz="7200" b="1" dirty="0">
                <a:latin typeface="Lucida Sans Unicode" panose="020B0602030504020204" pitchFamily="34" charset="0"/>
                <a:cs typeface="Lucida Sans Unicode" panose="020B0602030504020204" pitchFamily="34" charset="0"/>
              </a:rPr>
              <a:t>מסוג </a:t>
            </a:r>
            <a:r>
              <a:rPr lang="he-IL" sz="7200" b="1" dirty="0" smtClean="0">
                <a:latin typeface="Lucida Sans Unicode" panose="020B0602030504020204" pitchFamily="34" charset="0"/>
                <a:cs typeface="Lucida Sans Unicode" panose="020B0602030504020204" pitchFamily="34" charset="0"/>
              </a:rPr>
              <a:t>זה: </a:t>
            </a:r>
          </a:p>
          <a:p>
            <a:pPr marL="0" lvl="0" indent="0">
              <a:buNone/>
            </a:pPr>
            <a:r>
              <a:rPr lang="he-IL" sz="7200" dirty="0" smtClean="0">
                <a:latin typeface="Lucida Sans Unicode" panose="020B0602030504020204" pitchFamily="34" charset="0"/>
                <a:cs typeface="Lucida Sans Unicode" panose="020B0602030504020204" pitchFamily="34" charset="0"/>
              </a:rPr>
              <a:t>בחר אירוע בו </a:t>
            </a:r>
            <a:r>
              <a:rPr lang="he-IL" sz="7200" dirty="0">
                <a:latin typeface="Lucida Sans Unicode" panose="020B0602030504020204" pitchFamily="34" charset="0"/>
                <a:cs typeface="Lucida Sans Unicode" panose="020B0602030504020204" pitchFamily="34" charset="0"/>
              </a:rPr>
              <a:t>היית רוצה להיות </a:t>
            </a:r>
            <a:r>
              <a:rPr lang="he-IL" sz="7200" dirty="0" smtClean="0">
                <a:latin typeface="Lucida Sans Unicode" panose="020B0602030504020204" pitchFamily="34" charset="0"/>
                <a:cs typeface="Lucida Sans Unicode" panose="020B0602030504020204" pitchFamily="34" charset="0"/>
              </a:rPr>
              <a:t>נוכח ולהשפיע עליו, אירוע שאירע </a:t>
            </a:r>
            <a:r>
              <a:rPr lang="he-IL" sz="7200" dirty="0">
                <a:latin typeface="Lucida Sans Unicode" panose="020B0602030504020204" pitchFamily="34" charset="0"/>
                <a:cs typeface="Lucida Sans Unicode" panose="020B0602030504020204" pitchFamily="34" charset="0"/>
              </a:rPr>
              <a:t>בין השנים... ציין שתי סיבות לרצונך, ונמק תוך ציון שלוש עובדות </a:t>
            </a:r>
            <a:r>
              <a:rPr lang="he-IL" sz="7200" dirty="0" smtClean="0">
                <a:latin typeface="Lucida Sans Unicode" panose="020B0602030504020204" pitchFamily="34" charset="0"/>
                <a:cs typeface="Lucida Sans Unicode" panose="020B0602030504020204" pitchFamily="34" charset="0"/>
              </a:rPr>
              <a:t>שהתרחשו באירוע.</a:t>
            </a:r>
          </a:p>
          <a:p>
            <a:pPr lvl="0"/>
            <a:endParaRPr lang="he-IL" sz="7200" dirty="0" smtClean="0">
              <a:latin typeface="Lucida Sans Unicode" panose="020B0602030504020204" pitchFamily="34" charset="0"/>
              <a:cs typeface="Lucida Sans Unicode" panose="020B0602030504020204" pitchFamily="34" charset="0"/>
            </a:endParaRPr>
          </a:p>
          <a:p>
            <a:pPr lvl="0"/>
            <a:r>
              <a:rPr lang="he-IL" sz="7200" b="1" dirty="0">
                <a:latin typeface="Lucida Sans Unicode" panose="020B0602030504020204" pitchFamily="34" charset="0"/>
                <a:cs typeface="Lucida Sans Unicode" panose="020B0602030504020204" pitchFamily="34" charset="0"/>
              </a:rPr>
              <a:t>דוגמא ייחודית מתחום המדעים:</a:t>
            </a:r>
          </a:p>
          <a:p>
            <a:pPr marL="0" lvl="0" indent="0">
              <a:buNone/>
            </a:pPr>
            <a:r>
              <a:rPr lang="he-IL" sz="7200" dirty="0" smtClean="0">
                <a:latin typeface="Lucida Sans Unicode" panose="020B0602030504020204" pitchFamily="34" charset="0"/>
                <a:cs typeface="Lucida Sans Unicode" panose="020B0602030504020204" pitchFamily="34" charset="0"/>
              </a:rPr>
              <a:t>בעקבות </a:t>
            </a:r>
            <a:r>
              <a:rPr lang="he-IL" sz="7200" dirty="0">
                <a:latin typeface="Lucida Sans Unicode" panose="020B0602030504020204" pitchFamily="34" charset="0"/>
                <a:cs typeface="Lucida Sans Unicode" panose="020B0602030504020204" pitchFamily="34" charset="0"/>
              </a:rPr>
              <a:t>מציאת גז טבעי בחופי מדינת ישראל התעורר ויכוח ציבורי וערכי האם הגז צריך להיות בבעלות פרטית או בניהול המדינה. הצג/י את דעתך בוויכוח. בסס/י  את תשובתך בעזרת המושגים "נחלת הכלל" ו"פיתוח בר קיימא".</a:t>
            </a:r>
          </a:p>
          <a:p>
            <a:pPr lvl="0"/>
            <a:endParaRPr lang="en-US" sz="6000" dirty="0" smtClean="0">
              <a:latin typeface="Lucida Sans Unicode" panose="020B0602030504020204" pitchFamily="34" charset="0"/>
              <a:cs typeface="Lucida Sans Unicode" panose="020B0602030504020204" pitchFamily="34" charset="0"/>
            </a:endParaRPr>
          </a:p>
          <a:p>
            <a:pPr marL="0" indent="0">
              <a:lnSpc>
                <a:spcPct val="160000"/>
              </a:lnSpc>
              <a:buNone/>
            </a:pPr>
            <a:endParaRPr lang="he-IL" sz="2200" b="1" dirty="0" smtClean="0"/>
          </a:p>
          <a:p>
            <a:pPr marL="0" indent="0">
              <a:buNone/>
            </a:pPr>
            <a:endParaRPr lang="he-IL" sz="2200" b="1" dirty="0"/>
          </a:p>
          <a:p>
            <a:pPr marL="0" indent="0">
              <a:buNone/>
            </a:pPr>
            <a:r>
              <a:rPr lang="he-IL" sz="2200" dirty="0"/>
              <a:t> </a:t>
            </a:r>
            <a:endParaRPr lang="en-US" sz="2200" dirty="0"/>
          </a:p>
        </p:txBody>
      </p:sp>
      <p:sp>
        <p:nvSpPr>
          <p:cNvPr id="2" name="כותרת 1"/>
          <p:cNvSpPr>
            <a:spLocks noGrp="1"/>
          </p:cNvSpPr>
          <p:nvPr>
            <p:ph type="title"/>
          </p:nvPr>
        </p:nvSpPr>
        <p:spPr/>
        <p:txBody>
          <a:bodyPr>
            <a:normAutofit fontScale="90000"/>
          </a:bodyPr>
          <a:lstStyle/>
          <a:p>
            <a:r>
              <a:rPr lang="he-IL" b="1" dirty="0">
                <a:latin typeface="Lucida Sans Unicode" panose="020B0602030504020204" pitchFamily="34" charset="0"/>
                <a:cs typeface="Lucida Sans Unicode" panose="020B0602030504020204" pitchFamily="34" charset="0"/>
              </a:rPr>
              <a:t>שאלות מעורבות</a:t>
            </a:r>
            <a:r>
              <a:rPr lang="he-IL" b="1" u="sng" dirty="0"/>
              <a:t/>
            </a:r>
            <a:br>
              <a:rPr lang="he-IL" b="1" u="sng" dirty="0"/>
            </a:br>
            <a:endParaRPr lang="he-IL" b="1" dirty="0">
              <a:effectLst>
                <a:outerShdw blurRad="50800" dist="38100" algn="tr" rotWithShape="0">
                  <a:prstClr val="black">
                    <a:alpha val="40000"/>
                  </a:prstClr>
                </a:outerShdw>
              </a:effectLs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44624"/>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973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916832"/>
            <a:ext cx="8712968" cy="3450696"/>
          </a:xfrm>
        </p:spPr>
        <p:txBody>
          <a:bodyPr>
            <a:normAutofit fontScale="70000" lnSpcReduction="20000"/>
          </a:bodyPr>
          <a:lstStyle/>
          <a:p>
            <a:pPr marL="0" indent="0">
              <a:buNone/>
            </a:pPr>
            <a:r>
              <a:rPr lang="he-IL" sz="2000" b="1" dirty="0" smtClean="0">
                <a:solidFill>
                  <a:schemeClr val="bg1"/>
                </a:solidFill>
                <a:latin typeface="Lucida Sans Unicode" panose="020B0602030504020204" pitchFamily="34" charset="0"/>
                <a:cs typeface="Lucida Sans Unicode" panose="020B0602030504020204" pitchFamily="34" charset="0"/>
              </a:rPr>
              <a:t>4. שאלות כניסה לסיטואציה :</a:t>
            </a:r>
          </a:p>
          <a:p>
            <a:pPr marL="0" indent="0">
              <a:buNone/>
            </a:pPr>
            <a:endParaRPr lang="he-IL" sz="2000" b="1" dirty="0" smtClean="0">
              <a:latin typeface="Lucida Sans Unicode" panose="020B0602030504020204" pitchFamily="34" charset="0"/>
              <a:cs typeface="Lucida Sans Unicode" panose="020B0602030504020204" pitchFamily="34" charset="0"/>
            </a:endParaRPr>
          </a:p>
          <a:p>
            <a:pPr marL="0" indent="0">
              <a:buNone/>
            </a:pPr>
            <a:r>
              <a:rPr lang="he-IL" sz="2900" b="1" dirty="0" smtClean="0">
                <a:latin typeface="Lucida Sans Unicode" panose="020B0602030504020204" pitchFamily="34" charset="0"/>
                <a:cs typeface="Lucida Sans Unicode" panose="020B0602030504020204" pitchFamily="34" charset="0"/>
              </a:rPr>
              <a:t>שאלות </a:t>
            </a:r>
            <a:r>
              <a:rPr lang="he-IL" sz="2900" b="1" dirty="0">
                <a:latin typeface="Lucida Sans Unicode" panose="020B0602030504020204" pitchFamily="34" charset="0"/>
                <a:cs typeface="Lucida Sans Unicode" panose="020B0602030504020204" pitchFamily="34" charset="0"/>
              </a:rPr>
              <a:t>מסוג זה מבקשות מן הלומד להיכנס לסיטואציה כלשהי ולהיות </a:t>
            </a:r>
            <a:r>
              <a:rPr lang="he-IL" sz="2900" b="1" dirty="0" smtClean="0">
                <a:latin typeface="Lucida Sans Unicode" panose="020B0602030504020204" pitchFamily="34" charset="0"/>
                <a:cs typeface="Lucida Sans Unicode" panose="020B0602030504020204" pitchFamily="34" charset="0"/>
              </a:rPr>
              <a:t>יצירתי.</a:t>
            </a:r>
          </a:p>
          <a:p>
            <a:pPr marL="0" indent="0">
              <a:buNone/>
            </a:pPr>
            <a:r>
              <a:rPr lang="he-IL" sz="2300" b="1" dirty="0" smtClean="0">
                <a:latin typeface="Lucida Sans Unicode" panose="020B0602030504020204" pitchFamily="34" charset="0"/>
                <a:cs typeface="Lucida Sans Unicode" panose="020B0602030504020204" pitchFamily="34" charset="0"/>
              </a:rPr>
              <a:t>(חשוב לשמור על "עקרון ההרחקה" ולא לבקש </a:t>
            </a:r>
            <a:r>
              <a:rPr lang="he-IL" sz="2300" b="1" dirty="0">
                <a:latin typeface="Lucida Sans Unicode" panose="020B0602030504020204" pitchFamily="34" charset="0"/>
                <a:cs typeface="Lucida Sans Unicode" panose="020B0602030504020204" pitchFamily="34" charset="0"/>
              </a:rPr>
              <a:t>ל</a:t>
            </a:r>
            <a:r>
              <a:rPr lang="he-IL" sz="2300" b="1" dirty="0" smtClean="0">
                <a:latin typeface="Lucida Sans Unicode" panose="020B0602030504020204" pitchFamily="34" charset="0"/>
                <a:cs typeface="Lucida Sans Unicode" panose="020B0602030504020204" pitchFamily="34" charset="0"/>
              </a:rPr>
              <a:t>הכניס אותו לסיטואציות מורכבות, אישית או רגשית</a:t>
            </a:r>
            <a:r>
              <a:rPr lang="he-IL" sz="1600" b="1" dirty="0" smtClean="0">
                <a:latin typeface="Lucida Sans Unicode" panose="020B0602030504020204" pitchFamily="34" charset="0"/>
                <a:cs typeface="Lucida Sans Unicode" panose="020B0602030504020204" pitchFamily="34" charset="0"/>
              </a:rPr>
              <a:t>)</a:t>
            </a:r>
            <a:endParaRPr lang="he-IL" sz="2000" b="1" dirty="0">
              <a:latin typeface="Lucida Sans Unicode" panose="020B0602030504020204" pitchFamily="34" charset="0"/>
              <a:cs typeface="Lucida Sans Unicode" panose="020B0602030504020204" pitchFamily="34" charset="0"/>
            </a:endParaRPr>
          </a:p>
          <a:p>
            <a:pPr marL="0" indent="0">
              <a:buNone/>
            </a:pPr>
            <a:endParaRPr lang="he-IL" sz="2000" b="1" dirty="0" smtClean="0">
              <a:latin typeface="Lucida Sans Unicode" panose="020B0602030504020204" pitchFamily="34" charset="0"/>
              <a:cs typeface="Lucida Sans Unicode" panose="020B0602030504020204" pitchFamily="34" charset="0"/>
            </a:endParaRPr>
          </a:p>
          <a:p>
            <a:pPr marL="0" indent="0">
              <a:buNone/>
            </a:pPr>
            <a:r>
              <a:rPr lang="he-IL" sz="2000" b="1" dirty="0" smtClean="0">
                <a:latin typeface="Lucida Sans Unicode" panose="020B0602030504020204" pitchFamily="34" charset="0"/>
                <a:cs typeface="Lucida Sans Unicode" panose="020B0602030504020204" pitchFamily="34" charset="0"/>
              </a:rPr>
              <a:t>דוגמאות </a:t>
            </a:r>
            <a:r>
              <a:rPr lang="he-IL" sz="2000" b="1" dirty="0">
                <a:latin typeface="Lucida Sans Unicode" panose="020B0602030504020204" pitchFamily="34" charset="0"/>
                <a:cs typeface="Lucida Sans Unicode" panose="020B0602030504020204" pitchFamily="34" charset="0"/>
              </a:rPr>
              <a:t>לתחילת סוג השאלה הזה:</a:t>
            </a:r>
            <a:endParaRPr lang="en-US" sz="2000" b="1" dirty="0">
              <a:latin typeface="Lucida Sans Unicode" panose="020B0602030504020204" pitchFamily="34" charset="0"/>
              <a:cs typeface="Lucida Sans Unicode" panose="020B0602030504020204" pitchFamily="34" charset="0"/>
            </a:endParaRPr>
          </a:p>
          <a:p>
            <a:pPr lvl="0">
              <a:lnSpc>
                <a:spcPct val="150000"/>
              </a:lnSpc>
            </a:pPr>
            <a:r>
              <a:rPr lang="he-IL" sz="2000" dirty="0">
                <a:latin typeface="Lucida Sans Unicode" panose="020B0602030504020204" pitchFamily="34" charset="0"/>
                <a:cs typeface="Lucida Sans Unicode" panose="020B0602030504020204" pitchFamily="34" charset="0"/>
              </a:rPr>
              <a:t>לו יכולת לפגוש את... איזו שאלה היית רוצה לשאול אותו על הכרעה דרמטית שעשה, ציין שלושה מרכיבים של ההכרעה ואת שאלתך </a:t>
            </a:r>
            <a:r>
              <a:rPr lang="he-IL" sz="2000" dirty="0" smtClean="0">
                <a:latin typeface="Lucida Sans Unicode" panose="020B0602030504020204" pitchFamily="34" charset="0"/>
                <a:cs typeface="Lucida Sans Unicode" panose="020B0602030504020204" pitchFamily="34" charset="0"/>
              </a:rPr>
              <a:t>עליהן.</a:t>
            </a:r>
            <a:endParaRPr lang="en-US" sz="2000" dirty="0">
              <a:latin typeface="Lucida Sans Unicode" panose="020B0602030504020204" pitchFamily="34" charset="0"/>
              <a:cs typeface="Lucida Sans Unicode" panose="020B0602030504020204" pitchFamily="34" charset="0"/>
            </a:endParaRPr>
          </a:p>
          <a:p>
            <a:pPr lvl="0">
              <a:lnSpc>
                <a:spcPct val="150000"/>
              </a:lnSpc>
            </a:pPr>
            <a:r>
              <a:rPr lang="he-IL" sz="2000" dirty="0" smtClean="0">
                <a:latin typeface="Lucida Sans Unicode" panose="020B0602030504020204" pitchFamily="34" charset="0"/>
                <a:cs typeface="Lucida Sans Unicode" panose="020B0602030504020204" pitchFamily="34" charset="0"/>
              </a:rPr>
              <a:t>לו </a:t>
            </a:r>
            <a:r>
              <a:rPr lang="he-IL" sz="2000" dirty="0">
                <a:latin typeface="Lucida Sans Unicode" panose="020B0602030504020204" pitchFamily="34" charset="0"/>
                <a:cs typeface="Lucida Sans Unicode" panose="020B0602030504020204" pitchFamily="34" charset="0"/>
              </a:rPr>
              <a:t>יכולת לערוך ניסוי מדעי חדש, על בסיס ניסוי שלמדת עליו, איזה ניסוי היית רוצה לערוך... התבסס בתשובתך על </a:t>
            </a:r>
            <a:r>
              <a:rPr lang="he-IL" sz="2000" dirty="0" smtClean="0">
                <a:latin typeface="Lucida Sans Unicode" panose="020B0602030504020204" pitchFamily="34" charset="0"/>
                <a:cs typeface="Lucida Sans Unicode" panose="020B0602030504020204" pitchFamily="34" charset="0"/>
              </a:rPr>
              <a:t>תוצאות ניסוי </a:t>
            </a:r>
            <a:r>
              <a:rPr lang="he-IL" sz="2000" dirty="0">
                <a:latin typeface="Lucida Sans Unicode" panose="020B0602030504020204" pitchFamily="34" charset="0"/>
                <a:cs typeface="Lucida Sans Unicode" panose="020B0602030504020204" pitchFamily="34" charset="0"/>
              </a:rPr>
              <a:t>אותם למדת </a:t>
            </a:r>
            <a:r>
              <a:rPr lang="he-IL" sz="2000" dirty="0" smtClean="0">
                <a:latin typeface="Lucida Sans Unicode" panose="020B0602030504020204" pitchFamily="34" charset="0"/>
                <a:cs typeface="Lucida Sans Unicode" panose="020B0602030504020204" pitchFamily="34" charset="0"/>
              </a:rPr>
              <a:t>בכיתה.</a:t>
            </a:r>
            <a:endParaRPr lang="en-US" sz="2000" dirty="0">
              <a:latin typeface="Lucida Sans Unicode" panose="020B0602030504020204" pitchFamily="34" charset="0"/>
              <a:cs typeface="Lucida Sans Unicode" panose="020B0602030504020204" pitchFamily="34" charset="0"/>
            </a:endParaRPr>
          </a:p>
          <a:p>
            <a:pPr marL="0" indent="0">
              <a:lnSpc>
                <a:spcPct val="150000"/>
              </a:lnSpc>
              <a:buNone/>
            </a:pPr>
            <a:r>
              <a:rPr lang="he-IL" sz="2000" dirty="0"/>
              <a:t> </a:t>
            </a:r>
            <a:endParaRPr lang="en-US" sz="2000" dirty="0"/>
          </a:p>
          <a:p>
            <a:pPr marL="0" indent="0">
              <a:buNone/>
            </a:pPr>
            <a:endParaRPr lang="he-IL" sz="2000" b="1" dirty="0"/>
          </a:p>
        </p:txBody>
      </p:sp>
      <p:sp>
        <p:nvSpPr>
          <p:cNvPr id="2" name="כותרת 1"/>
          <p:cNvSpPr>
            <a:spLocks noGrp="1"/>
          </p:cNvSpPr>
          <p:nvPr>
            <p:ph type="title"/>
          </p:nvPr>
        </p:nvSpPr>
        <p:spPr/>
        <p:txBody>
          <a:bodyPr>
            <a:normAutofit/>
          </a:bodyPr>
          <a:lstStyle/>
          <a:p>
            <a:r>
              <a:rPr lang="he-IL" sz="4000" b="1" dirty="0" smtClean="0">
                <a:latin typeface="Lucida Sans Unicode" panose="020B0602030504020204" pitchFamily="34" charset="0"/>
                <a:cs typeface="Lucida Sans Unicode" panose="020B0602030504020204" pitchFamily="34" charset="0"/>
              </a:rPr>
              <a:t>שאלות מעורבות</a:t>
            </a:r>
            <a:endParaRPr lang="he-IL" sz="4000" b="1" dirty="0">
              <a:latin typeface="Lucida Sans Unicode" panose="020B0602030504020204" pitchFamily="34" charset="0"/>
              <a:cs typeface="Lucida Sans Unicode"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501889"/>
            <a:ext cx="3146660" cy="209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94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1268760"/>
            <a:ext cx="8229600" cy="4781128"/>
          </a:xfrm>
        </p:spPr>
        <p:txBody>
          <a:bodyPr>
            <a:normAutofit fontScale="92500"/>
          </a:bodyPr>
          <a:lstStyle/>
          <a:p>
            <a:pPr marL="0" indent="0">
              <a:lnSpc>
                <a:spcPct val="150000"/>
              </a:lnSpc>
              <a:buNone/>
            </a:pPr>
            <a:r>
              <a:rPr lang="he-IL" sz="2000" b="1" dirty="0" smtClean="0">
                <a:solidFill>
                  <a:schemeClr val="bg1"/>
                </a:solidFill>
                <a:latin typeface="Lucida Sans Unicode" panose="020B0602030504020204" pitchFamily="34" charset="0"/>
                <a:cs typeface="Lucida Sans Unicode" panose="020B0602030504020204" pitchFamily="34" charset="0"/>
              </a:rPr>
              <a:t>5. שאלות עולם פנימי :</a:t>
            </a:r>
          </a:p>
          <a:p>
            <a:pPr marL="0" indent="0">
              <a:lnSpc>
                <a:spcPct val="150000"/>
              </a:lnSpc>
              <a:buNone/>
            </a:pPr>
            <a:r>
              <a:rPr lang="he-IL" sz="2000" b="1" dirty="0" smtClean="0">
                <a:latin typeface="Lucida Sans Unicode" panose="020B0602030504020204" pitchFamily="34" charset="0"/>
                <a:cs typeface="Lucida Sans Unicode" panose="020B0602030504020204" pitchFamily="34" charset="0"/>
              </a:rPr>
              <a:t>בשאלות </a:t>
            </a:r>
            <a:r>
              <a:rPr lang="he-IL" sz="2000" b="1" dirty="0">
                <a:latin typeface="Lucida Sans Unicode" panose="020B0602030504020204" pitchFamily="34" charset="0"/>
                <a:cs typeface="Lucida Sans Unicode" panose="020B0602030504020204" pitchFamily="34" charset="0"/>
              </a:rPr>
              <a:t>אלו אנו עוסקים בעולמן הפנימי של דמויות (רחוקות או קרובות). העיסוק בסוג עולם זה מעלה אף את עולמו הפנימי של הלומד, הוא צריך לגעת בתכונות אופי, בהכרעות ובדילמות של הדמות המתוארת</a:t>
            </a:r>
            <a:r>
              <a:rPr lang="he-IL" sz="2000" dirty="0">
                <a:latin typeface="Lucida Sans Unicode" panose="020B0602030504020204" pitchFamily="34" charset="0"/>
                <a:cs typeface="Lucida Sans Unicode" panose="020B0602030504020204" pitchFamily="34" charset="0"/>
              </a:rPr>
              <a:t>. </a:t>
            </a:r>
            <a:endParaRPr lang="he-IL" sz="2000" dirty="0" smtClean="0">
              <a:latin typeface="Lucida Sans Unicode" panose="020B0602030504020204" pitchFamily="34" charset="0"/>
              <a:cs typeface="Lucida Sans Unicode" panose="020B0602030504020204" pitchFamily="34" charset="0"/>
            </a:endParaRPr>
          </a:p>
          <a:p>
            <a:pPr marL="0" indent="0">
              <a:lnSpc>
                <a:spcPct val="150000"/>
              </a:lnSpc>
              <a:buNone/>
            </a:pPr>
            <a:r>
              <a:rPr lang="he-IL" sz="1800" dirty="0">
                <a:latin typeface="Lucida Sans Unicode" panose="020B0602030504020204" pitchFamily="34" charset="0"/>
                <a:cs typeface="Lucida Sans Unicode" panose="020B0602030504020204" pitchFamily="34" charset="0"/>
              </a:rPr>
              <a:t>דרך אפשרית לענות על שאלות אלו היא לקשר ולהסיק מתוך עולמו הפנימי של הלומד או מתוך עולמות מוכרים של הסובבים אותו לעולמה של הדמות המתוארת. (התנאי הוא שהנושא לא נלמד בכיתה, ולא ברור לגמרי מן היצירה- כך שהלומד יהיה יצירתי וישליך מניסיונו והבנתו על הדמות, כמו כן, עדיף שהדמות תהיה רלוונטית לחיי הלומד)</a:t>
            </a:r>
            <a:endParaRPr lang="en-US" sz="1800" dirty="0">
              <a:latin typeface="Lucida Sans Unicode" panose="020B0602030504020204" pitchFamily="34" charset="0"/>
              <a:cs typeface="Lucida Sans Unicode" panose="020B0602030504020204" pitchFamily="34" charset="0"/>
            </a:endParaRPr>
          </a:p>
          <a:p>
            <a:pPr marL="0" indent="0">
              <a:lnSpc>
                <a:spcPct val="150000"/>
              </a:lnSpc>
              <a:buNone/>
            </a:pPr>
            <a:r>
              <a:rPr lang="he-IL" sz="2000" b="1" dirty="0" smtClean="0">
                <a:latin typeface="Lucida Sans Unicode" panose="020B0602030504020204" pitchFamily="34" charset="0"/>
                <a:cs typeface="Lucida Sans Unicode" panose="020B0602030504020204" pitchFamily="34" charset="0"/>
              </a:rPr>
              <a:t>דוגמא לניסוח שאלה מסוג זה: </a:t>
            </a:r>
            <a:r>
              <a:rPr lang="he-IL" sz="1800" dirty="0">
                <a:latin typeface="Lucida Sans Unicode" panose="020B0602030504020204" pitchFamily="34" charset="0"/>
                <a:cs typeface="Lucida Sans Unicode" panose="020B0602030504020204" pitchFamily="34" charset="0"/>
              </a:rPr>
              <a:t>עם מה לדעתך התמודד...; מה לדעתך עזר ל... לעשות את ...; אילו התלבטויות ליוו לדעתך את..., אילו תכונות אופי נדרשות בכדי...?</a:t>
            </a:r>
          </a:p>
          <a:p>
            <a:pPr marL="0" indent="0">
              <a:lnSpc>
                <a:spcPct val="150000"/>
              </a:lnSpc>
              <a:buNone/>
            </a:pPr>
            <a:endParaRPr lang="he-IL" sz="2000" b="1" dirty="0" smtClean="0"/>
          </a:p>
          <a:p>
            <a:pPr marL="0" indent="0" algn="ctr">
              <a:lnSpc>
                <a:spcPct val="150000"/>
              </a:lnSpc>
              <a:buNone/>
            </a:pPr>
            <a:endParaRPr lang="he-IL" sz="2000" b="1" dirty="0" smtClean="0"/>
          </a:p>
          <a:p>
            <a:pPr marL="0" indent="0">
              <a:lnSpc>
                <a:spcPct val="150000"/>
              </a:lnSpc>
              <a:buNone/>
            </a:pPr>
            <a:endParaRPr lang="he-IL" sz="2000" dirty="0"/>
          </a:p>
        </p:txBody>
      </p:sp>
      <p:sp>
        <p:nvSpPr>
          <p:cNvPr id="2" name="כותרת 1"/>
          <p:cNvSpPr>
            <a:spLocks noGrp="1"/>
          </p:cNvSpPr>
          <p:nvPr>
            <p:ph type="title"/>
          </p:nvPr>
        </p:nvSpPr>
        <p:spPr/>
        <p:txBody>
          <a:bodyPr>
            <a:normAutofit fontScale="90000"/>
          </a:bodyPr>
          <a:lstStyle/>
          <a:p>
            <a:r>
              <a:rPr lang="he-IL" b="1" dirty="0">
                <a:latin typeface="Lucida Sans Unicode" panose="020B0602030504020204" pitchFamily="34" charset="0"/>
                <a:cs typeface="Lucida Sans Unicode" panose="020B0602030504020204" pitchFamily="34" charset="0"/>
              </a:rPr>
              <a:t>שאלות </a:t>
            </a:r>
            <a:r>
              <a:rPr lang="he-IL" b="1" dirty="0" smtClean="0">
                <a:latin typeface="Lucida Sans Unicode" panose="020B0602030504020204" pitchFamily="34" charset="0"/>
                <a:cs typeface="Lucida Sans Unicode" panose="020B0602030504020204" pitchFamily="34" charset="0"/>
              </a:rPr>
              <a:t>מעורבות</a:t>
            </a:r>
            <a:r>
              <a:rPr lang="he-IL" b="1" dirty="0">
                <a:latin typeface="Lucida Sans Unicode" panose="020B0602030504020204" pitchFamily="34" charset="0"/>
                <a:cs typeface="Lucida Sans Unicode" panose="020B0602030504020204" pitchFamily="34" charset="0"/>
              </a:rPr>
              <a:t/>
            </a:r>
            <a:br>
              <a:rPr lang="he-IL" b="1" dirty="0">
                <a:latin typeface="Lucida Sans Unicode" panose="020B0602030504020204" pitchFamily="34" charset="0"/>
                <a:cs typeface="Lucida Sans Unicode" panose="020B0602030504020204" pitchFamily="34" charset="0"/>
              </a:rPr>
            </a:br>
            <a:endParaRPr lang="he-IL" dirty="0">
              <a:latin typeface="Lucida Sans Unicode" panose="020B0602030504020204" pitchFamily="34" charset="0"/>
              <a:cs typeface="Lucida Sans Unicode"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040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1340768"/>
            <a:ext cx="8229600" cy="4781128"/>
          </a:xfrm>
        </p:spPr>
        <p:txBody>
          <a:bodyPr>
            <a:normAutofit fontScale="92500"/>
          </a:bodyPr>
          <a:lstStyle/>
          <a:p>
            <a:pPr marL="0" indent="0">
              <a:lnSpc>
                <a:spcPct val="200000"/>
              </a:lnSpc>
              <a:buNone/>
            </a:pPr>
            <a:r>
              <a:rPr lang="he-IL" sz="1800" b="1" dirty="0" smtClean="0">
                <a:solidFill>
                  <a:schemeClr val="bg1"/>
                </a:solidFill>
                <a:latin typeface="Lucida Sans Unicode" panose="020B0602030504020204" pitchFamily="34" charset="0"/>
                <a:cs typeface="Lucida Sans Unicode" panose="020B0602030504020204" pitchFamily="34" charset="0"/>
              </a:rPr>
              <a:t>6. הבעת </a:t>
            </a:r>
            <a:r>
              <a:rPr lang="he-IL" sz="1800" b="1" dirty="0">
                <a:solidFill>
                  <a:schemeClr val="bg1"/>
                </a:solidFill>
                <a:latin typeface="Lucida Sans Unicode" panose="020B0602030504020204" pitchFamily="34" charset="0"/>
                <a:cs typeface="Lucida Sans Unicode" panose="020B0602030504020204" pitchFamily="34" charset="0"/>
              </a:rPr>
              <a:t>עמדה והכרעה </a:t>
            </a:r>
            <a:r>
              <a:rPr lang="he-IL" sz="1800" b="1" dirty="0" smtClean="0">
                <a:solidFill>
                  <a:schemeClr val="bg1"/>
                </a:solidFill>
                <a:latin typeface="Lucida Sans Unicode" panose="020B0602030504020204" pitchFamily="34" charset="0"/>
                <a:cs typeface="Lucida Sans Unicode" panose="020B0602030504020204" pitchFamily="34" charset="0"/>
              </a:rPr>
              <a:t>אישית :</a:t>
            </a:r>
          </a:p>
          <a:p>
            <a:pPr marL="0" indent="0">
              <a:lnSpc>
                <a:spcPct val="200000"/>
              </a:lnSpc>
              <a:buNone/>
            </a:pPr>
            <a:r>
              <a:rPr lang="he-IL" sz="1800" b="1" dirty="0" smtClean="0">
                <a:latin typeface="Lucida Sans Unicode" panose="020B0602030504020204" pitchFamily="34" charset="0"/>
                <a:cs typeface="Lucida Sans Unicode" panose="020B0602030504020204" pitchFamily="34" charset="0"/>
              </a:rPr>
              <a:t>שאלות </a:t>
            </a:r>
            <a:r>
              <a:rPr lang="he-IL" sz="1800" b="1" dirty="0">
                <a:latin typeface="Lucida Sans Unicode" panose="020B0602030504020204" pitchFamily="34" charset="0"/>
                <a:cs typeface="Lucida Sans Unicode" panose="020B0602030504020204" pitchFamily="34" charset="0"/>
              </a:rPr>
              <a:t>מסוג זה הן שאלות חשיבה הדורשות מעורבות. מטרת שאלות אלו היא שהתלמיד יכנס פנימה לתוך הנושא הנלמד, יביע את דעתו ביחס לכתוב ולא </a:t>
            </a:r>
            <a:r>
              <a:rPr lang="he-IL" sz="1800" b="1" dirty="0" smtClean="0">
                <a:latin typeface="Lucida Sans Unicode" panose="020B0602030504020204" pitchFamily="34" charset="0"/>
                <a:cs typeface="Lucida Sans Unicode" panose="020B0602030504020204" pitchFamily="34" charset="0"/>
              </a:rPr>
              <a:t>יישאר </a:t>
            </a:r>
            <a:r>
              <a:rPr lang="he-IL" sz="1800" b="1" dirty="0">
                <a:latin typeface="Lucida Sans Unicode" panose="020B0602030504020204" pitchFamily="34" charset="0"/>
                <a:cs typeface="Lucida Sans Unicode" panose="020B0602030504020204" pitchFamily="34" charset="0"/>
              </a:rPr>
              <a:t>"על הברזלים". </a:t>
            </a:r>
          </a:p>
          <a:p>
            <a:pPr marL="0" indent="0">
              <a:lnSpc>
                <a:spcPct val="200000"/>
              </a:lnSpc>
              <a:buNone/>
            </a:pPr>
            <a:r>
              <a:rPr lang="he-IL" sz="1800" dirty="0" smtClean="0">
                <a:latin typeface="Lucida Sans Unicode" panose="020B0602030504020204" pitchFamily="34" charset="0"/>
                <a:cs typeface="Lucida Sans Unicode" panose="020B0602030504020204" pitchFamily="34" charset="0"/>
              </a:rPr>
              <a:t>שאלות </a:t>
            </a:r>
            <a:r>
              <a:rPr lang="he-IL" sz="1800" dirty="0">
                <a:latin typeface="Lucida Sans Unicode" panose="020B0602030504020204" pitchFamily="34" charset="0"/>
                <a:cs typeface="Lucida Sans Unicode" panose="020B0602030504020204" pitchFamily="34" charset="0"/>
              </a:rPr>
              <a:t>אלו יכולות להיוותר ברובד </a:t>
            </a:r>
            <a:r>
              <a:rPr lang="he-IL" sz="1800" dirty="0" err="1" smtClean="0">
                <a:latin typeface="Lucida Sans Unicode" panose="020B0602030504020204" pitchFamily="34" charset="0"/>
                <a:cs typeface="Lucida Sans Unicode" panose="020B0602030504020204" pitchFamily="34" charset="0"/>
              </a:rPr>
              <a:t>הקוגנטיבי</a:t>
            </a:r>
            <a:r>
              <a:rPr lang="he-IL" sz="1800" dirty="0">
                <a:latin typeface="Lucida Sans Unicode" panose="020B0602030504020204" pitchFamily="34" charset="0"/>
                <a:cs typeface="Lucida Sans Unicode" panose="020B0602030504020204" pitchFamily="34" charset="0"/>
              </a:rPr>
              <a:t>, והמטה </a:t>
            </a:r>
            <a:r>
              <a:rPr lang="he-IL" sz="1800" dirty="0" err="1">
                <a:latin typeface="Lucida Sans Unicode" panose="020B0602030504020204" pitchFamily="34" charset="0"/>
                <a:cs typeface="Lucida Sans Unicode" panose="020B0602030504020204" pitchFamily="34" charset="0"/>
              </a:rPr>
              <a:t>קוגנטיבי</a:t>
            </a:r>
            <a:r>
              <a:rPr lang="he-IL" sz="1800" dirty="0">
                <a:latin typeface="Lucida Sans Unicode" panose="020B0602030504020204" pitchFamily="34" charset="0"/>
                <a:cs typeface="Lucida Sans Unicode" panose="020B0602030504020204" pitchFamily="34" charset="0"/>
              </a:rPr>
              <a:t>, אך יכולות אף להיות רלוונטיות ואף ליצור מעורבות- במידה והנושא נוגע לחיי </a:t>
            </a:r>
            <a:r>
              <a:rPr lang="he-IL" sz="1800" dirty="0" smtClean="0">
                <a:latin typeface="Lucida Sans Unicode" panose="020B0602030504020204" pitchFamily="34" charset="0"/>
                <a:cs typeface="Lucida Sans Unicode" panose="020B0602030504020204" pitchFamily="34" charset="0"/>
              </a:rPr>
              <a:t>הלומד.</a:t>
            </a:r>
          </a:p>
          <a:p>
            <a:pPr marL="0" indent="0">
              <a:lnSpc>
                <a:spcPct val="200000"/>
              </a:lnSpc>
              <a:buNone/>
            </a:pPr>
            <a:r>
              <a:rPr lang="he-IL" sz="1700" dirty="0">
                <a:latin typeface="Lucida Sans Unicode" panose="020B0602030504020204" pitchFamily="34" charset="0"/>
                <a:cs typeface="Lucida Sans Unicode" panose="020B0602030504020204" pitchFamily="34" charset="0"/>
              </a:rPr>
              <a:t> </a:t>
            </a:r>
          </a:p>
          <a:p>
            <a:pPr marL="0" indent="0">
              <a:lnSpc>
                <a:spcPct val="200000"/>
              </a:lnSpc>
              <a:buNone/>
            </a:pPr>
            <a:r>
              <a:rPr lang="he-IL" sz="1800" b="1" dirty="0">
                <a:latin typeface="Lucida Sans Unicode" panose="020B0602030504020204" pitchFamily="34" charset="0"/>
                <a:cs typeface="Lucida Sans Unicode" panose="020B0602030504020204" pitchFamily="34" charset="0"/>
              </a:rPr>
              <a:t>דוגמא לניסוח שאלה מסוג </a:t>
            </a:r>
            <a:r>
              <a:rPr lang="he-IL" sz="1800" b="1" dirty="0" smtClean="0">
                <a:latin typeface="Lucida Sans Unicode" panose="020B0602030504020204" pitchFamily="34" charset="0"/>
                <a:cs typeface="Lucida Sans Unicode" panose="020B0602030504020204" pitchFamily="34" charset="0"/>
              </a:rPr>
              <a:t>זה: </a:t>
            </a:r>
            <a:r>
              <a:rPr lang="he-IL" sz="1800" dirty="0">
                <a:latin typeface="Lucida Sans Unicode" panose="020B0602030504020204" pitchFamily="34" charset="0"/>
                <a:cs typeface="Lucida Sans Unicode" panose="020B0602030504020204" pitchFamily="34" charset="0"/>
              </a:rPr>
              <a:t>כיצד לדעתך יש לנהוג במצב מעין זה? מי לדעתך צודק בדיון זה? ... נמק דבריך תוך הסבר האירוע/ הדיון ושתי השלכות אפשריות שלו. </a:t>
            </a:r>
            <a:endParaRPr lang="he-IL" sz="1800" dirty="0" smtClean="0">
              <a:latin typeface="Lucida Sans Unicode" panose="020B0602030504020204" pitchFamily="34" charset="0"/>
              <a:cs typeface="Lucida Sans Unicode" panose="020B0602030504020204" pitchFamily="34" charset="0"/>
            </a:endParaRPr>
          </a:p>
          <a:p>
            <a:pPr marL="0" indent="0">
              <a:lnSpc>
                <a:spcPct val="200000"/>
              </a:lnSpc>
              <a:buNone/>
            </a:pPr>
            <a:endParaRPr lang="he-IL" sz="1800" dirty="0"/>
          </a:p>
          <a:p>
            <a:pPr marL="0" indent="0">
              <a:lnSpc>
                <a:spcPct val="200000"/>
              </a:lnSpc>
              <a:buNone/>
            </a:pPr>
            <a:endParaRPr lang="he-IL" sz="1800" dirty="0"/>
          </a:p>
        </p:txBody>
      </p:sp>
      <p:sp>
        <p:nvSpPr>
          <p:cNvPr id="2" name="כותרת 1"/>
          <p:cNvSpPr>
            <a:spLocks noGrp="1"/>
          </p:cNvSpPr>
          <p:nvPr>
            <p:ph type="title"/>
          </p:nvPr>
        </p:nvSpPr>
        <p:spPr/>
        <p:txBody>
          <a:bodyPr>
            <a:normAutofit fontScale="90000"/>
          </a:bodyPr>
          <a:lstStyle/>
          <a:p>
            <a:r>
              <a:rPr lang="he-IL" b="1" dirty="0" smtClean="0">
                <a:latin typeface="Lucida Sans Unicode" panose="020B0602030504020204" pitchFamily="34" charset="0"/>
                <a:cs typeface="Lucida Sans Unicode" panose="020B0602030504020204" pitchFamily="34" charset="0"/>
              </a:rPr>
              <a:t>שאלות מעורבות :</a:t>
            </a:r>
            <a:r>
              <a:rPr lang="he-IL" b="1" dirty="0">
                <a:latin typeface="Lucida Sans Unicode" panose="020B0602030504020204" pitchFamily="34" charset="0"/>
                <a:cs typeface="Lucida Sans Unicode" panose="020B0602030504020204" pitchFamily="34" charset="0"/>
              </a:rPr>
              <a:t/>
            </a:r>
            <a:br>
              <a:rPr lang="he-IL" b="1" dirty="0">
                <a:latin typeface="Lucida Sans Unicode" panose="020B0602030504020204" pitchFamily="34" charset="0"/>
                <a:cs typeface="Lucida Sans Unicode" panose="020B0602030504020204" pitchFamily="34" charset="0"/>
              </a:rPr>
            </a:br>
            <a:endParaRPr lang="he-IL" b="1" dirty="0">
              <a:effectLst>
                <a:outerShdw blurRad="50800" dist="38100" algn="tr" rotWithShape="0">
                  <a:prstClr val="black">
                    <a:alpha val="40000"/>
                  </a:prstClr>
                </a:outerShdw>
              </a:effectLst>
              <a:latin typeface="Lucida Sans Unicode" panose="020B0602030504020204" pitchFamily="34" charset="0"/>
              <a:cs typeface="Lucida Sans Unicode"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834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268760"/>
            <a:ext cx="8229600" cy="5069160"/>
          </a:xfrm>
        </p:spPr>
        <p:txBody>
          <a:bodyPr>
            <a:normAutofit/>
          </a:bodyPr>
          <a:lstStyle/>
          <a:p>
            <a:pPr marL="0" indent="0">
              <a:lnSpc>
                <a:spcPct val="200000"/>
              </a:lnSpc>
              <a:buNone/>
            </a:pPr>
            <a:r>
              <a:rPr lang="he-IL" sz="1900" b="1" dirty="0" smtClean="0">
                <a:latin typeface="Lucida Sans Unicode" panose="020B0602030504020204" pitchFamily="34" charset="0"/>
                <a:cs typeface="Lucida Sans Unicode" panose="020B0602030504020204" pitchFamily="34" charset="0"/>
              </a:rPr>
              <a:t>שאלות שיעסקו בנושאים הקשורים לעולמו האישי של התלמיד לנושאים שהוא מכיר מחייו ומעולמו</a:t>
            </a:r>
            <a:r>
              <a:rPr lang="he-IL" sz="1900" dirty="0" smtClean="0">
                <a:latin typeface="Lucida Sans Unicode" panose="020B0602030504020204" pitchFamily="34" charset="0"/>
                <a:cs typeface="Lucida Sans Unicode" panose="020B0602030504020204" pitchFamily="34" charset="0"/>
              </a:rPr>
              <a:t>. </a:t>
            </a:r>
          </a:p>
          <a:p>
            <a:pPr marL="0" indent="0">
              <a:lnSpc>
                <a:spcPct val="200000"/>
              </a:lnSpc>
              <a:buNone/>
            </a:pPr>
            <a:r>
              <a:rPr lang="he-IL" sz="1800" dirty="0">
                <a:latin typeface="Lucida Sans Unicode" panose="020B0602030504020204" pitchFamily="34" charset="0"/>
                <a:cs typeface="Lucida Sans Unicode" panose="020B0602030504020204" pitchFamily="34" charset="0"/>
              </a:rPr>
              <a:t>בשאלה זו התלמיד מתבקש לקחת מה שנלמד, לזהות בחייו ובסביבתו היבט דומה, לקשר את הדברים, וניתן אף להרחיב לבקשת יישום (פתרון, הכרעה וכו'). בעקבות סוג שאלות זה ייווצר קישור בין הנלמד למציאות.</a:t>
            </a:r>
            <a:endParaRPr lang="en-US" sz="1800" dirty="0">
              <a:latin typeface="Lucida Sans Unicode" panose="020B0602030504020204" pitchFamily="34" charset="0"/>
              <a:cs typeface="Lucida Sans Unicode" panose="020B0602030504020204" pitchFamily="34" charset="0"/>
            </a:endParaRPr>
          </a:p>
          <a:p>
            <a:pPr marL="0" indent="0">
              <a:lnSpc>
                <a:spcPct val="200000"/>
              </a:lnSpc>
              <a:buNone/>
            </a:pPr>
            <a:r>
              <a:rPr lang="he-IL" sz="1900" b="1" dirty="0" smtClean="0">
                <a:latin typeface="Lucida Sans Unicode" panose="020B0602030504020204" pitchFamily="34" charset="0"/>
                <a:cs typeface="Lucida Sans Unicode" panose="020B0602030504020204" pitchFamily="34" charset="0"/>
              </a:rPr>
              <a:t>דוגמא </a:t>
            </a:r>
            <a:r>
              <a:rPr lang="he-IL" sz="1900" b="1" dirty="0">
                <a:latin typeface="Lucida Sans Unicode" panose="020B0602030504020204" pitchFamily="34" charset="0"/>
                <a:cs typeface="Lucida Sans Unicode" panose="020B0602030504020204" pitchFamily="34" charset="0"/>
              </a:rPr>
              <a:t>לניסוח שאלה מסוג </a:t>
            </a:r>
            <a:r>
              <a:rPr lang="he-IL" sz="1900" b="1" dirty="0" smtClean="0">
                <a:latin typeface="Lucida Sans Unicode" panose="020B0602030504020204" pitchFamily="34" charset="0"/>
                <a:cs typeface="Lucida Sans Unicode" panose="020B0602030504020204" pitchFamily="34" charset="0"/>
              </a:rPr>
              <a:t>זה</a:t>
            </a:r>
            <a:r>
              <a:rPr lang="he-IL" sz="2000" b="1" dirty="0" smtClean="0">
                <a:latin typeface="Lucida Sans Unicode" panose="020B0602030504020204" pitchFamily="34" charset="0"/>
                <a:cs typeface="Lucida Sans Unicode" panose="020B0602030504020204" pitchFamily="34" charset="0"/>
              </a:rPr>
              <a:t>: </a:t>
            </a:r>
            <a:r>
              <a:rPr lang="he-IL" sz="1800" dirty="0">
                <a:latin typeface="Lucida Sans Unicode" panose="020B0602030504020204" pitchFamily="34" charset="0"/>
                <a:cs typeface="Lucida Sans Unicode" panose="020B0602030504020204" pitchFamily="34" charset="0"/>
              </a:rPr>
              <a:t>מה לדעתך ניתן/ראוי לקחת לחיי היום יום מן התוכן הנלמד... ציין שתי עובדות לפחות והסבר מדוע ראוי לקחתן לחיי היום יום ? </a:t>
            </a:r>
          </a:p>
        </p:txBody>
      </p:sp>
      <p:sp>
        <p:nvSpPr>
          <p:cNvPr id="2" name="כותרת 1"/>
          <p:cNvSpPr>
            <a:spLocks noGrp="1"/>
          </p:cNvSpPr>
          <p:nvPr>
            <p:ph type="title"/>
          </p:nvPr>
        </p:nvSpPr>
        <p:spPr>
          <a:xfrm>
            <a:off x="467544" y="476672"/>
            <a:ext cx="8229600" cy="778098"/>
          </a:xfrm>
        </p:spPr>
        <p:txBody>
          <a:bodyPr>
            <a:normAutofit fontScale="90000"/>
          </a:bodyPr>
          <a:lstStyle/>
          <a:p>
            <a:r>
              <a:rPr lang="he-IL" b="1" u="sng" dirty="0" smtClean="0"/>
              <a:t/>
            </a:r>
            <a:br>
              <a:rPr lang="he-IL" b="1" u="sng" dirty="0" smtClean="0"/>
            </a:br>
            <a:r>
              <a:rPr lang="he-IL" b="1" dirty="0" smtClean="0">
                <a:latin typeface="Lucida Sans Unicode" panose="020B0602030504020204" pitchFamily="34" charset="0"/>
                <a:cs typeface="Lucida Sans Unicode" panose="020B0602030504020204" pitchFamily="34" charset="0"/>
              </a:rPr>
              <a:t>שאלות </a:t>
            </a:r>
            <a:r>
              <a:rPr lang="he-IL" b="1" dirty="0">
                <a:latin typeface="Lucida Sans Unicode" panose="020B0602030504020204" pitchFamily="34" charset="0"/>
                <a:cs typeface="Lucida Sans Unicode" panose="020B0602030504020204" pitchFamily="34" charset="0"/>
              </a:rPr>
              <a:t>ר</a:t>
            </a:r>
            <a:r>
              <a:rPr lang="he-IL" b="1" dirty="0" smtClean="0">
                <a:latin typeface="Lucida Sans Unicode" panose="020B0602030504020204" pitchFamily="34" charset="0"/>
                <a:cs typeface="Lucida Sans Unicode" panose="020B0602030504020204" pitchFamily="34" charset="0"/>
              </a:rPr>
              <a:t>לוונטיות</a:t>
            </a:r>
            <a:r>
              <a:rPr lang="he-IL" b="1" u="sng" dirty="0"/>
              <a:t/>
            </a:r>
            <a:br>
              <a:rPr lang="he-IL" b="1" u="sng" dirty="0"/>
            </a:br>
            <a:r>
              <a:rPr lang="he-IL" b="1" u="sng" dirty="0"/>
              <a:t/>
            </a:r>
            <a:br>
              <a:rPr lang="he-IL" b="1" u="sng" dirty="0"/>
            </a:br>
            <a:endParaRPr lang="he-I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830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1484784"/>
            <a:ext cx="8229600" cy="4525963"/>
          </a:xfrm>
        </p:spPr>
        <p:txBody>
          <a:bodyPr>
            <a:noAutofit/>
          </a:bodyPr>
          <a:lstStyle/>
          <a:p>
            <a:pPr marL="266700" lvl="0" indent="-266700">
              <a:lnSpc>
                <a:spcPct val="150000"/>
              </a:lnSpc>
            </a:pPr>
            <a:r>
              <a:rPr lang="he-IL" sz="1800" b="1" dirty="0">
                <a:latin typeface="Lucida Sans Unicode" panose="020B0602030504020204" pitchFamily="34" charset="0"/>
                <a:cs typeface="Lucida Sans Unicode" panose="020B0602030504020204" pitchFamily="34" charset="0"/>
              </a:rPr>
              <a:t>השאלות צריכות להתבסס על ידע, והניקוד יתבסס על נימוק הגיוני הקשור לתוכן או ידיעות.</a:t>
            </a:r>
            <a:endParaRPr lang="en-US" sz="1800" b="1" dirty="0">
              <a:latin typeface="Lucida Sans Unicode" panose="020B0602030504020204" pitchFamily="34" charset="0"/>
              <a:cs typeface="Lucida Sans Unicode" panose="020B0602030504020204" pitchFamily="34" charset="0"/>
            </a:endParaRPr>
          </a:p>
          <a:p>
            <a:pPr marL="266700" lvl="0" indent="-266700">
              <a:lnSpc>
                <a:spcPct val="150000"/>
              </a:lnSpc>
            </a:pPr>
            <a:r>
              <a:rPr lang="he-IL" sz="1800" b="1" dirty="0">
                <a:latin typeface="Lucida Sans Unicode" panose="020B0602030504020204" pitchFamily="34" charset="0"/>
                <a:cs typeface="Lucida Sans Unicode" panose="020B0602030504020204" pitchFamily="34" charset="0"/>
              </a:rPr>
              <a:t>השאלות צריכות לגעת בעולמו הפנימי של הלומד ("תוך אישי"), בתפיסת עולמו, בתחושותיו, בעולם הסובב אותו והקשור לחייו (מילים לדוגמא: הזדהות, תחושה, ערכים, מסר, תקופתנו, איך היית מכריע, מה דעתך, מקרה מוכר לך וכדו').</a:t>
            </a:r>
            <a:endParaRPr lang="en-US" sz="1800" b="1" dirty="0">
              <a:latin typeface="Lucida Sans Unicode" panose="020B0602030504020204" pitchFamily="34" charset="0"/>
              <a:cs typeface="Lucida Sans Unicode" panose="020B0602030504020204" pitchFamily="34" charset="0"/>
            </a:endParaRPr>
          </a:p>
          <a:p>
            <a:pPr marL="266700" lvl="0" indent="-266700">
              <a:lnSpc>
                <a:spcPct val="150000"/>
              </a:lnSpc>
            </a:pPr>
            <a:r>
              <a:rPr lang="he-IL" sz="1800" b="1" dirty="0">
                <a:latin typeface="Lucida Sans Unicode" panose="020B0602030504020204" pitchFamily="34" charset="0"/>
                <a:cs typeface="Lucida Sans Unicode" panose="020B0602030504020204" pitchFamily="34" charset="0"/>
              </a:rPr>
              <a:t>עדיף שהשאלות תהינה מעניינות, מעוררות, קשורות לעולם הלומד- דורשות הכרעה, בחירה, הזדהות וכדומה.</a:t>
            </a:r>
            <a:endParaRPr lang="en-US" sz="1800" b="1" dirty="0">
              <a:latin typeface="Lucida Sans Unicode" panose="020B0602030504020204" pitchFamily="34" charset="0"/>
              <a:cs typeface="Lucida Sans Unicode" panose="020B0602030504020204" pitchFamily="34" charset="0"/>
            </a:endParaRPr>
          </a:p>
          <a:p>
            <a:pPr marL="266700" lvl="0" indent="-266700">
              <a:lnSpc>
                <a:spcPct val="150000"/>
              </a:lnSpc>
            </a:pPr>
            <a:r>
              <a:rPr lang="he-IL" sz="1800" b="1" dirty="0">
                <a:latin typeface="Lucida Sans Unicode" panose="020B0602030504020204" pitchFamily="34" charset="0"/>
                <a:cs typeface="Lucida Sans Unicode" panose="020B0602030504020204" pitchFamily="34" charset="0"/>
              </a:rPr>
              <a:t>מרכיב הערכים/רלוונטיות/משמעות יזכה בשלב הראשון לניקוד נמוך (על מנת להרגיל את התלמידים לסוג שאלות כזה).  </a:t>
            </a:r>
            <a:endParaRPr lang="en-US" sz="1800" b="1" dirty="0">
              <a:latin typeface="Lucida Sans Unicode" panose="020B0602030504020204" pitchFamily="34" charset="0"/>
              <a:cs typeface="Lucida Sans Unicode" panose="020B0602030504020204" pitchFamily="34" charset="0"/>
            </a:endParaRPr>
          </a:p>
          <a:p>
            <a:pPr marL="266700" lvl="0" indent="-266700">
              <a:lnSpc>
                <a:spcPct val="150000"/>
              </a:lnSpc>
            </a:pPr>
            <a:r>
              <a:rPr lang="he-IL" sz="1800" b="1" dirty="0">
                <a:latin typeface="Lucida Sans Unicode" panose="020B0602030504020204" pitchFamily="34" charset="0"/>
                <a:cs typeface="Lucida Sans Unicode" panose="020B0602030504020204" pitchFamily="34" charset="0"/>
              </a:rPr>
              <a:t>יש לייצר מחוון מדויק ככל הניתן, אך מאפשר מגוון תשובות.</a:t>
            </a:r>
            <a:endParaRPr lang="en-US" sz="1800" b="1" dirty="0">
              <a:latin typeface="Lucida Sans Unicode" panose="020B0602030504020204" pitchFamily="34" charset="0"/>
              <a:cs typeface="Lucida Sans Unicode" panose="020B0602030504020204" pitchFamily="34" charset="0"/>
            </a:endParaRPr>
          </a:p>
        </p:txBody>
      </p:sp>
      <p:sp>
        <p:nvSpPr>
          <p:cNvPr id="2" name="כותרת 1"/>
          <p:cNvSpPr>
            <a:spLocks noGrp="1"/>
          </p:cNvSpPr>
          <p:nvPr>
            <p:ph type="title"/>
          </p:nvPr>
        </p:nvSpPr>
        <p:spPr/>
        <p:txBody>
          <a:bodyPr>
            <a:noAutofit/>
          </a:bodyPr>
          <a:lstStyle/>
          <a:p>
            <a:pPr lvl="0"/>
            <a:r>
              <a:rPr lang="he-IL" sz="2800" b="1" dirty="0" smtClean="0">
                <a:solidFill>
                  <a:schemeClr val="tx1"/>
                </a:solidFill>
              </a:rPr>
              <a:t/>
            </a:r>
            <a:br>
              <a:rPr lang="he-IL" sz="2800" b="1" dirty="0" smtClean="0">
                <a:solidFill>
                  <a:schemeClr val="tx1"/>
                </a:solidFill>
              </a:rPr>
            </a:br>
            <a:r>
              <a:rPr lang="he-IL" sz="2800" b="1" dirty="0" smtClean="0">
                <a:solidFill>
                  <a:schemeClr val="tx1"/>
                </a:solidFill>
                <a:latin typeface="Lucida Sans Unicode" panose="020B0602030504020204" pitchFamily="34" charset="0"/>
                <a:cs typeface="Lucida Sans Unicode" panose="020B0602030504020204" pitchFamily="34" charset="0"/>
              </a:rPr>
              <a:t>עקרונות מנחים לשאלות חשיבה ועמ"ר </a:t>
            </a:r>
            <a:br>
              <a:rPr lang="he-IL" sz="2800" b="1" dirty="0" smtClean="0">
                <a:solidFill>
                  <a:schemeClr val="tx1"/>
                </a:solidFill>
                <a:latin typeface="Lucida Sans Unicode" panose="020B0602030504020204" pitchFamily="34" charset="0"/>
                <a:cs typeface="Lucida Sans Unicode" panose="020B0602030504020204" pitchFamily="34" charset="0"/>
              </a:rPr>
            </a:br>
            <a:r>
              <a:rPr lang="he-IL" sz="2800" b="1" dirty="0" smtClean="0">
                <a:solidFill>
                  <a:schemeClr val="tx1"/>
                </a:solidFill>
                <a:latin typeface="Lucida Sans Unicode" panose="020B0602030504020204" pitchFamily="34" charset="0"/>
                <a:cs typeface="Lucida Sans Unicode" panose="020B0602030504020204" pitchFamily="34" charset="0"/>
              </a:rPr>
              <a:t>במופעי היבחנות</a:t>
            </a:r>
            <a:r>
              <a:rPr lang="en-US" sz="2800" dirty="0" smtClean="0">
                <a:solidFill>
                  <a:schemeClr val="tx1"/>
                </a:solidFill>
              </a:rPr>
              <a:t/>
            </a:r>
            <a:br>
              <a:rPr lang="en-US" sz="2800" dirty="0" smtClean="0">
                <a:solidFill>
                  <a:schemeClr val="tx1"/>
                </a:solidFill>
              </a:rPr>
            </a:br>
            <a:endParaRPr lang="he-IL"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479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72067" y="1844824"/>
            <a:ext cx="7408333" cy="4281339"/>
          </a:xfrm>
        </p:spPr>
        <p:txBody>
          <a:bodyPr>
            <a:normAutofit fontScale="85000" lnSpcReduction="20000"/>
          </a:bodyPr>
          <a:lstStyle/>
          <a:p>
            <a:pPr marL="266700" lvl="0" indent="-266700">
              <a:lnSpc>
                <a:spcPct val="150000"/>
              </a:lnSpc>
            </a:pPr>
            <a:r>
              <a:rPr lang="he-IL" sz="1900" b="1" dirty="0">
                <a:latin typeface="Lucida Sans Unicode" panose="020B0602030504020204" pitchFamily="34" charset="0"/>
                <a:cs typeface="Lucida Sans Unicode" panose="020B0602030504020204" pitchFamily="34" charset="0"/>
              </a:rPr>
              <a:t>תהיה גמישות לתשובות יצירתיות.</a:t>
            </a:r>
            <a:endParaRPr lang="en-US" sz="1900" b="1" dirty="0">
              <a:latin typeface="Lucida Sans Unicode" panose="020B0602030504020204" pitchFamily="34" charset="0"/>
              <a:cs typeface="Lucida Sans Unicode" panose="020B0602030504020204" pitchFamily="34" charset="0"/>
            </a:endParaRPr>
          </a:p>
          <a:p>
            <a:pPr marL="266700" lvl="0" indent="-266700">
              <a:lnSpc>
                <a:spcPct val="150000"/>
              </a:lnSpc>
            </a:pPr>
            <a:r>
              <a:rPr lang="he-IL" sz="1900" b="1" dirty="0">
                <a:latin typeface="Lucida Sans Unicode" panose="020B0602030504020204" pitchFamily="34" charset="0"/>
                <a:cs typeface="Lucida Sans Unicode" panose="020B0602030504020204" pitchFamily="34" charset="0"/>
              </a:rPr>
              <a:t>ניתן לשאול על רגשות, תחושות או ערכים של דמות, מאפיינים של תקופה (תחושות של אנשי התקופה וכדו') ובכך להימנע משאלה ישירה מידי על חיי </a:t>
            </a:r>
            <a:r>
              <a:rPr lang="he-IL" sz="1900" b="1" dirty="0" smtClean="0">
                <a:latin typeface="Lucida Sans Unicode" panose="020B0602030504020204" pitchFamily="34" charset="0"/>
                <a:cs typeface="Lucida Sans Unicode" panose="020B0602030504020204" pitchFamily="34" charset="0"/>
              </a:rPr>
              <a:t>התלמיד </a:t>
            </a:r>
            <a:r>
              <a:rPr lang="he-IL" sz="1900" b="1" dirty="0">
                <a:latin typeface="Lucida Sans Unicode" panose="020B0602030504020204" pitchFamily="34" charset="0"/>
                <a:cs typeface="Lucida Sans Unicode" panose="020B0602030504020204" pitchFamily="34" charset="0"/>
              </a:rPr>
              <a:t>(למשל: כיצד לדעתך חש פלוני בעת האירוע, נמק דבריך על בסיס המאמר שקראת</a:t>
            </a:r>
            <a:r>
              <a:rPr lang="he-IL" sz="1900" b="1" dirty="0" smtClean="0">
                <a:latin typeface="Lucida Sans Unicode" panose="020B0602030504020204" pitchFamily="34" charset="0"/>
                <a:cs typeface="Lucida Sans Unicode" panose="020B0602030504020204" pitchFamily="34" charset="0"/>
              </a:rPr>
              <a:t>).</a:t>
            </a:r>
            <a:endParaRPr lang="en-US" sz="1900" b="1" dirty="0">
              <a:latin typeface="Lucida Sans Unicode" panose="020B0602030504020204" pitchFamily="34" charset="0"/>
              <a:cs typeface="Lucida Sans Unicode" panose="020B0602030504020204" pitchFamily="34" charset="0"/>
            </a:endParaRPr>
          </a:p>
          <a:p>
            <a:pPr marL="266700" lvl="0" indent="-266700">
              <a:lnSpc>
                <a:spcPct val="150000"/>
              </a:lnSpc>
            </a:pPr>
            <a:r>
              <a:rPr lang="he-IL" sz="1900" b="1" dirty="0">
                <a:latin typeface="Lucida Sans Unicode" panose="020B0602030504020204" pitchFamily="34" charset="0"/>
                <a:cs typeface="Lucida Sans Unicode" panose="020B0602030504020204" pitchFamily="34" charset="0"/>
              </a:rPr>
              <a:t>יש להבהיר ללומדים ולמלמדים שכל דעה אישית תתקבל במידה שהיא תנומק היטב ותבוסס על עובדות.</a:t>
            </a:r>
            <a:endParaRPr lang="en-US" sz="1900" b="1" dirty="0">
              <a:latin typeface="Lucida Sans Unicode" panose="020B0602030504020204" pitchFamily="34" charset="0"/>
              <a:cs typeface="Lucida Sans Unicode" panose="020B0602030504020204" pitchFamily="34" charset="0"/>
            </a:endParaRPr>
          </a:p>
          <a:p>
            <a:pPr marL="266700" lvl="0" indent="-266700">
              <a:lnSpc>
                <a:spcPct val="150000"/>
              </a:lnSpc>
            </a:pPr>
            <a:r>
              <a:rPr lang="he-IL" sz="1900" b="1" dirty="0">
                <a:latin typeface="Lucida Sans Unicode" panose="020B0602030504020204" pitchFamily="34" charset="0"/>
                <a:cs typeface="Lucida Sans Unicode" panose="020B0602030504020204" pitchFamily="34" charset="0"/>
              </a:rPr>
              <a:t>יש להיזהר משאלות רגישות העלולות לזמן תפיסות קיצוניות, ולכוון לדילמות מתונות.</a:t>
            </a:r>
            <a:endParaRPr lang="en-US" sz="1900" b="1" dirty="0">
              <a:latin typeface="Lucida Sans Unicode" panose="020B0602030504020204" pitchFamily="34" charset="0"/>
              <a:cs typeface="Lucida Sans Unicode" panose="020B0602030504020204" pitchFamily="34" charset="0"/>
            </a:endParaRPr>
          </a:p>
          <a:p>
            <a:pPr marL="266700" indent="-266700">
              <a:lnSpc>
                <a:spcPct val="150000"/>
              </a:lnSpc>
            </a:pPr>
            <a:r>
              <a:rPr lang="he-IL" sz="1900" b="1" dirty="0">
                <a:latin typeface="Lucida Sans Unicode" panose="020B0602030504020204" pitchFamily="34" charset="0"/>
                <a:cs typeface="Lucida Sans Unicode" panose="020B0602030504020204" pitchFamily="34" charset="0"/>
              </a:rPr>
              <a:t>כדאי לכתוב את השאלות הללו בשפה המשקפת את הרצון לחשיבה ויצירה (שפה מעט פחות "</a:t>
            </a:r>
            <a:r>
              <a:rPr lang="he-IL" sz="1900" b="1" dirty="0" err="1">
                <a:latin typeface="Lucida Sans Unicode" panose="020B0602030504020204" pitchFamily="34" charset="0"/>
                <a:cs typeface="Lucida Sans Unicode" panose="020B0602030504020204" pitchFamily="34" charset="0"/>
              </a:rPr>
              <a:t>מבחנית</a:t>
            </a:r>
            <a:r>
              <a:rPr lang="he-IL" sz="1900" b="1" dirty="0">
                <a:latin typeface="Lucida Sans Unicode" panose="020B0602030504020204" pitchFamily="34" charset="0"/>
                <a:cs typeface="Lucida Sans Unicode" panose="020B0602030504020204" pitchFamily="34" charset="0"/>
              </a:rPr>
              <a:t>"). כתפיסת המפמ"ר וצוותו ובהתאמה לאופי תחום הדעת.</a:t>
            </a:r>
          </a:p>
          <a:p>
            <a:pPr marL="0" indent="0">
              <a:buNone/>
            </a:pPr>
            <a:endParaRPr lang="he-IL" dirty="0"/>
          </a:p>
        </p:txBody>
      </p:sp>
      <p:sp>
        <p:nvSpPr>
          <p:cNvPr id="2" name="כותרת 1"/>
          <p:cNvSpPr>
            <a:spLocks noGrp="1"/>
          </p:cNvSpPr>
          <p:nvPr>
            <p:ph type="title"/>
          </p:nvPr>
        </p:nvSpPr>
        <p:spPr/>
        <p:txBody>
          <a:bodyPr>
            <a:normAutofit/>
          </a:bodyPr>
          <a:lstStyle/>
          <a:p>
            <a:r>
              <a:rPr lang="he-IL" sz="3200" b="1" dirty="0" smtClean="0">
                <a:solidFill>
                  <a:schemeClr val="tx1"/>
                </a:solidFill>
                <a:latin typeface="Lucida Sans Unicode" panose="020B0602030504020204" pitchFamily="34" charset="0"/>
                <a:cs typeface="Lucida Sans Unicode" panose="020B0602030504020204" pitchFamily="34" charset="0"/>
              </a:rPr>
              <a:t>עקרונות מנחים לשאלות חשיבה ועמ"ר </a:t>
            </a:r>
            <a:br>
              <a:rPr lang="he-IL" sz="3200" b="1" dirty="0" smtClean="0">
                <a:solidFill>
                  <a:schemeClr val="tx1"/>
                </a:solidFill>
                <a:latin typeface="Lucida Sans Unicode" panose="020B0602030504020204" pitchFamily="34" charset="0"/>
                <a:cs typeface="Lucida Sans Unicode" panose="020B0602030504020204" pitchFamily="34" charset="0"/>
              </a:rPr>
            </a:br>
            <a:r>
              <a:rPr lang="he-IL" sz="3200" b="1" dirty="0" smtClean="0">
                <a:solidFill>
                  <a:schemeClr val="tx1"/>
                </a:solidFill>
                <a:latin typeface="Lucida Sans Unicode" panose="020B0602030504020204" pitchFamily="34" charset="0"/>
                <a:cs typeface="Lucida Sans Unicode" panose="020B0602030504020204" pitchFamily="34" charset="0"/>
              </a:rPr>
              <a:t>במופעי היבחנות</a:t>
            </a:r>
            <a:endParaRPr lang="he-IL" sz="3200" dirty="0">
              <a:latin typeface="Lucida Sans Unicode" panose="020B0602030504020204" pitchFamily="34" charset="0"/>
              <a:cs typeface="Lucida Sans Unicode"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0"/>
            <a:ext cx="827584" cy="13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219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60648"/>
            <a:ext cx="1080120" cy="17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כותרת 1"/>
          <p:cNvSpPr txBox="1">
            <a:spLocks/>
          </p:cNvSpPr>
          <p:nvPr/>
        </p:nvSpPr>
        <p:spPr>
          <a:xfrm>
            <a:off x="251520" y="764704"/>
            <a:ext cx="8568952" cy="2028052"/>
          </a:xfrm>
          <a:prstGeom prst="rect">
            <a:avLst/>
          </a:prstGeom>
        </p:spPr>
        <p:txBody>
          <a:bodyPr vert="horz" lIns="91440" tIns="45720" rIns="91440" bIns="45720" rtlCol="0" anchor="b">
            <a:no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endParaRPr lang="he-IL" sz="3200" b="1" dirty="0" smtClean="0">
              <a:latin typeface="Lucida Sans Unicode" panose="020B0602030504020204" pitchFamily="34" charset="0"/>
              <a:cs typeface="Lucida Sans Unicode" panose="020B0602030504020204" pitchFamily="34" charset="0"/>
            </a:endParaRPr>
          </a:p>
          <a:p>
            <a:endParaRPr lang="he-IL" sz="3200" b="1" dirty="0">
              <a:latin typeface="Lucida Sans Unicode" panose="020B0602030504020204" pitchFamily="34" charset="0"/>
              <a:cs typeface="Lucida Sans Unicode" panose="020B0602030504020204" pitchFamily="34" charset="0"/>
            </a:endParaRPr>
          </a:p>
          <a:p>
            <a:r>
              <a:rPr lang="he-IL" sz="3200" b="1" dirty="0" smtClean="0">
                <a:latin typeface="Lucida Sans Unicode" panose="020B0602030504020204" pitchFamily="34" charset="0"/>
                <a:cs typeface="Lucida Sans Unicode" panose="020B0602030504020204" pitchFamily="34" charset="0"/>
              </a:rPr>
              <a:t>מטרת החממה הפדגוגית:</a:t>
            </a:r>
          </a:p>
          <a:p>
            <a:r>
              <a:rPr lang="he-IL" sz="3200" b="1" dirty="0" smtClean="0">
                <a:latin typeface="Lucida Sans Unicode" panose="020B0602030504020204" pitchFamily="34" charset="0"/>
                <a:cs typeface="Lucida Sans Unicode" panose="020B0602030504020204" pitchFamily="34" charset="0"/>
              </a:rPr>
              <a:t>         </a:t>
            </a:r>
            <a:r>
              <a:rPr lang="he-IL" sz="2800" b="1" dirty="0" smtClean="0">
                <a:latin typeface="Lucida Sans Unicode" panose="020B0602030504020204" pitchFamily="34" charset="0"/>
                <a:cs typeface="Lucida Sans Unicode" panose="020B0602030504020204" pitchFamily="34" charset="0"/>
              </a:rPr>
              <a:t>לקדם למידה הנוגעת בכל רבדי האישיות של הלומד/ת</a:t>
            </a:r>
          </a:p>
          <a:p>
            <a:endParaRPr lang="he-IL" sz="1600" b="1" dirty="0" smtClean="0">
              <a:latin typeface="Lucida Sans Unicode" panose="020B0602030504020204" pitchFamily="34" charset="0"/>
              <a:cs typeface="Lucida Sans Unicode" panose="020B0602030504020204" pitchFamily="34" charset="0"/>
            </a:endParaRPr>
          </a:p>
        </p:txBody>
      </p:sp>
      <p:graphicFrame>
        <p:nvGraphicFramePr>
          <p:cNvPr id="4" name="דיאגרמה 3"/>
          <p:cNvGraphicFramePr/>
          <p:nvPr>
            <p:extLst>
              <p:ext uri="{D42A27DB-BD31-4B8C-83A1-F6EECF244321}">
                <p14:modId xmlns:p14="http://schemas.microsoft.com/office/powerpoint/2010/main" val="261935634"/>
              </p:ext>
            </p:extLst>
          </p:nvPr>
        </p:nvGraphicFramePr>
        <p:xfrm>
          <a:off x="251520" y="2792756"/>
          <a:ext cx="8484088" cy="2436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מלבן 1"/>
          <p:cNvSpPr/>
          <p:nvPr/>
        </p:nvSpPr>
        <p:spPr>
          <a:xfrm>
            <a:off x="4535996" y="5589240"/>
            <a:ext cx="3060340" cy="369332"/>
          </a:xfrm>
          <a:prstGeom prst="rect">
            <a:avLst/>
          </a:prstGeom>
        </p:spPr>
        <p:txBody>
          <a:bodyPr wrap="square">
            <a:spAutoFit/>
          </a:bodyPr>
          <a:lstStyle/>
          <a:p>
            <a:r>
              <a:rPr lang="he-IL" b="1" dirty="0"/>
              <a:t>מחקר מלווה ע"י מומחים</a:t>
            </a:r>
          </a:p>
        </p:txBody>
      </p:sp>
      <p:sp>
        <p:nvSpPr>
          <p:cNvPr id="3" name="מלבן 2"/>
          <p:cNvSpPr/>
          <p:nvPr/>
        </p:nvSpPr>
        <p:spPr>
          <a:xfrm>
            <a:off x="683568" y="5589240"/>
            <a:ext cx="3852428" cy="369332"/>
          </a:xfrm>
          <a:prstGeom prst="rect">
            <a:avLst/>
          </a:prstGeom>
        </p:spPr>
        <p:txBody>
          <a:bodyPr wrap="square">
            <a:spAutoFit/>
          </a:bodyPr>
          <a:lstStyle/>
          <a:p>
            <a:r>
              <a:rPr lang="he-IL" b="1" dirty="0"/>
              <a:t>פיתוח מקצועי למורים ורכזי מקצוע</a:t>
            </a:r>
          </a:p>
        </p:txBody>
      </p:sp>
    </p:spTree>
    <p:extLst>
      <p:ext uri="{BB962C8B-B14F-4D97-AF65-F5344CB8AC3E}">
        <p14:creationId xmlns:p14="http://schemas.microsoft.com/office/powerpoint/2010/main" val="299163524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sz="2000" b="1" dirty="0" smtClean="0"/>
              <a:t>מטרת שינוי ההערכה הוא אפשור הלמידה </a:t>
            </a:r>
          </a:p>
          <a:p>
            <a:pPr marL="0" indent="0">
              <a:buNone/>
            </a:pPr>
            <a:endParaRPr lang="he-IL" dirty="0"/>
          </a:p>
          <a:p>
            <a:pPr marL="0" indent="0">
              <a:buNone/>
            </a:pPr>
            <a:endParaRPr lang="he-IL" sz="1200"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p:txBody>
      </p:sp>
      <p:sp>
        <p:nvSpPr>
          <p:cNvPr id="2" name="כותרת 1"/>
          <p:cNvSpPr>
            <a:spLocks noGrp="1"/>
          </p:cNvSpPr>
          <p:nvPr>
            <p:ph type="title"/>
          </p:nvPr>
        </p:nvSpPr>
        <p:spPr>
          <a:xfrm>
            <a:off x="35495" y="1052736"/>
            <a:ext cx="8784976" cy="792088"/>
          </a:xfrm>
        </p:spPr>
        <p:txBody>
          <a:bodyPr>
            <a:normAutofit fontScale="90000"/>
          </a:bodyPr>
          <a:lstStyle/>
          <a:p>
            <a:r>
              <a:rPr lang="he-IL" b="1" dirty="0" smtClean="0"/>
              <a:t/>
            </a:r>
            <a:br>
              <a:rPr lang="he-IL" b="1" dirty="0" smtClean="0"/>
            </a:br>
            <a:r>
              <a:rPr lang="he-IL" sz="3600" b="1" dirty="0" smtClean="0">
                <a:latin typeface="Lucida Sans Unicode" panose="020B0602030504020204" pitchFamily="34" charset="0"/>
                <a:cs typeface="Lucida Sans Unicode" panose="020B0602030504020204" pitchFamily="34" charset="0"/>
              </a:rPr>
              <a:t>שאלות עמ"ר, הרחבת </a:t>
            </a:r>
            <a:r>
              <a:rPr lang="he-IL" sz="3600" b="1" dirty="0">
                <a:latin typeface="Lucida Sans Unicode" panose="020B0602030504020204" pitchFamily="34" charset="0"/>
                <a:cs typeface="Lucida Sans Unicode" panose="020B0602030504020204" pitchFamily="34" charset="0"/>
              </a:rPr>
              <a:t>התוך אישי </a:t>
            </a:r>
            <a:r>
              <a:rPr lang="he-IL" sz="3600" b="1" dirty="0" smtClean="0">
                <a:latin typeface="Lucida Sans Unicode" panose="020B0602030504020204" pitchFamily="34" charset="0"/>
                <a:cs typeface="Lucida Sans Unicode" panose="020B0602030504020204" pitchFamily="34" charset="0"/>
              </a:rPr>
              <a:t>בלמידה</a:t>
            </a:r>
            <a:br>
              <a:rPr lang="he-IL" sz="3600" b="1" dirty="0" smtClean="0">
                <a:latin typeface="Lucida Sans Unicode" panose="020B0602030504020204" pitchFamily="34" charset="0"/>
                <a:cs typeface="Lucida Sans Unicode" panose="020B0602030504020204" pitchFamily="34" charset="0"/>
              </a:rPr>
            </a:br>
            <a:r>
              <a:rPr lang="he-IL" sz="3600" b="1" dirty="0" smtClean="0">
                <a:latin typeface="Lucida Sans Unicode" panose="020B0602030504020204" pitchFamily="34" charset="0"/>
                <a:cs typeface="Lucida Sans Unicode" panose="020B0602030504020204" pitchFamily="34" charset="0"/>
              </a:rPr>
              <a:t>(הדהוד)</a:t>
            </a:r>
            <a:r>
              <a:rPr lang="he-IL" b="1" dirty="0">
                <a:latin typeface="Lucida Sans Unicode" panose="020B0602030504020204" pitchFamily="34" charset="0"/>
                <a:cs typeface="Lucida Sans Unicode" panose="020B0602030504020204" pitchFamily="34" charset="0"/>
              </a:rPr>
              <a:t/>
            </a:r>
            <a:br>
              <a:rPr lang="he-IL" b="1" dirty="0">
                <a:latin typeface="Lucida Sans Unicode" panose="020B0602030504020204" pitchFamily="34" charset="0"/>
                <a:cs typeface="Lucida Sans Unicode" panose="020B0602030504020204" pitchFamily="34" charset="0"/>
              </a:rPr>
            </a:br>
            <a:endParaRPr lang="he-IL" dirty="0">
              <a:latin typeface="Lucida Sans Unicode" panose="020B0602030504020204" pitchFamily="34" charset="0"/>
              <a:cs typeface="Lucida Sans Unicode" panose="020B0602030504020204" pitchFamily="34" charset="0"/>
            </a:endParaRPr>
          </a:p>
        </p:txBody>
      </p:sp>
      <p:sp>
        <p:nvSpPr>
          <p:cNvPr id="4" name="מלבן 3"/>
          <p:cNvSpPr/>
          <p:nvPr/>
        </p:nvSpPr>
        <p:spPr>
          <a:xfrm>
            <a:off x="211465" y="5301208"/>
            <a:ext cx="8433037" cy="738664"/>
          </a:xfrm>
          <a:prstGeom prst="rect">
            <a:avLst/>
          </a:prstGeom>
        </p:spPr>
        <p:txBody>
          <a:bodyPr wrap="square">
            <a:spAutoFit/>
          </a:bodyPr>
          <a:lstStyle/>
          <a:p>
            <a:r>
              <a:rPr lang="he-IL" sz="1400" b="1" dirty="0" smtClean="0">
                <a:latin typeface="Lucida Sans Unicode" panose="020B0602030504020204" pitchFamily="34" charset="0"/>
                <a:cs typeface="Lucida Sans Unicode" panose="020B0602030504020204" pitchFamily="34" charset="0"/>
              </a:rPr>
              <a:t>בשפת חווית הלמידה :             התבוננות -----התבוננות- ------------הדהוד----  הפנמה </a:t>
            </a:r>
          </a:p>
          <a:p>
            <a:r>
              <a:rPr lang="he-IL" sz="1400" b="1" dirty="0" smtClean="0">
                <a:latin typeface="Lucida Sans Unicode" panose="020B0602030504020204" pitchFamily="34" charset="0"/>
                <a:cs typeface="Lucida Sans Unicode" panose="020B0602030504020204" pitchFamily="34" charset="0"/>
              </a:rPr>
              <a:t>בשפת תפקודי הלומד:             </a:t>
            </a:r>
            <a:r>
              <a:rPr lang="he-IL" sz="1400" b="1" dirty="0" err="1" smtClean="0">
                <a:latin typeface="Lucida Sans Unicode" panose="020B0602030504020204" pitchFamily="34" charset="0"/>
                <a:cs typeface="Lucida Sans Unicode" panose="020B0602030504020204" pitchFamily="34" charset="0"/>
              </a:rPr>
              <a:t>קוגנטיבי</a:t>
            </a:r>
            <a:r>
              <a:rPr lang="he-IL" sz="1400" b="1" dirty="0" smtClean="0">
                <a:latin typeface="Lucida Sans Unicode" panose="020B0602030504020204" pitchFamily="34" charset="0"/>
                <a:cs typeface="Lucida Sans Unicode" panose="020B0602030504020204" pitchFamily="34" charset="0"/>
              </a:rPr>
              <a:t>--------- מטה </a:t>
            </a:r>
            <a:r>
              <a:rPr lang="he-IL" sz="1400" b="1" dirty="0" err="1" smtClean="0">
                <a:latin typeface="Lucida Sans Unicode" panose="020B0602030504020204" pitchFamily="34" charset="0"/>
                <a:cs typeface="Lucida Sans Unicode" panose="020B0602030504020204" pitchFamily="34" charset="0"/>
              </a:rPr>
              <a:t>קוגנטיבי</a:t>
            </a:r>
            <a:r>
              <a:rPr lang="he-IL" sz="1400" b="1" dirty="0" smtClean="0">
                <a:latin typeface="Lucida Sans Unicode" panose="020B0602030504020204" pitchFamily="34" charset="0"/>
                <a:cs typeface="Lucida Sans Unicode" panose="020B0602030504020204" pitchFamily="34" charset="0"/>
              </a:rPr>
              <a:t>--------- תוך אישי</a:t>
            </a:r>
          </a:p>
          <a:p>
            <a:r>
              <a:rPr lang="he-IL" sz="1400" b="1" dirty="0" smtClean="0">
                <a:latin typeface="Lucida Sans Unicode" panose="020B0602030504020204" pitchFamily="34" charset="0"/>
                <a:cs typeface="Lucida Sans Unicode" panose="020B0602030504020204" pitchFamily="34" charset="0"/>
              </a:rPr>
              <a:t>בשפת השאלה </a:t>
            </a:r>
            <a:r>
              <a:rPr lang="he-IL" sz="1400" b="1" dirty="0" err="1" smtClean="0">
                <a:latin typeface="Lucida Sans Unicode" panose="020B0602030504020204" pitchFamily="34" charset="0"/>
                <a:cs typeface="Lucida Sans Unicode" panose="020B0602030504020204" pitchFamily="34" charset="0"/>
              </a:rPr>
              <a:t>הפוריה</a:t>
            </a:r>
            <a:r>
              <a:rPr lang="he-IL" sz="1400" b="1" dirty="0">
                <a:latin typeface="Lucida Sans Unicode" panose="020B0602030504020204" pitchFamily="34" charset="0"/>
                <a:cs typeface="Lucida Sans Unicode" panose="020B0602030504020204" pitchFamily="34" charset="0"/>
              </a:rPr>
              <a:t> </a:t>
            </a:r>
            <a:r>
              <a:rPr lang="he-IL" sz="1400" b="1" dirty="0" smtClean="0">
                <a:latin typeface="Lucida Sans Unicode" panose="020B0602030504020204" pitchFamily="34" charset="0"/>
                <a:cs typeface="Lucida Sans Unicode" panose="020B0602030504020204" pitchFamily="34" charset="0"/>
              </a:rPr>
              <a:t>       </a:t>
            </a:r>
            <a:r>
              <a:rPr lang="he-IL" sz="1200" b="1" dirty="0" smtClean="0">
                <a:latin typeface="Lucida Sans Unicode" panose="020B0602030504020204" pitchFamily="34" charset="0"/>
                <a:cs typeface="Lucida Sans Unicode" panose="020B0602030504020204" pitchFamily="34" charset="0"/>
              </a:rPr>
              <a:t>שאלת סגורה ----שאלה עשירה/ פתוחה---------שאלה</a:t>
            </a:r>
            <a:r>
              <a:rPr lang="he-IL" sz="1400" b="1" dirty="0" smtClean="0">
                <a:latin typeface="Lucida Sans Unicode" panose="020B0602030504020204" pitchFamily="34" charset="0"/>
                <a:cs typeface="Lucida Sans Unicode" panose="020B0602030504020204" pitchFamily="34" charset="0"/>
              </a:rPr>
              <a:t> </a:t>
            </a:r>
            <a:r>
              <a:rPr lang="he-IL" sz="1200" b="1" dirty="0" smtClean="0">
                <a:latin typeface="Lucida Sans Unicode" panose="020B0602030504020204" pitchFamily="34" charset="0"/>
                <a:cs typeface="Lucida Sans Unicode" panose="020B0602030504020204" pitchFamily="34" charset="0"/>
              </a:rPr>
              <a:t>מערערת/טעונה/מחוברת</a:t>
            </a:r>
            <a:endParaRPr lang="he-IL" sz="1400" b="1" dirty="0" smtClean="0">
              <a:latin typeface="Lucida Sans Unicode" panose="020B0602030504020204" pitchFamily="34" charset="0"/>
              <a:cs typeface="Lucida Sans Unicode" panose="020B0602030504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7272808" cy="163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912" y="0"/>
            <a:ext cx="792088" cy="128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7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10677" y="990995"/>
            <a:ext cx="5109346" cy="1203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   </a:t>
            </a:r>
            <a:r>
              <a:rPr lang="he-IL" sz="2400" b="1" dirty="0" smtClean="0"/>
              <a:t>שאלות </a:t>
            </a:r>
            <a:r>
              <a:rPr lang="he-IL" sz="2400" b="1" dirty="0" err="1" smtClean="0"/>
              <a:t>עמ"ר</a:t>
            </a:r>
            <a:endParaRPr lang="he-IL" sz="2400" b="1" dirty="0" smtClean="0"/>
          </a:p>
          <a:p>
            <a:pPr algn="ctr"/>
            <a:r>
              <a:rPr lang="he-IL" sz="2400" b="1" dirty="0" smtClean="0"/>
              <a:t>בבחינות הבגרות</a:t>
            </a:r>
          </a:p>
        </p:txBody>
      </p:sp>
      <p:sp>
        <p:nvSpPr>
          <p:cNvPr id="38" name="סוגר מסולסל שמאלי 37"/>
          <p:cNvSpPr/>
          <p:nvPr/>
        </p:nvSpPr>
        <p:spPr>
          <a:xfrm rot="5400000">
            <a:off x="6499498" y="1931656"/>
            <a:ext cx="406030" cy="30906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47" y="127896"/>
            <a:ext cx="2589945" cy="17261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260648"/>
            <a:ext cx="1080120" cy="17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סוגר מסולסל שמאלי 15"/>
          <p:cNvSpPr/>
          <p:nvPr/>
        </p:nvSpPr>
        <p:spPr>
          <a:xfrm>
            <a:off x="2918954" y="3439974"/>
            <a:ext cx="1217859" cy="480014"/>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 name="הסבר אליפטי 3"/>
          <p:cNvSpPr/>
          <p:nvPr/>
        </p:nvSpPr>
        <p:spPr>
          <a:xfrm rot="21326307">
            <a:off x="-79539" y="1956418"/>
            <a:ext cx="3224369" cy="1503996"/>
          </a:xfrm>
          <a:prstGeom prst="wedgeEllipseCallout">
            <a:avLst>
              <a:gd name="adj1" fmla="val 81621"/>
              <a:gd name="adj2" fmla="val -44396"/>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b="1" dirty="0" smtClean="0"/>
              <a:t>- </a:t>
            </a:r>
            <a:r>
              <a:rPr lang="he-IL" sz="1600" b="1" dirty="0" smtClean="0"/>
              <a:t>"המורה זה לבגרות?!"</a:t>
            </a:r>
          </a:p>
          <a:p>
            <a:pPr algn="ctr"/>
            <a:r>
              <a:rPr lang="he-IL" sz="1600" b="1" dirty="0" smtClean="0"/>
              <a:t>- "כן זה לבגרות"</a:t>
            </a:r>
            <a:endParaRPr lang="he-IL" sz="1600" b="1" dirty="0"/>
          </a:p>
        </p:txBody>
      </p:sp>
      <p:sp>
        <p:nvSpPr>
          <p:cNvPr id="9" name="מציין מיקום תוכן 2"/>
          <p:cNvSpPr txBox="1">
            <a:spLocks/>
          </p:cNvSpPr>
          <p:nvPr/>
        </p:nvSpPr>
        <p:spPr>
          <a:xfrm>
            <a:off x="1453036" y="3919988"/>
            <a:ext cx="7408333" cy="720080"/>
          </a:xfrm>
          <a:prstGeom prst="rect">
            <a:avLst/>
          </a:prstGeom>
        </p:spPr>
        <p:txBody>
          <a:bodyPr vert="horz" lIns="91440" tIns="45720" rIns="91440" bIns="45720" rtlCol="0">
            <a:normAutofit/>
          </a:bodyPr>
          <a:lstStyle>
            <a:lvl1pPr marL="0" indent="0" algn="ctr" defTabSz="914400" rtl="1"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1"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1"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1"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1"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1"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1"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1"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1"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nSpc>
                <a:spcPct val="160000"/>
              </a:lnSpc>
            </a:pPr>
            <a:r>
              <a:rPr lang="he-IL" b="1" dirty="0" smtClean="0">
                <a:solidFill>
                  <a:schemeClr val="tx2"/>
                </a:solidFill>
                <a:effectLst>
                  <a:outerShdw blurRad="50800" dist="38100" algn="tr" rotWithShape="0">
                    <a:prstClr val="black">
                      <a:alpha val="40000"/>
                    </a:prstClr>
                  </a:outerShdw>
                </a:effectLst>
                <a:hlinkClick r:id="rId4" action="ppaction://hlinkfile"/>
              </a:rPr>
              <a:t>מחוון מורחב למורה להכנת שיעור משמעותי ולהעברתו</a:t>
            </a:r>
            <a:endParaRPr lang="he-IL" b="1" dirty="0" smtClean="0">
              <a:solidFill>
                <a:schemeClr val="tx2"/>
              </a:solidFill>
            </a:endParaRPr>
          </a:p>
          <a:p>
            <a:pPr>
              <a:lnSpc>
                <a:spcPct val="160000"/>
              </a:lnSpc>
            </a:pPr>
            <a:endParaRPr lang="he-IL" dirty="0"/>
          </a:p>
        </p:txBody>
      </p:sp>
    </p:spTree>
    <p:extLst>
      <p:ext uri="{BB962C8B-B14F-4D97-AF65-F5344CB8AC3E}">
        <p14:creationId xmlns:p14="http://schemas.microsoft.com/office/powerpoint/2010/main" val="1845829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203848" y="2675467"/>
            <a:ext cx="5076552" cy="2911193"/>
          </a:xfrm>
        </p:spPr>
        <p:txBody>
          <a:bodyPr>
            <a:normAutofit/>
          </a:bodyPr>
          <a:lstStyle/>
          <a:p>
            <a:r>
              <a:rPr lang="he-IL" dirty="0" smtClean="0"/>
              <a:t>א</a:t>
            </a:r>
            <a:r>
              <a:rPr lang="he-IL" dirty="0"/>
              <a:t>. אגף </a:t>
            </a:r>
            <a:r>
              <a:rPr lang="he-IL" dirty="0" smtClean="0"/>
              <a:t>הבחינות</a:t>
            </a:r>
            <a:r>
              <a:rPr lang="he-IL" dirty="0"/>
              <a:t>.</a:t>
            </a:r>
          </a:p>
          <a:p>
            <a:r>
              <a:rPr lang="he-IL" dirty="0"/>
              <a:t>ב. אגף </a:t>
            </a:r>
            <a:r>
              <a:rPr lang="he-IL" dirty="0" smtClean="0"/>
              <a:t>א' לחינוך על </a:t>
            </a:r>
            <a:r>
              <a:rPr lang="he-IL" dirty="0"/>
              <a:t>יסודי.</a:t>
            </a:r>
          </a:p>
          <a:p>
            <a:r>
              <a:rPr lang="he-IL" dirty="0"/>
              <a:t>ג. ד"ר איתי אשר </a:t>
            </a:r>
            <a:r>
              <a:rPr lang="he-IL" dirty="0" smtClean="0"/>
              <a:t>(מ"מ </a:t>
            </a:r>
            <a:r>
              <a:rPr lang="he-IL" dirty="0"/>
              <a:t>המדען </a:t>
            </a:r>
            <a:r>
              <a:rPr lang="he-IL" dirty="0" smtClean="0"/>
              <a:t>הראשי).</a:t>
            </a:r>
            <a:endParaRPr lang="he-IL" dirty="0"/>
          </a:p>
          <a:p>
            <a:r>
              <a:rPr lang="he-IL" dirty="0"/>
              <a:t>ד. מכון סאלד + </a:t>
            </a:r>
            <a:r>
              <a:rPr lang="he-IL" dirty="0" err="1"/>
              <a:t>ראמ"ה</a:t>
            </a:r>
            <a:r>
              <a:rPr lang="he-IL" dirty="0"/>
              <a:t>.</a:t>
            </a:r>
          </a:p>
          <a:p>
            <a:r>
              <a:rPr lang="he-IL" dirty="0"/>
              <a:t>ה. </a:t>
            </a:r>
            <a:r>
              <a:rPr lang="he-IL" dirty="0" smtClean="0"/>
              <a:t>אקדמיה- </a:t>
            </a:r>
            <a:r>
              <a:rPr lang="he-IL" sz="1800" dirty="0" smtClean="0"/>
              <a:t>הפרו' ענת זוהר ויורם הרפז</a:t>
            </a:r>
            <a:endParaRPr lang="he-IL" dirty="0"/>
          </a:p>
          <a:p>
            <a:r>
              <a:rPr lang="he-IL" dirty="0"/>
              <a:t>ו. מחוזות- סיוע בתיווך התהליך.</a:t>
            </a:r>
          </a:p>
          <a:p>
            <a:endParaRPr lang="he-IL" dirty="0"/>
          </a:p>
        </p:txBody>
      </p:sp>
      <p:sp>
        <p:nvSpPr>
          <p:cNvPr id="3" name="כותרת 2"/>
          <p:cNvSpPr>
            <a:spLocks noGrp="1"/>
          </p:cNvSpPr>
          <p:nvPr>
            <p:ph type="title"/>
          </p:nvPr>
        </p:nvSpPr>
        <p:spPr/>
        <p:txBody>
          <a:bodyPr/>
          <a:lstStyle/>
          <a:p>
            <a:r>
              <a:rPr lang="he-IL" b="1" dirty="0" smtClean="0"/>
              <a:t>שאלות </a:t>
            </a:r>
            <a:r>
              <a:rPr lang="he-IL" b="1" dirty="0" err="1" smtClean="0"/>
              <a:t>העמ"ר</a:t>
            </a:r>
            <a:r>
              <a:rPr lang="he-IL" b="1" dirty="0" smtClean="0"/>
              <a:t> – שותפים </a:t>
            </a:r>
            <a:r>
              <a:rPr lang="he-IL" dirty="0" smtClean="0"/>
              <a:t>:</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09750"/>
            <a:ext cx="2664296" cy="178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70" y="3861048"/>
            <a:ext cx="2590800"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50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2461006967"/>
              </p:ext>
            </p:extLst>
          </p:nvPr>
        </p:nvGraphicFramePr>
        <p:xfrm>
          <a:off x="899592" y="836712"/>
          <a:ext cx="763857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864776" y="4948706"/>
            <a:ext cx="1152128" cy="738664"/>
          </a:xfrm>
          <a:prstGeom prst="rect">
            <a:avLst/>
          </a:prstGeom>
          <a:noFill/>
        </p:spPr>
        <p:txBody>
          <a:bodyPr wrap="square" rtlCol="1">
            <a:spAutoFit/>
          </a:bodyPr>
          <a:lstStyle/>
          <a:p>
            <a:pPr algn="ctr"/>
            <a:r>
              <a:rPr lang="he-IL" sz="1400" b="1" dirty="0" err="1" smtClean="0">
                <a:solidFill>
                  <a:schemeClr val="bg1"/>
                </a:solidFill>
              </a:rPr>
              <a:t>תמ"ר</a:t>
            </a:r>
            <a:r>
              <a:rPr lang="he-IL" sz="1400" b="1" dirty="0" smtClean="0">
                <a:solidFill>
                  <a:schemeClr val="bg1"/>
                </a:solidFill>
              </a:rPr>
              <a:t>:</a:t>
            </a:r>
          </a:p>
          <a:p>
            <a:pPr algn="ctr"/>
            <a:r>
              <a:rPr lang="he-IL" sz="1400" b="1" dirty="0" smtClean="0">
                <a:solidFill>
                  <a:schemeClr val="bg1"/>
                </a:solidFill>
              </a:rPr>
              <a:t>תכנית ממירה בגרות</a:t>
            </a:r>
            <a:endParaRPr lang="he-IL" sz="1400" b="1" dirty="0">
              <a:solidFill>
                <a:schemeClr val="bg1"/>
              </a:solidFill>
            </a:endParaRPr>
          </a:p>
        </p:txBody>
      </p:sp>
      <p:sp>
        <p:nvSpPr>
          <p:cNvPr id="6" name="TextBox 5"/>
          <p:cNvSpPr txBox="1"/>
          <p:nvPr/>
        </p:nvSpPr>
        <p:spPr>
          <a:xfrm>
            <a:off x="1403648" y="1587014"/>
            <a:ext cx="1011720" cy="1046440"/>
          </a:xfrm>
          <a:prstGeom prst="rect">
            <a:avLst/>
          </a:prstGeom>
          <a:noFill/>
        </p:spPr>
        <p:txBody>
          <a:bodyPr wrap="square" rtlCol="1">
            <a:spAutoFit/>
          </a:bodyPr>
          <a:lstStyle/>
          <a:p>
            <a:r>
              <a:rPr lang="he-IL" sz="1200" b="1" dirty="0" smtClean="0">
                <a:solidFill>
                  <a:schemeClr val="bg1"/>
                </a:solidFill>
              </a:rPr>
              <a:t>פלטפורמה דיגיטלית לחלופות בהערכה</a:t>
            </a:r>
            <a:endParaRPr lang="he-IL" sz="1100" b="1" dirty="0" smtClean="0">
              <a:solidFill>
                <a:schemeClr val="bg1"/>
              </a:solidFill>
            </a:endParaRPr>
          </a:p>
          <a:p>
            <a:endParaRPr lang="he-IL" sz="1400" dirty="0"/>
          </a:p>
        </p:txBody>
      </p:sp>
      <p:sp>
        <p:nvSpPr>
          <p:cNvPr id="7" name="TextBox 6"/>
          <p:cNvSpPr txBox="1"/>
          <p:nvPr/>
        </p:nvSpPr>
        <p:spPr>
          <a:xfrm>
            <a:off x="3750320" y="4581128"/>
            <a:ext cx="1512168" cy="1631216"/>
          </a:xfrm>
          <a:prstGeom prst="rect">
            <a:avLst/>
          </a:prstGeom>
          <a:noFill/>
        </p:spPr>
        <p:txBody>
          <a:bodyPr wrap="square" rtlCol="1">
            <a:spAutoFit/>
          </a:bodyPr>
          <a:lstStyle/>
          <a:p>
            <a:r>
              <a:rPr lang="he-IL" sz="1600" b="1" u="sng" dirty="0" smtClean="0">
                <a:solidFill>
                  <a:schemeClr val="bg1"/>
                </a:solidFill>
              </a:rPr>
              <a:t>יוזמות : </a:t>
            </a:r>
          </a:p>
          <a:p>
            <a:endParaRPr lang="he-IL" sz="900" b="1" dirty="0" smtClean="0">
              <a:solidFill>
                <a:schemeClr val="bg1"/>
              </a:solidFill>
            </a:endParaRPr>
          </a:p>
          <a:p>
            <a:r>
              <a:rPr lang="he-IL" sz="1200" b="1" dirty="0" smtClean="0">
                <a:solidFill>
                  <a:schemeClr val="bg1"/>
                </a:solidFill>
              </a:rPr>
              <a:t>גיאוגרפיה-סייבר </a:t>
            </a:r>
            <a:endParaRPr lang="he-IL" sz="1200" b="1" dirty="0">
              <a:solidFill>
                <a:schemeClr val="bg1"/>
              </a:solidFill>
            </a:endParaRPr>
          </a:p>
          <a:p>
            <a:r>
              <a:rPr lang="he-IL" sz="1200" b="1" dirty="0">
                <a:solidFill>
                  <a:schemeClr val="bg1"/>
                </a:solidFill>
              </a:rPr>
              <a:t>פיזיקה </a:t>
            </a:r>
            <a:r>
              <a:rPr lang="he-IL" sz="1200" b="1" dirty="0" smtClean="0">
                <a:solidFill>
                  <a:schemeClr val="bg1"/>
                </a:solidFill>
              </a:rPr>
              <a:t>חקר</a:t>
            </a:r>
          </a:p>
          <a:p>
            <a:r>
              <a:rPr lang="he-IL" sz="1200" b="1" dirty="0" err="1" smtClean="0">
                <a:solidFill>
                  <a:schemeClr val="bg1"/>
                </a:solidFill>
              </a:rPr>
              <a:t>הסטוריה</a:t>
            </a:r>
            <a:r>
              <a:rPr lang="he-IL" sz="1200" b="1" dirty="0" smtClean="0">
                <a:solidFill>
                  <a:schemeClr val="bg1"/>
                </a:solidFill>
              </a:rPr>
              <a:t> ספר פתוח</a:t>
            </a:r>
          </a:p>
          <a:p>
            <a:r>
              <a:rPr lang="he-IL" sz="1200" b="1" dirty="0" smtClean="0">
                <a:solidFill>
                  <a:schemeClr val="bg1"/>
                </a:solidFill>
              </a:rPr>
              <a:t>אזרחות מפגשים</a:t>
            </a:r>
          </a:p>
          <a:p>
            <a:r>
              <a:rPr lang="he-IL" sz="1200" b="1" dirty="0" smtClean="0">
                <a:solidFill>
                  <a:schemeClr val="bg1"/>
                </a:solidFill>
              </a:rPr>
              <a:t>קהילת מורים                  </a:t>
            </a:r>
          </a:p>
          <a:p>
            <a:r>
              <a:rPr lang="he-IL" sz="1200" b="1" dirty="0" smtClean="0">
                <a:solidFill>
                  <a:schemeClr val="bg1"/>
                </a:solidFill>
              </a:rPr>
              <a:t> </a:t>
            </a:r>
            <a:endParaRPr lang="he-IL" sz="1600" dirty="0"/>
          </a:p>
        </p:txBody>
      </p:sp>
      <p:sp>
        <p:nvSpPr>
          <p:cNvPr id="8" name="TextBox 7"/>
          <p:cNvSpPr txBox="1"/>
          <p:nvPr/>
        </p:nvSpPr>
        <p:spPr>
          <a:xfrm>
            <a:off x="6702008" y="1988840"/>
            <a:ext cx="1440160" cy="1015663"/>
          </a:xfrm>
          <a:prstGeom prst="rect">
            <a:avLst/>
          </a:prstGeom>
          <a:noFill/>
        </p:spPr>
        <p:txBody>
          <a:bodyPr wrap="square" rtlCol="1">
            <a:spAutoFit/>
          </a:bodyPr>
          <a:lstStyle/>
          <a:p>
            <a:pPr algn="ctr"/>
            <a:r>
              <a:rPr lang="he-IL" sz="1200" b="1" dirty="0" smtClean="0">
                <a:solidFill>
                  <a:schemeClr val="bg1"/>
                </a:solidFill>
              </a:rPr>
              <a:t>חלוצי ההערכה</a:t>
            </a:r>
          </a:p>
          <a:p>
            <a:pPr algn="ctr"/>
            <a:r>
              <a:rPr lang="he-IL" sz="1200" b="1" dirty="0" smtClean="0">
                <a:solidFill>
                  <a:schemeClr val="bg1"/>
                </a:solidFill>
              </a:rPr>
              <a:t>ועבודות גמר</a:t>
            </a:r>
          </a:p>
          <a:p>
            <a:pPr algn="ctr"/>
            <a:r>
              <a:rPr lang="he-IL" sz="1200" b="1" dirty="0" smtClean="0">
                <a:solidFill>
                  <a:schemeClr val="bg1"/>
                </a:solidFill>
              </a:rPr>
              <a:t>בהובלת המנהל הפדגוגי</a:t>
            </a:r>
          </a:p>
          <a:p>
            <a:endParaRPr lang="he-IL" sz="12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1661" y="73293"/>
            <a:ext cx="920793" cy="148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27784" y="424785"/>
            <a:ext cx="4536504" cy="523220"/>
          </a:xfrm>
          <a:prstGeom prst="rect">
            <a:avLst/>
          </a:prstGeom>
          <a:noFill/>
        </p:spPr>
        <p:txBody>
          <a:bodyPr wrap="square" rtlCol="1">
            <a:spAutoFit/>
          </a:bodyPr>
          <a:lstStyle/>
          <a:p>
            <a:pPr algn="ctr"/>
            <a:r>
              <a:rPr lang="he-IL" sz="2800" b="1" dirty="0" smtClean="0"/>
              <a:t>מה יש בחממה ?</a:t>
            </a:r>
            <a:endParaRPr lang="he-IL" sz="2800" b="1" dirty="0"/>
          </a:p>
        </p:txBody>
      </p:sp>
    </p:spTree>
    <p:extLst>
      <p:ext uri="{BB962C8B-B14F-4D97-AF65-F5344CB8AC3E}">
        <p14:creationId xmlns:p14="http://schemas.microsoft.com/office/powerpoint/2010/main" val="1198646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5144368" y="5068985"/>
            <a:ext cx="3132349" cy="944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   </a:t>
            </a:r>
            <a:r>
              <a:rPr lang="he-IL" sz="2400" b="1" dirty="0" smtClean="0"/>
              <a:t>שאלות </a:t>
            </a:r>
            <a:r>
              <a:rPr lang="he-IL" sz="2400" b="1" dirty="0" err="1" smtClean="0"/>
              <a:t>עמ"ר</a:t>
            </a:r>
            <a:endParaRPr lang="he-IL" sz="2400" b="1" dirty="0" smtClean="0"/>
          </a:p>
          <a:p>
            <a:pPr algn="ctr"/>
            <a:r>
              <a:rPr lang="he-IL" sz="2400" b="1" dirty="0" smtClean="0"/>
              <a:t>בבחינות הבגרות</a:t>
            </a: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60648"/>
            <a:ext cx="1080120" cy="17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כותרת 1"/>
          <p:cNvSpPr txBox="1">
            <a:spLocks/>
          </p:cNvSpPr>
          <p:nvPr/>
        </p:nvSpPr>
        <p:spPr>
          <a:xfrm>
            <a:off x="1047023" y="1126515"/>
            <a:ext cx="7200800" cy="2553466"/>
          </a:xfrm>
          <a:prstGeom prst="rect">
            <a:avLst/>
          </a:prstGeom>
        </p:spPr>
        <p:txBody>
          <a:bodyPr vert="horz" lIns="91440" tIns="45720" rIns="91440" bIns="45720" rtlCol="0" anchor="b">
            <a:normAutofit fontScale="90000" lnSpcReduction="20000"/>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sz="3600" b="1" dirty="0" smtClean="0"/>
              <a:t>שאלות </a:t>
            </a:r>
            <a:r>
              <a:rPr lang="he-IL" sz="3600" b="1" dirty="0" err="1" smtClean="0"/>
              <a:t>העמ"ר</a:t>
            </a:r>
            <a:endParaRPr lang="he-IL" sz="3600" b="1" dirty="0" smtClean="0"/>
          </a:p>
          <a:p>
            <a:r>
              <a:rPr lang="he-IL" sz="3600" b="1" dirty="0" smtClean="0"/>
              <a:t> </a:t>
            </a:r>
          </a:p>
          <a:p>
            <a:r>
              <a:rPr lang="he-IL" sz="3100" b="1" dirty="0" smtClean="0"/>
              <a:t>מטרה:</a:t>
            </a:r>
            <a:r>
              <a:rPr lang="en-US" sz="3100" b="1" dirty="0" smtClean="0"/>
              <a:t> </a:t>
            </a:r>
            <a:r>
              <a:rPr lang="he-IL" sz="3100" b="1" dirty="0" smtClean="0"/>
              <a:t>לאפשר למורים קידום למידה הנוגעת </a:t>
            </a:r>
          </a:p>
          <a:p>
            <a:r>
              <a:rPr lang="he-IL" sz="3100" b="1" dirty="0" smtClean="0"/>
              <a:t>בכל רבדי האישיות של האדם</a:t>
            </a:r>
          </a:p>
          <a:p>
            <a:endParaRPr lang="he-IL" sz="2100" b="1" dirty="0" smtClean="0"/>
          </a:p>
          <a:p>
            <a:r>
              <a:rPr lang="he-IL" sz="2100" b="1" dirty="0">
                <a:cs typeface="+mn-cs"/>
              </a:rPr>
              <a:t>הדרך:</a:t>
            </a:r>
            <a:r>
              <a:rPr lang="en-US" sz="2100" b="1" dirty="0">
                <a:cs typeface="+mn-cs"/>
              </a:rPr>
              <a:t> </a:t>
            </a:r>
            <a:r>
              <a:rPr lang="he-IL" sz="2100" b="1" dirty="0" smtClean="0">
                <a:cs typeface="+mn-cs"/>
              </a:rPr>
              <a:t>שינויי </a:t>
            </a:r>
            <a:r>
              <a:rPr lang="he-IL" sz="2100" b="1" u="sng" dirty="0" smtClean="0">
                <a:cs typeface="+mn-cs"/>
              </a:rPr>
              <a:t>איטי ומדורג</a:t>
            </a:r>
            <a:r>
              <a:rPr lang="he-IL" sz="2100" b="1" dirty="0" smtClean="0">
                <a:cs typeface="+mn-cs"/>
              </a:rPr>
              <a:t> בהיבחנות החיצונית</a:t>
            </a:r>
          </a:p>
          <a:p>
            <a:r>
              <a:rPr lang="he-IL" sz="2100" b="1" dirty="0" smtClean="0">
                <a:cs typeface="+mn-cs"/>
              </a:rPr>
              <a:t>בניית דגמי למידה והוראה מתאימים</a:t>
            </a:r>
          </a:p>
          <a:p>
            <a:r>
              <a:rPr lang="he-IL" sz="2100" b="1" dirty="0" smtClean="0">
                <a:cs typeface="+mn-cs"/>
              </a:rPr>
              <a:t>סיוע למורים בהובלת למידה מעין זו</a:t>
            </a:r>
            <a:endParaRPr lang="he-IL" sz="2100" b="1" dirty="0">
              <a:cs typeface="+mn-cs"/>
            </a:endParaRPr>
          </a:p>
        </p:txBody>
      </p:sp>
      <p:sp>
        <p:nvSpPr>
          <p:cNvPr id="4" name="הסבר אליפטי 3"/>
          <p:cNvSpPr/>
          <p:nvPr/>
        </p:nvSpPr>
        <p:spPr>
          <a:xfrm rot="21296639">
            <a:off x="1491838" y="4491919"/>
            <a:ext cx="2949417" cy="1619577"/>
          </a:xfrm>
          <a:prstGeom prst="wedgeEllipseCallout">
            <a:avLst>
              <a:gd name="adj1" fmla="val 74962"/>
              <a:gd name="adj2" fmla="val 24394"/>
            </a:avLst>
          </a:prstGeom>
          <a:solidFill>
            <a:schemeClr val="accent5">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1600" b="1" dirty="0" smtClean="0">
                <a:solidFill>
                  <a:schemeClr val="tx1"/>
                </a:solidFill>
              </a:rPr>
              <a:t>"המורה זה לבגרות?!"</a:t>
            </a:r>
          </a:p>
          <a:p>
            <a:pPr algn="ctr"/>
            <a:r>
              <a:rPr lang="he-IL" sz="1600" b="1" dirty="0" smtClean="0">
                <a:solidFill>
                  <a:schemeClr val="tx1"/>
                </a:solidFill>
              </a:rPr>
              <a:t> </a:t>
            </a:r>
          </a:p>
          <a:p>
            <a:pPr algn="ctr"/>
            <a:r>
              <a:rPr lang="he-IL" sz="1600" b="1" dirty="0" smtClean="0">
                <a:solidFill>
                  <a:schemeClr val="tx1"/>
                </a:solidFill>
              </a:rPr>
              <a:t>"כן זה לבגרות!!"</a:t>
            </a:r>
            <a:endParaRPr lang="he-IL" b="1" dirty="0">
              <a:solidFill>
                <a:schemeClr val="tx1"/>
              </a:solidFill>
            </a:endParaRPr>
          </a:p>
        </p:txBody>
      </p:sp>
    </p:spTree>
    <p:extLst>
      <p:ext uri="{BB962C8B-B14F-4D97-AF65-F5344CB8AC3E}">
        <p14:creationId xmlns:p14="http://schemas.microsoft.com/office/powerpoint/2010/main" val="3671952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72067" y="2492896"/>
            <a:ext cx="7408333" cy="3633267"/>
          </a:xfrm>
        </p:spPr>
        <p:txBody>
          <a:bodyPr>
            <a:normAutofit/>
          </a:bodyPr>
          <a:lstStyle/>
          <a:p>
            <a:pPr marL="0" indent="0">
              <a:lnSpc>
                <a:spcPct val="160000"/>
              </a:lnSpc>
              <a:buNone/>
            </a:pPr>
            <a:r>
              <a:rPr lang="he-IL" dirty="0" smtClean="0"/>
              <a:t> </a:t>
            </a:r>
            <a:r>
              <a:rPr lang="he-IL" sz="2500" b="1" dirty="0">
                <a:latin typeface="Lucida Sans Unicode" panose="020B0602030504020204" pitchFamily="34" charset="0"/>
                <a:cs typeface="Lucida Sans Unicode" panose="020B0602030504020204" pitchFamily="34" charset="0"/>
              </a:rPr>
              <a:t>למידה שיהיו בה </a:t>
            </a:r>
            <a:r>
              <a:rPr lang="he-IL" sz="2500" b="1" dirty="0" smtClean="0">
                <a:latin typeface="Lucida Sans Unicode" panose="020B0602030504020204" pitchFamily="34" charset="0"/>
                <a:cs typeface="Lucida Sans Unicode" panose="020B0602030504020204" pitchFamily="34" charset="0"/>
              </a:rPr>
              <a:t>שלוש מטרות </a:t>
            </a:r>
            <a:r>
              <a:rPr lang="he-IL" sz="2500" b="1" dirty="0">
                <a:latin typeface="Lucida Sans Unicode" panose="020B0602030504020204" pitchFamily="34" charset="0"/>
                <a:cs typeface="Lucida Sans Unicode" panose="020B0602030504020204" pitchFamily="34" charset="0"/>
              </a:rPr>
              <a:t>ההוראה</a:t>
            </a:r>
            <a:r>
              <a:rPr lang="he-IL" sz="2500" dirty="0">
                <a:latin typeface="Lucida Sans Unicode" panose="020B0602030504020204" pitchFamily="34" charset="0"/>
                <a:cs typeface="Lucida Sans Unicode" panose="020B0602030504020204" pitchFamily="34" charset="0"/>
              </a:rPr>
              <a:t>: </a:t>
            </a:r>
            <a:endParaRPr lang="he-IL" sz="2500" dirty="0" smtClean="0">
              <a:latin typeface="Lucida Sans Unicode" panose="020B0602030504020204" pitchFamily="34" charset="0"/>
              <a:cs typeface="Lucida Sans Unicode" panose="020B0602030504020204" pitchFamily="34" charset="0"/>
            </a:endParaRPr>
          </a:p>
          <a:p>
            <a:pPr>
              <a:lnSpc>
                <a:spcPct val="160000"/>
              </a:lnSpc>
              <a:buFont typeface="Wingdings" panose="05000000000000000000" pitchFamily="2" charset="2"/>
              <a:buChar char="ü"/>
            </a:pPr>
            <a:r>
              <a:rPr lang="he-IL" sz="2500" dirty="0" smtClean="0">
                <a:latin typeface="Lucida Sans Unicode" panose="020B0602030504020204" pitchFamily="34" charset="0"/>
                <a:cs typeface="Lucida Sans Unicode" panose="020B0602030504020204" pitchFamily="34" charset="0"/>
              </a:rPr>
              <a:t>רכישת </a:t>
            </a:r>
            <a:r>
              <a:rPr lang="he-IL" sz="2500" dirty="0">
                <a:latin typeface="Lucida Sans Unicode" panose="020B0602030504020204" pitchFamily="34" charset="0"/>
                <a:cs typeface="Lucida Sans Unicode" panose="020B0602030504020204" pitchFamily="34" charset="0"/>
              </a:rPr>
              <a:t>ידע </a:t>
            </a:r>
            <a:r>
              <a:rPr lang="he-IL" sz="2500" dirty="0" smtClean="0">
                <a:latin typeface="Lucida Sans Unicode" panose="020B0602030504020204" pitchFamily="34" charset="0"/>
                <a:cs typeface="Lucida Sans Unicode" panose="020B0602030504020204" pitchFamily="34" charset="0"/>
              </a:rPr>
              <a:t>ומיומנות.</a:t>
            </a:r>
          </a:p>
          <a:p>
            <a:pPr>
              <a:lnSpc>
                <a:spcPct val="160000"/>
              </a:lnSpc>
              <a:buFont typeface="Wingdings" panose="05000000000000000000" pitchFamily="2" charset="2"/>
              <a:buChar char="ü"/>
            </a:pPr>
            <a:r>
              <a:rPr lang="he-IL" sz="2500" dirty="0" smtClean="0">
                <a:latin typeface="Lucida Sans Unicode" panose="020B0602030504020204" pitchFamily="34" charset="0"/>
                <a:cs typeface="Lucida Sans Unicode" panose="020B0602030504020204" pitchFamily="34" charset="0"/>
              </a:rPr>
              <a:t> </a:t>
            </a:r>
            <a:r>
              <a:rPr lang="he-IL" sz="2500" dirty="0">
                <a:latin typeface="Lucida Sans Unicode" panose="020B0602030504020204" pitchFamily="34" charset="0"/>
                <a:cs typeface="Lucida Sans Unicode" panose="020B0602030504020204" pitchFamily="34" charset="0"/>
              </a:rPr>
              <a:t>פיתוח חשיבה </a:t>
            </a:r>
            <a:r>
              <a:rPr lang="he-IL" sz="2500" dirty="0" smtClean="0">
                <a:latin typeface="Lucida Sans Unicode" panose="020B0602030504020204" pitchFamily="34" charset="0"/>
                <a:cs typeface="Lucida Sans Unicode" panose="020B0602030504020204" pitchFamily="34" charset="0"/>
              </a:rPr>
              <a:t>וסקרנות.</a:t>
            </a:r>
          </a:p>
          <a:p>
            <a:pPr>
              <a:lnSpc>
                <a:spcPct val="160000"/>
              </a:lnSpc>
              <a:buFont typeface="Wingdings" panose="05000000000000000000" pitchFamily="2" charset="2"/>
              <a:buChar char="ü"/>
            </a:pPr>
            <a:r>
              <a:rPr lang="he-IL" sz="2500" dirty="0" smtClean="0">
                <a:latin typeface="Lucida Sans Unicode" panose="020B0602030504020204" pitchFamily="34" charset="0"/>
                <a:cs typeface="Lucida Sans Unicode" panose="020B0602030504020204" pitchFamily="34" charset="0"/>
              </a:rPr>
              <a:t> </a:t>
            </a:r>
            <a:r>
              <a:rPr lang="he-IL" sz="2500" dirty="0">
                <a:latin typeface="Lucida Sans Unicode" panose="020B0602030504020204" pitchFamily="34" charset="0"/>
                <a:cs typeface="Lucida Sans Unicode" panose="020B0602030504020204" pitchFamily="34" charset="0"/>
              </a:rPr>
              <a:t>הצמחת אישיותו של </a:t>
            </a:r>
            <a:r>
              <a:rPr lang="he-IL" sz="2500" dirty="0" smtClean="0">
                <a:latin typeface="Lucida Sans Unicode" panose="020B0602030504020204" pitchFamily="34" charset="0"/>
                <a:cs typeface="Lucida Sans Unicode" panose="020B0602030504020204" pitchFamily="34" charset="0"/>
              </a:rPr>
              <a:t>הלומד ופיתוח ערכיו.</a:t>
            </a:r>
          </a:p>
        </p:txBody>
      </p:sp>
      <p:sp>
        <p:nvSpPr>
          <p:cNvPr id="2" name="כותרת 1"/>
          <p:cNvSpPr>
            <a:spLocks noGrp="1"/>
          </p:cNvSpPr>
          <p:nvPr>
            <p:ph type="title"/>
          </p:nvPr>
        </p:nvSpPr>
        <p:spPr/>
        <p:txBody>
          <a:bodyPr>
            <a:normAutofit/>
          </a:bodyPr>
          <a:lstStyle/>
          <a:p>
            <a:r>
              <a:rPr lang="he-IL" sz="3600" b="1" dirty="0" smtClean="0">
                <a:latin typeface="Lucida Sans Unicode" panose="020B0602030504020204" pitchFamily="34" charset="0"/>
                <a:cs typeface="Lucida Sans Unicode" panose="020B0602030504020204" pitchFamily="34" charset="0"/>
              </a:rPr>
              <a:t>     מה חשוב שיהיה בלמידה ובשיעור</a:t>
            </a:r>
            <a:r>
              <a:rPr lang="he-IL" sz="3600" b="1" dirty="0" smtClean="0"/>
              <a:t>?</a:t>
            </a:r>
            <a:endParaRPr lang="he-IL" sz="3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60648"/>
            <a:ext cx="1080120" cy="17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226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579296" cy="4853136"/>
          </a:xfrm>
          <a:ln cmpd="sng">
            <a:solidFill>
              <a:schemeClr val="tx1"/>
            </a:solidFill>
          </a:ln>
        </p:spPr>
        <p:txBody>
          <a:bodyPr>
            <a:normAutofit/>
          </a:bodyPr>
          <a:lstStyle/>
          <a:p>
            <a:pPr marL="0" indent="0">
              <a:lnSpc>
                <a:spcPct val="150000"/>
              </a:lnSpc>
              <a:buNone/>
            </a:pPr>
            <a:r>
              <a:rPr lang="he-IL" dirty="0" smtClean="0"/>
              <a:t>                          </a:t>
            </a:r>
            <a:endParaRPr lang="he-IL" dirty="0"/>
          </a:p>
        </p:txBody>
      </p:sp>
      <p:sp>
        <p:nvSpPr>
          <p:cNvPr id="2" name="כותרת 1"/>
          <p:cNvSpPr>
            <a:spLocks noGrp="1"/>
          </p:cNvSpPr>
          <p:nvPr>
            <p:ph type="title"/>
          </p:nvPr>
        </p:nvSpPr>
        <p:spPr/>
        <p:txBody>
          <a:bodyPr>
            <a:normAutofit fontScale="90000"/>
          </a:bodyPr>
          <a:lstStyle/>
          <a:p>
            <a:r>
              <a:rPr lang="he-IL" b="1" dirty="0">
                <a:effectLst>
                  <a:outerShdw blurRad="50800" dist="38100" algn="tr" rotWithShape="0">
                    <a:prstClr val="black">
                      <a:alpha val="40000"/>
                    </a:prstClr>
                  </a:outerShdw>
                </a:effectLst>
              </a:rPr>
              <a:t>כיצד מתחוללת חווית למידה משמעותית בשיעור</a:t>
            </a:r>
          </a:p>
        </p:txBody>
      </p:sp>
      <p:sp>
        <p:nvSpPr>
          <p:cNvPr id="5" name="אליפסה 4"/>
          <p:cNvSpPr/>
          <p:nvPr/>
        </p:nvSpPr>
        <p:spPr>
          <a:xfrm>
            <a:off x="717842" y="2751225"/>
            <a:ext cx="2088232" cy="1224136"/>
          </a:xfrm>
          <a:prstGeom prst="ellipse">
            <a:avLst/>
          </a:prstGeom>
          <a:noFill/>
          <a:ln w="76200" cmpd="sng">
            <a:solidFill>
              <a:schemeClr val="accent1">
                <a:shade val="50000"/>
                <a:alpha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7236296" y="2833052"/>
            <a:ext cx="1368152" cy="646331"/>
          </a:xfrm>
          <a:prstGeom prst="rect">
            <a:avLst/>
          </a:prstGeom>
          <a:noFill/>
        </p:spPr>
        <p:txBody>
          <a:bodyPr wrap="square" rtlCol="1">
            <a:spAutoFit/>
          </a:bodyPr>
          <a:lstStyle/>
          <a:p>
            <a:pPr algn="ctr"/>
            <a:r>
              <a:rPr lang="he-IL" b="1" dirty="0" smtClean="0"/>
              <a:t>הפניית קשב </a:t>
            </a:r>
          </a:p>
          <a:p>
            <a:pPr algn="ctr"/>
            <a:r>
              <a:rPr lang="he-IL" b="1" dirty="0" smtClean="0"/>
              <a:t>והענות </a:t>
            </a:r>
            <a:endParaRPr lang="he-IL" b="1" dirty="0"/>
          </a:p>
        </p:txBody>
      </p:sp>
      <p:sp>
        <p:nvSpPr>
          <p:cNvPr id="7" name="מלבן 6"/>
          <p:cNvSpPr/>
          <p:nvPr/>
        </p:nvSpPr>
        <p:spPr>
          <a:xfrm>
            <a:off x="611560" y="1772816"/>
            <a:ext cx="5040560" cy="2520280"/>
          </a:xfrm>
          <a:prstGeom prst="rect">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3563888" y="2728816"/>
            <a:ext cx="2088232" cy="1224136"/>
          </a:xfrm>
          <a:prstGeom prst="ellipse">
            <a:avLst/>
          </a:prstGeom>
          <a:noFill/>
          <a:ln w="76200" cmpd="sng">
            <a:solidFill>
              <a:schemeClr val="accent1">
                <a:shade val="50000"/>
                <a:alpha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2222931" y="5157192"/>
            <a:ext cx="2088232" cy="1224136"/>
          </a:xfrm>
          <a:prstGeom prst="ellipse">
            <a:avLst/>
          </a:prstGeom>
          <a:noFill/>
          <a:ln w="76200" cmpd="sng">
            <a:solidFill>
              <a:schemeClr val="accent1">
                <a:shade val="50000"/>
                <a:alpha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2034918" y="1825279"/>
            <a:ext cx="1944216" cy="923330"/>
          </a:xfrm>
          <a:prstGeom prst="rect">
            <a:avLst/>
          </a:prstGeom>
          <a:noFill/>
        </p:spPr>
        <p:txBody>
          <a:bodyPr wrap="square" rtlCol="1">
            <a:spAutoFit/>
          </a:bodyPr>
          <a:lstStyle/>
          <a:p>
            <a:pPr algn="ctr"/>
            <a:r>
              <a:rPr lang="he-IL" sz="5400" b="1" dirty="0" smtClean="0"/>
              <a:t>מפגש </a:t>
            </a:r>
            <a:endParaRPr lang="he-IL" sz="5400" b="1" dirty="0"/>
          </a:p>
        </p:txBody>
      </p:sp>
      <p:sp>
        <p:nvSpPr>
          <p:cNvPr id="11" name="אליפסה 10"/>
          <p:cNvSpPr/>
          <p:nvPr/>
        </p:nvSpPr>
        <p:spPr>
          <a:xfrm>
            <a:off x="6876256" y="2599393"/>
            <a:ext cx="2088232" cy="1224136"/>
          </a:xfrm>
          <a:prstGeom prst="ellipse">
            <a:avLst/>
          </a:prstGeom>
          <a:noFill/>
          <a:ln w="76200" cmpd="sng">
            <a:solidFill>
              <a:schemeClr val="accent1">
                <a:shade val="50000"/>
                <a:alpha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3977934" y="3156218"/>
            <a:ext cx="1260140" cy="369332"/>
          </a:xfrm>
          <a:prstGeom prst="rect">
            <a:avLst/>
          </a:prstGeom>
          <a:noFill/>
        </p:spPr>
        <p:txBody>
          <a:bodyPr wrap="square" rtlCol="1">
            <a:spAutoFit/>
          </a:bodyPr>
          <a:lstStyle/>
          <a:p>
            <a:r>
              <a:rPr lang="he-IL" b="1" dirty="0"/>
              <a:t>התבוננות</a:t>
            </a:r>
          </a:p>
        </p:txBody>
      </p:sp>
      <p:sp>
        <p:nvSpPr>
          <p:cNvPr id="14" name="TextBox 13"/>
          <p:cNvSpPr txBox="1"/>
          <p:nvPr/>
        </p:nvSpPr>
        <p:spPr>
          <a:xfrm>
            <a:off x="1131888" y="3156218"/>
            <a:ext cx="1260140" cy="553998"/>
          </a:xfrm>
          <a:prstGeom prst="rect">
            <a:avLst/>
          </a:prstGeom>
          <a:noFill/>
        </p:spPr>
        <p:txBody>
          <a:bodyPr wrap="square" rtlCol="1">
            <a:spAutoFit/>
          </a:bodyPr>
          <a:lstStyle/>
          <a:p>
            <a:pPr algn="ctr"/>
            <a:r>
              <a:rPr lang="he-IL" b="1" dirty="0" smtClean="0"/>
              <a:t>הדהוד</a:t>
            </a:r>
          </a:p>
          <a:p>
            <a:pPr algn="ctr"/>
            <a:r>
              <a:rPr lang="he-IL" sz="1200" b="1" dirty="0" smtClean="0"/>
              <a:t>תוך אישי</a:t>
            </a:r>
            <a:endParaRPr lang="he-IL" b="1" dirty="0"/>
          </a:p>
        </p:txBody>
      </p:sp>
      <p:sp>
        <p:nvSpPr>
          <p:cNvPr id="15" name="TextBox 14"/>
          <p:cNvSpPr txBox="1"/>
          <p:nvPr/>
        </p:nvSpPr>
        <p:spPr>
          <a:xfrm>
            <a:off x="2636977" y="5582872"/>
            <a:ext cx="1260140" cy="369332"/>
          </a:xfrm>
          <a:prstGeom prst="rect">
            <a:avLst/>
          </a:prstGeom>
          <a:noFill/>
        </p:spPr>
        <p:txBody>
          <a:bodyPr wrap="square" rtlCol="1">
            <a:spAutoFit/>
          </a:bodyPr>
          <a:lstStyle/>
          <a:p>
            <a:pPr algn="ctr"/>
            <a:r>
              <a:rPr lang="he-IL" b="1" dirty="0" smtClean="0"/>
              <a:t>הפנמה</a:t>
            </a:r>
            <a:endParaRPr lang="he-IL" b="1" dirty="0"/>
          </a:p>
        </p:txBody>
      </p:sp>
      <p:sp>
        <p:nvSpPr>
          <p:cNvPr id="16" name="חץ שמאלה 15"/>
          <p:cNvSpPr/>
          <p:nvPr/>
        </p:nvSpPr>
        <p:spPr>
          <a:xfrm>
            <a:off x="5796136" y="2964680"/>
            <a:ext cx="864096" cy="6120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שמאלה 16"/>
          <p:cNvSpPr/>
          <p:nvPr/>
        </p:nvSpPr>
        <p:spPr>
          <a:xfrm>
            <a:off x="2838398" y="3060619"/>
            <a:ext cx="649802" cy="6120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שמאלה 17"/>
          <p:cNvSpPr/>
          <p:nvPr/>
        </p:nvSpPr>
        <p:spPr>
          <a:xfrm rot="16200000">
            <a:off x="2847156" y="4392388"/>
            <a:ext cx="822684" cy="665512"/>
          </a:xfrm>
          <a:prstGeom prst="leftArrow">
            <a:avLst>
              <a:gd name="adj1" fmla="val 528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6301956" y="5283700"/>
            <a:ext cx="2662532" cy="1077218"/>
          </a:xfrm>
          <a:prstGeom prst="rect">
            <a:avLst/>
          </a:prstGeom>
        </p:spPr>
        <p:txBody>
          <a:bodyPr wrap="square">
            <a:spAutoFit/>
          </a:bodyPr>
          <a:lstStyle/>
          <a:p>
            <a:r>
              <a:rPr lang="he-IL" sz="1600" b="1" dirty="0" smtClean="0"/>
              <a:t>בשפת תפקודי הלומד:</a:t>
            </a:r>
          </a:p>
          <a:p>
            <a:r>
              <a:rPr lang="he-IL" sz="1600" b="1" dirty="0" err="1" smtClean="0"/>
              <a:t>קוגנטיבי</a:t>
            </a:r>
            <a:r>
              <a:rPr lang="he-IL" sz="1600" b="1" dirty="0" smtClean="0"/>
              <a:t>         מטה </a:t>
            </a:r>
            <a:r>
              <a:rPr lang="he-IL" sz="1600" b="1" dirty="0" err="1" smtClean="0"/>
              <a:t>קוגנטיבי</a:t>
            </a:r>
            <a:endParaRPr lang="he-IL" sz="1600" b="1" dirty="0" smtClean="0"/>
          </a:p>
          <a:p>
            <a:r>
              <a:rPr lang="he-IL" sz="1600" b="1" dirty="0" smtClean="0"/>
              <a:t>               </a:t>
            </a:r>
          </a:p>
          <a:p>
            <a:r>
              <a:rPr lang="he-IL" sz="1600" b="1" dirty="0"/>
              <a:t> </a:t>
            </a:r>
            <a:r>
              <a:rPr lang="he-IL" sz="1600" b="1" dirty="0" smtClean="0"/>
              <a:t>                         תוך אישי</a:t>
            </a:r>
            <a:endParaRPr lang="he-IL" sz="1600" b="1" dirty="0"/>
          </a:p>
        </p:txBody>
      </p:sp>
      <p:sp>
        <p:nvSpPr>
          <p:cNvPr id="20" name="חץ שמאלה 19"/>
          <p:cNvSpPr/>
          <p:nvPr/>
        </p:nvSpPr>
        <p:spPr>
          <a:xfrm>
            <a:off x="7748934" y="5646031"/>
            <a:ext cx="326446" cy="117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חץ שמאלה 20"/>
          <p:cNvSpPr/>
          <p:nvPr/>
        </p:nvSpPr>
        <p:spPr>
          <a:xfrm rot="16200000">
            <a:off x="6823794" y="5894657"/>
            <a:ext cx="262210" cy="1175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60648"/>
            <a:ext cx="1080120" cy="17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3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sz="2000" b="1" dirty="0" smtClean="0"/>
              <a:t>מטרת שינוי ההערכה הוא אפשור הלמידה </a:t>
            </a:r>
          </a:p>
          <a:p>
            <a:pPr marL="0" indent="0">
              <a:buNone/>
            </a:pPr>
            <a:endParaRPr lang="he-IL" dirty="0"/>
          </a:p>
          <a:p>
            <a:pPr marL="0" indent="0">
              <a:buNone/>
            </a:pPr>
            <a:endParaRPr lang="he-IL" sz="1200"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p:txBody>
      </p:sp>
      <p:sp>
        <p:nvSpPr>
          <p:cNvPr id="2" name="כותרת 1"/>
          <p:cNvSpPr>
            <a:spLocks noGrp="1"/>
          </p:cNvSpPr>
          <p:nvPr>
            <p:ph type="title"/>
          </p:nvPr>
        </p:nvSpPr>
        <p:spPr>
          <a:xfrm>
            <a:off x="35495" y="1052736"/>
            <a:ext cx="8784976" cy="792088"/>
          </a:xfrm>
        </p:spPr>
        <p:txBody>
          <a:bodyPr>
            <a:normAutofit fontScale="90000"/>
          </a:bodyPr>
          <a:lstStyle/>
          <a:p>
            <a:r>
              <a:rPr lang="he-IL" b="1" dirty="0" smtClean="0"/>
              <a:t/>
            </a:r>
            <a:br>
              <a:rPr lang="he-IL" b="1" dirty="0" smtClean="0"/>
            </a:br>
            <a:r>
              <a:rPr lang="he-IL" sz="3600" b="1" dirty="0" smtClean="0">
                <a:latin typeface="Lucida Sans Unicode" panose="020B0602030504020204" pitchFamily="34" charset="0"/>
                <a:cs typeface="Lucida Sans Unicode" panose="020B0602030504020204" pitchFamily="34" charset="0"/>
              </a:rPr>
              <a:t>שאלות עמ"ר, הרחבת </a:t>
            </a:r>
            <a:r>
              <a:rPr lang="he-IL" sz="3600" b="1" dirty="0">
                <a:latin typeface="Lucida Sans Unicode" panose="020B0602030504020204" pitchFamily="34" charset="0"/>
                <a:cs typeface="Lucida Sans Unicode" panose="020B0602030504020204" pitchFamily="34" charset="0"/>
              </a:rPr>
              <a:t>התוך אישי </a:t>
            </a:r>
            <a:r>
              <a:rPr lang="he-IL" sz="3600" b="1" dirty="0" smtClean="0">
                <a:latin typeface="Lucida Sans Unicode" panose="020B0602030504020204" pitchFamily="34" charset="0"/>
                <a:cs typeface="Lucida Sans Unicode" panose="020B0602030504020204" pitchFamily="34" charset="0"/>
              </a:rPr>
              <a:t>בלמידה</a:t>
            </a:r>
            <a:br>
              <a:rPr lang="he-IL" sz="3600" b="1" dirty="0" smtClean="0">
                <a:latin typeface="Lucida Sans Unicode" panose="020B0602030504020204" pitchFamily="34" charset="0"/>
                <a:cs typeface="Lucida Sans Unicode" panose="020B0602030504020204" pitchFamily="34" charset="0"/>
              </a:rPr>
            </a:br>
            <a:r>
              <a:rPr lang="he-IL" sz="3600" b="1" dirty="0" smtClean="0">
                <a:latin typeface="Lucida Sans Unicode" panose="020B0602030504020204" pitchFamily="34" charset="0"/>
                <a:cs typeface="Lucida Sans Unicode" panose="020B0602030504020204" pitchFamily="34" charset="0"/>
              </a:rPr>
              <a:t>(הדהוד)</a:t>
            </a:r>
            <a:r>
              <a:rPr lang="he-IL" b="1" dirty="0">
                <a:latin typeface="Lucida Sans Unicode" panose="020B0602030504020204" pitchFamily="34" charset="0"/>
                <a:cs typeface="Lucida Sans Unicode" panose="020B0602030504020204" pitchFamily="34" charset="0"/>
              </a:rPr>
              <a:t/>
            </a:r>
            <a:br>
              <a:rPr lang="he-IL" b="1" dirty="0">
                <a:latin typeface="Lucida Sans Unicode" panose="020B0602030504020204" pitchFamily="34" charset="0"/>
                <a:cs typeface="Lucida Sans Unicode" panose="020B0602030504020204" pitchFamily="34" charset="0"/>
              </a:rPr>
            </a:br>
            <a:endParaRPr lang="he-IL" dirty="0">
              <a:latin typeface="Lucida Sans Unicode" panose="020B0602030504020204" pitchFamily="34" charset="0"/>
              <a:cs typeface="Lucida Sans Unicode" panose="020B0602030504020204" pitchFamily="34" charset="0"/>
            </a:endParaRPr>
          </a:p>
        </p:txBody>
      </p:sp>
      <p:sp>
        <p:nvSpPr>
          <p:cNvPr id="4" name="מלבן 3"/>
          <p:cNvSpPr/>
          <p:nvPr/>
        </p:nvSpPr>
        <p:spPr>
          <a:xfrm>
            <a:off x="211465" y="5301208"/>
            <a:ext cx="8433037" cy="738664"/>
          </a:xfrm>
          <a:prstGeom prst="rect">
            <a:avLst/>
          </a:prstGeom>
        </p:spPr>
        <p:txBody>
          <a:bodyPr wrap="square">
            <a:spAutoFit/>
          </a:bodyPr>
          <a:lstStyle/>
          <a:p>
            <a:r>
              <a:rPr lang="he-IL" sz="1400" b="1" dirty="0" smtClean="0">
                <a:latin typeface="Lucida Sans Unicode" panose="020B0602030504020204" pitchFamily="34" charset="0"/>
                <a:cs typeface="Lucida Sans Unicode" panose="020B0602030504020204" pitchFamily="34" charset="0"/>
              </a:rPr>
              <a:t>בשפת חווית הלמידה :             התבוננות -----התבוננות- ------------הדהוד----  הפנמה </a:t>
            </a:r>
          </a:p>
          <a:p>
            <a:r>
              <a:rPr lang="he-IL" sz="1400" b="1" dirty="0" smtClean="0">
                <a:latin typeface="Lucida Sans Unicode" panose="020B0602030504020204" pitchFamily="34" charset="0"/>
                <a:cs typeface="Lucida Sans Unicode" panose="020B0602030504020204" pitchFamily="34" charset="0"/>
              </a:rPr>
              <a:t>בשפת תפקודי הלומד:             </a:t>
            </a:r>
            <a:r>
              <a:rPr lang="he-IL" sz="1400" b="1" dirty="0" err="1" smtClean="0">
                <a:latin typeface="Lucida Sans Unicode" panose="020B0602030504020204" pitchFamily="34" charset="0"/>
                <a:cs typeface="Lucida Sans Unicode" panose="020B0602030504020204" pitchFamily="34" charset="0"/>
              </a:rPr>
              <a:t>קוגנטיבי</a:t>
            </a:r>
            <a:r>
              <a:rPr lang="he-IL" sz="1400" b="1" dirty="0" smtClean="0">
                <a:latin typeface="Lucida Sans Unicode" panose="020B0602030504020204" pitchFamily="34" charset="0"/>
                <a:cs typeface="Lucida Sans Unicode" panose="020B0602030504020204" pitchFamily="34" charset="0"/>
              </a:rPr>
              <a:t>--------- מטה </a:t>
            </a:r>
            <a:r>
              <a:rPr lang="he-IL" sz="1400" b="1" dirty="0" err="1" smtClean="0">
                <a:latin typeface="Lucida Sans Unicode" panose="020B0602030504020204" pitchFamily="34" charset="0"/>
                <a:cs typeface="Lucida Sans Unicode" panose="020B0602030504020204" pitchFamily="34" charset="0"/>
              </a:rPr>
              <a:t>קוגנטיבי</a:t>
            </a:r>
            <a:r>
              <a:rPr lang="he-IL" sz="1400" b="1" dirty="0" smtClean="0">
                <a:latin typeface="Lucida Sans Unicode" panose="020B0602030504020204" pitchFamily="34" charset="0"/>
                <a:cs typeface="Lucida Sans Unicode" panose="020B0602030504020204" pitchFamily="34" charset="0"/>
              </a:rPr>
              <a:t>--------- תוך אישי</a:t>
            </a:r>
          </a:p>
          <a:p>
            <a:r>
              <a:rPr lang="he-IL" sz="1400" b="1" dirty="0" smtClean="0">
                <a:latin typeface="Lucida Sans Unicode" panose="020B0602030504020204" pitchFamily="34" charset="0"/>
                <a:cs typeface="Lucida Sans Unicode" panose="020B0602030504020204" pitchFamily="34" charset="0"/>
              </a:rPr>
              <a:t>בשפת השאלה </a:t>
            </a:r>
            <a:r>
              <a:rPr lang="he-IL" sz="1400" b="1" dirty="0" err="1" smtClean="0">
                <a:latin typeface="Lucida Sans Unicode" panose="020B0602030504020204" pitchFamily="34" charset="0"/>
                <a:cs typeface="Lucida Sans Unicode" panose="020B0602030504020204" pitchFamily="34" charset="0"/>
              </a:rPr>
              <a:t>הפוריה</a:t>
            </a:r>
            <a:r>
              <a:rPr lang="he-IL" sz="1400" b="1" dirty="0">
                <a:latin typeface="Lucida Sans Unicode" panose="020B0602030504020204" pitchFamily="34" charset="0"/>
                <a:cs typeface="Lucida Sans Unicode" panose="020B0602030504020204" pitchFamily="34" charset="0"/>
              </a:rPr>
              <a:t> </a:t>
            </a:r>
            <a:r>
              <a:rPr lang="he-IL" sz="1400" b="1" dirty="0" smtClean="0">
                <a:latin typeface="Lucida Sans Unicode" panose="020B0602030504020204" pitchFamily="34" charset="0"/>
                <a:cs typeface="Lucida Sans Unicode" panose="020B0602030504020204" pitchFamily="34" charset="0"/>
              </a:rPr>
              <a:t>       </a:t>
            </a:r>
            <a:r>
              <a:rPr lang="he-IL" sz="1200" b="1" dirty="0" smtClean="0">
                <a:latin typeface="Lucida Sans Unicode" panose="020B0602030504020204" pitchFamily="34" charset="0"/>
                <a:cs typeface="Lucida Sans Unicode" panose="020B0602030504020204" pitchFamily="34" charset="0"/>
              </a:rPr>
              <a:t>שאלת סגורה ----שאלה עשירה/ פתוחה---------שאלה</a:t>
            </a:r>
            <a:r>
              <a:rPr lang="he-IL" sz="1400" b="1" dirty="0" smtClean="0">
                <a:latin typeface="Lucida Sans Unicode" panose="020B0602030504020204" pitchFamily="34" charset="0"/>
                <a:cs typeface="Lucida Sans Unicode" panose="020B0602030504020204" pitchFamily="34" charset="0"/>
              </a:rPr>
              <a:t> </a:t>
            </a:r>
            <a:r>
              <a:rPr lang="he-IL" sz="1200" b="1" dirty="0" smtClean="0">
                <a:latin typeface="Lucida Sans Unicode" panose="020B0602030504020204" pitchFamily="34" charset="0"/>
                <a:cs typeface="Lucida Sans Unicode" panose="020B0602030504020204" pitchFamily="34" charset="0"/>
              </a:rPr>
              <a:t>מערערת/טעונה/מחוברת</a:t>
            </a:r>
            <a:endParaRPr lang="he-IL" sz="1400" b="1" dirty="0" smtClean="0">
              <a:latin typeface="Lucida Sans Unicode" panose="020B0602030504020204" pitchFamily="34" charset="0"/>
              <a:cs typeface="Lucida Sans Unicode" panose="020B0602030504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7272808" cy="163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912" y="0"/>
            <a:ext cx="792088" cy="128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3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908720"/>
            <a:ext cx="8640960" cy="5400600"/>
          </a:xfrm>
        </p:spPr>
        <p:txBody>
          <a:bodyPr>
            <a:normAutofit/>
          </a:bodyPr>
          <a:lstStyle/>
          <a:p>
            <a:pPr marL="0" indent="0" algn="ctr">
              <a:lnSpc>
                <a:spcPct val="200000"/>
              </a:lnSpc>
              <a:buNone/>
            </a:pPr>
            <a:endParaRPr lang="he-IL" sz="1600" b="1" dirty="0" smtClean="0"/>
          </a:p>
          <a:p>
            <a:pPr marL="0" indent="0" algn="ctr">
              <a:lnSpc>
                <a:spcPct val="200000"/>
              </a:lnSpc>
              <a:buNone/>
            </a:pPr>
            <a:r>
              <a:rPr lang="he-IL" sz="1600" b="1" dirty="0" smtClean="0">
                <a:latin typeface="Lucida Sans Unicode" panose="020B0602030504020204" pitchFamily="34" charset="0"/>
                <a:cs typeface="Lucida Sans Unicode" panose="020B0602030504020204" pitchFamily="34" charset="0"/>
              </a:rPr>
              <a:t>שאלת </a:t>
            </a:r>
            <a:r>
              <a:rPr lang="he-IL" sz="1600" b="1" dirty="0">
                <a:latin typeface="Lucida Sans Unicode" panose="020B0602030504020204" pitchFamily="34" charset="0"/>
                <a:cs typeface="Lucida Sans Unicode" panose="020B0602030504020204" pitchFamily="34" charset="0"/>
              </a:rPr>
              <a:t>ערך תכלול לרוב דילמה מוסרית או בעיה אתית הרלוונטית לחיי החברה, והיא אמורה לעורר בנשאל צורך לענות עליה או להכריע בין חלופות ערכיות/מוסריות ולבטא עמדה פנימית</a:t>
            </a:r>
            <a:r>
              <a:rPr lang="he-IL" sz="1600" dirty="0" smtClean="0">
                <a:latin typeface="Lucida Sans Unicode" panose="020B0602030504020204" pitchFamily="34" charset="0"/>
                <a:cs typeface="Lucida Sans Unicode" panose="020B0602030504020204" pitchFamily="34" charset="0"/>
              </a:rPr>
              <a:t>.</a:t>
            </a:r>
          </a:p>
          <a:p>
            <a:pPr marL="0" indent="0" algn="ctr">
              <a:lnSpc>
                <a:spcPct val="200000"/>
              </a:lnSpc>
              <a:buNone/>
            </a:pPr>
            <a:r>
              <a:rPr lang="he-IL" sz="1600" dirty="0" smtClean="0">
                <a:latin typeface="Lucida Sans Unicode" panose="020B0602030504020204" pitchFamily="34" charset="0"/>
                <a:cs typeface="Lucida Sans Unicode" panose="020B0602030504020204" pitchFamily="34" charset="0"/>
              </a:rPr>
              <a:t>שאלת </a:t>
            </a:r>
            <a:r>
              <a:rPr lang="he-IL" sz="1600" dirty="0">
                <a:latin typeface="Lucida Sans Unicode" panose="020B0602030504020204" pitchFamily="34" charset="0"/>
                <a:cs typeface="Lucida Sans Unicode" panose="020B0602030504020204" pitchFamily="34" charset="0"/>
              </a:rPr>
              <a:t>ערך עשויה לעורר מעורבות (וטוב שתעשה זאת) ואף עשויה להיות רלוונטית לחיי הלומד. אך היא עומדת בפני עצמה גם כשאלת חשיבה העוסקת בערך חשוב לחברה או לתחום הדעת</a:t>
            </a:r>
            <a:r>
              <a:rPr lang="he-IL" sz="1600" dirty="0" smtClean="0">
                <a:latin typeface="Lucida Sans Unicode" panose="020B0602030504020204" pitchFamily="34" charset="0"/>
                <a:cs typeface="Lucida Sans Unicode" panose="020B0602030504020204" pitchFamily="34" charset="0"/>
              </a:rPr>
              <a:t>.</a:t>
            </a:r>
          </a:p>
          <a:p>
            <a:pPr marL="0" indent="0" algn="ctr">
              <a:lnSpc>
                <a:spcPct val="200000"/>
              </a:lnSpc>
              <a:buNone/>
            </a:pPr>
            <a:endParaRPr lang="he-IL" sz="1600" dirty="0" smtClean="0">
              <a:latin typeface="Lucida Sans Unicode" panose="020B0602030504020204" pitchFamily="34" charset="0"/>
              <a:cs typeface="Lucida Sans Unicode" panose="020B0602030504020204" pitchFamily="34" charset="0"/>
            </a:endParaRPr>
          </a:p>
          <a:p>
            <a:pPr marL="0" indent="0" algn="ctr">
              <a:lnSpc>
                <a:spcPct val="200000"/>
              </a:lnSpc>
              <a:buNone/>
            </a:pPr>
            <a:r>
              <a:rPr lang="he-IL" sz="1800" b="1" dirty="0">
                <a:latin typeface="Lucida Sans Unicode" panose="020B0602030504020204" pitchFamily="34" charset="0"/>
                <a:cs typeface="Lucida Sans Unicode" panose="020B0602030504020204" pitchFamily="34" charset="0"/>
              </a:rPr>
              <a:t>סוגים שונים של שאלות ערך </a:t>
            </a:r>
            <a:r>
              <a:rPr lang="he-IL" sz="2000" dirty="0">
                <a:latin typeface="Lucida Sans Unicode" panose="020B0602030504020204" pitchFamily="34" charset="0"/>
                <a:cs typeface="Lucida Sans Unicode" panose="020B0602030504020204" pitchFamily="34" charset="0"/>
              </a:rPr>
              <a:t>: שאלות מסר, שאלות זיהוי ערך ומוסר </a:t>
            </a:r>
          </a:p>
          <a:p>
            <a:pPr marL="0" indent="0">
              <a:lnSpc>
                <a:spcPct val="200000"/>
              </a:lnSpc>
              <a:buNone/>
            </a:pPr>
            <a:r>
              <a:rPr lang="he-IL" sz="1600" b="1" u="sng" dirty="0" smtClean="0">
                <a:latin typeface="Lucida Sans Unicode" panose="020B0602030504020204" pitchFamily="34" charset="0"/>
                <a:cs typeface="Lucida Sans Unicode" panose="020B0602030504020204" pitchFamily="34" charset="0"/>
              </a:rPr>
              <a:t>ניסוח שאלה </a:t>
            </a:r>
            <a:r>
              <a:rPr lang="he-IL" sz="1600" b="1" u="sng" dirty="0">
                <a:latin typeface="Lucida Sans Unicode" panose="020B0602030504020204" pitchFamily="34" charset="0"/>
                <a:cs typeface="Lucida Sans Unicode" panose="020B0602030504020204" pitchFamily="34" charset="0"/>
              </a:rPr>
              <a:t>מסוג זה</a:t>
            </a:r>
            <a:r>
              <a:rPr lang="he-IL" sz="1600" dirty="0">
                <a:latin typeface="Lucida Sans Unicode" panose="020B0602030504020204" pitchFamily="34" charset="0"/>
                <a:cs typeface="Lucida Sans Unicode" panose="020B0602030504020204" pitchFamily="34" charset="0"/>
              </a:rPr>
              <a:t>: איזו דילמה ערכית מתבטאת בטענתו של הכותב ואילו ערכים עולים מדילמה זו? </a:t>
            </a:r>
            <a:endParaRPr lang="he-IL" sz="1600" dirty="0" smtClean="0">
              <a:latin typeface="Lucida Sans Unicode" panose="020B0602030504020204" pitchFamily="34" charset="0"/>
              <a:cs typeface="Lucida Sans Unicode" panose="020B0602030504020204" pitchFamily="34" charset="0"/>
            </a:endParaRPr>
          </a:p>
          <a:p>
            <a:pPr marL="0" indent="0">
              <a:lnSpc>
                <a:spcPct val="200000"/>
              </a:lnSpc>
              <a:buNone/>
            </a:pPr>
            <a:endParaRPr lang="he-IL" sz="2000" dirty="0">
              <a:latin typeface="Lucida Sans Unicode" panose="020B0602030504020204" pitchFamily="34" charset="0"/>
              <a:cs typeface="Lucida Sans Unicode" panose="020B0602030504020204" pitchFamily="34" charset="0"/>
            </a:endParaRPr>
          </a:p>
          <a:p>
            <a:pPr marL="0" indent="0">
              <a:lnSpc>
                <a:spcPct val="150000"/>
              </a:lnSpc>
              <a:buNone/>
            </a:pPr>
            <a:endParaRPr lang="he-IL" sz="1800" dirty="0"/>
          </a:p>
        </p:txBody>
      </p:sp>
      <p:sp>
        <p:nvSpPr>
          <p:cNvPr id="2" name="כותרת 1"/>
          <p:cNvSpPr>
            <a:spLocks noGrp="1"/>
          </p:cNvSpPr>
          <p:nvPr>
            <p:ph type="title"/>
          </p:nvPr>
        </p:nvSpPr>
        <p:spPr/>
        <p:txBody>
          <a:bodyPr>
            <a:normAutofit fontScale="90000"/>
          </a:bodyPr>
          <a:lstStyle/>
          <a:p>
            <a:r>
              <a:rPr lang="he-IL" b="1" dirty="0">
                <a:latin typeface="Lucida Sans Unicode" panose="020B0602030504020204" pitchFamily="34" charset="0"/>
                <a:cs typeface="Lucida Sans Unicode" panose="020B0602030504020204" pitchFamily="34" charset="0"/>
              </a:rPr>
              <a:t>שאלות ערך</a:t>
            </a:r>
            <a:r>
              <a:rPr lang="en-US" b="1" dirty="0">
                <a:latin typeface="Lucida Sans Unicode" panose="020B0602030504020204" pitchFamily="34" charset="0"/>
                <a:cs typeface="Lucida Sans Unicode" panose="020B0602030504020204" pitchFamily="34" charset="0"/>
              </a:rPr>
              <a:t/>
            </a:r>
            <a:br>
              <a:rPr lang="en-US" b="1" dirty="0">
                <a:latin typeface="Lucida Sans Unicode" panose="020B0602030504020204" pitchFamily="34" charset="0"/>
                <a:cs typeface="Lucida Sans Unicode" panose="020B0602030504020204" pitchFamily="34" charset="0"/>
              </a:rPr>
            </a:br>
            <a:endParaRPr lang="he-IL" b="1" dirty="0">
              <a:effectLst>
                <a:outerShdw blurRad="50800" dist="38100" algn="tr" rotWithShape="0">
                  <a:prstClr val="black">
                    <a:alpha val="40000"/>
                  </a:prstClr>
                </a:outerShdw>
              </a:effectLst>
              <a:latin typeface="Lucida Sans Unicode" panose="020B0602030504020204" pitchFamily="34" charset="0"/>
              <a:cs typeface="Lucida Sans Unicode"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260648"/>
            <a:ext cx="720080" cy="116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1124744"/>
            <a:ext cx="8229600" cy="4968552"/>
          </a:xfrm>
        </p:spPr>
        <p:txBody>
          <a:bodyPr>
            <a:normAutofit/>
          </a:bodyPr>
          <a:lstStyle/>
          <a:p>
            <a:pPr marL="0" indent="0">
              <a:lnSpc>
                <a:spcPct val="200000"/>
              </a:lnSpc>
              <a:buNone/>
            </a:pPr>
            <a:r>
              <a:rPr lang="he-IL" sz="2200" dirty="0" smtClean="0">
                <a:solidFill>
                  <a:schemeClr val="bg1"/>
                </a:solidFill>
              </a:rPr>
              <a:t>1. </a:t>
            </a:r>
            <a:r>
              <a:rPr lang="he-IL" sz="2200" dirty="0" smtClean="0">
                <a:solidFill>
                  <a:schemeClr val="bg1"/>
                </a:solidFill>
                <a:latin typeface="Lucida Sans Unicode" panose="020B0602030504020204" pitchFamily="34" charset="0"/>
                <a:cs typeface="Lucida Sans Unicode" panose="020B0602030504020204" pitchFamily="34" charset="0"/>
              </a:rPr>
              <a:t>שאלות מסר :</a:t>
            </a:r>
          </a:p>
          <a:p>
            <a:pPr marL="0" indent="0">
              <a:lnSpc>
                <a:spcPct val="200000"/>
              </a:lnSpc>
              <a:buNone/>
            </a:pPr>
            <a:r>
              <a:rPr lang="he-IL" sz="2200" dirty="0" smtClean="0">
                <a:latin typeface="Lucida Sans Unicode" panose="020B0602030504020204" pitchFamily="34" charset="0"/>
                <a:cs typeface="Lucida Sans Unicode" panose="020B0602030504020204" pitchFamily="34" charset="0"/>
              </a:rPr>
              <a:t>בשאלה </a:t>
            </a:r>
            <a:r>
              <a:rPr lang="he-IL" sz="2200" dirty="0">
                <a:latin typeface="Lucida Sans Unicode" panose="020B0602030504020204" pitchFamily="34" charset="0"/>
                <a:cs typeface="Lucida Sans Unicode" panose="020B0602030504020204" pitchFamily="34" charset="0"/>
              </a:rPr>
              <a:t>מסוג זה מתבקש הלומד לחפש בתוכן הנלמד מסר לחיי היום </a:t>
            </a:r>
            <a:r>
              <a:rPr lang="he-IL" sz="2200" dirty="0" err="1">
                <a:latin typeface="Lucida Sans Unicode" panose="020B0602030504020204" pitchFamily="34" charset="0"/>
                <a:cs typeface="Lucida Sans Unicode" panose="020B0602030504020204" pitchFamily="34" charset="0"/>
              </a:rPr>
              <a:t>היום</a:t>
            </a:r>
            <a:r>
              <a:rPr lang="he-IL" sz="2200" dirty="0">
                <a:latin typeface="Lucida Sans Unicode" panose="020B0602030504020204" pitchFamily="34" charset="0"/>
                <a:cs typeface="Lucida Sans Unicode" panose="020B0602030504020204" pitchFamily="34" charset="0"/>
              </a:rPr>
              <a:t> מסר לחיינו. הלומד נדרש לשאול את עצמו: האם יש מסר שניתן ללמוד מן הנלמד (מסר חיובי או שלילי) </a:t>
            </a:r>
            <a:endParaRPr lang="he-IL" sz="2200" dirty="0" smtClean="0">
              <a:latin typeface="Lucida Sans Unicode" panose="020B0602030504020204" pitchFamily="34" charset="0"/>
              <a:cs typeface="Lucida Sans Unicode" panose="020B0602030504020204" pitchFamily="34" charset="0"/>
            </a:endParaRPr>
          </a:p>
          <a:p>
            <a:pPr marL="0" indent="0">
              <a:buNone/>
            </a:pPr>
            <a:endParaRPr lang="he-IL" sz="2000" b="1" dirty="0" smtClean="0">
              <a:latin typeface="Lucida Sans Unicode" panose="020B0602030504020204" pitchFamily="34" charset="0"/>
              <a:cs typeface="Lucida Sans Unicode" panose="020B0602030504020204" pitchFamily="34" charset="0"/>
            </a:endParaRPr>
          </a:p>
          <a:p>
            <a:pPr marL="0" indent="0">
              <a:buNone/>
            </a:pPr>
            <a:r>
              <a:rPr lang="he-IL" sz="2000" b="1" dirty="0" smtClean="0">
                <a:latin typeface="Lucida Sans Unicode" panose="020B0602030504020204" pitchFamily="34" charset="0"/>
                <a:cs typeface="Lucida Sans Unicode" panose="020B0602030504020204" pitchFamily="34" charset="0"/>
              </a:rPr>
              <a:t>דוגמא </a:t>
            </a:r>
            <a:r>
              <a:rPr lang="he-IL" sz="2000" b="1" dirty="0">
                <a:latin typeface="Lucida Sans Unicode" panose="020B0602030504020204" pitchFamily="34" charset="0"/>
                <a:cs typeface="Lucida Sans Unicode" panose="020B0602030504020204" pitchFamily="34" charset="0"/>
              </a:rPr>
              <a:t>לניסוח </a:t>
            </a:r>
            <a:r>
              <a:rPr lang="he-IL" sz="2000" b="1" dirty="0" smtClean="0">
                <a:latin typeface="Lucida Sans Unicode" panose="020B0602030504020204" pitchFamily="34" charset="0"/>
                <a:cs typeface="Lucida Sans Unicode" panose="020B0602030504020204" pitchFamily="34" charset="0"/>
              </a:rPr>
              <a:t>שאלה </a:t>
            </a:r>
            <a:r>
              <a:rPr lang="he-IL" sz="2000" b="1" dirty="0">
                <a:latin typeface="Lucida Sans Unicode" panose="020B0602030504020204" pitchFamily="34" charset="0"/>
                <a:cs typeface="Lucida Sans Unicode" panose="020B0602030504020204" pitchFamily="34" charset="0"/>
              </a:rPr>
              <a:t>מסוג זה: </a:t>
            </a:r>
          </a:p>
          <a:p>
            <a:pPr lvl="0">
              <a:lnSpc>
                <a:spcPct val="200000"/>
              </a:lnSpc>
            </a:pPr>
            <a:r>
              <a:rPr lang="he-IL" sz="1800" dirty="0">
                <a:latin typeface="Lucida Sans Unicode" panose="020B0602030504020204" pitchFamily="34" charset="0"/>
                <a:cs typeface="Lucida Sans Unicode" panose="020B0602030504020204" pitchFamily="34" charset="0"/>
              </a:rPr>
              <a:t>מהו לדעתך המסר העולה מן הפרק, היצירה נמק תוך הסתמכות על שני פרטים מן התוכן?</a:t>
            </a:r>
            <a:endParaRPr lang="en-US" sz="1800" dirty="0">
              <a:latin typeface="Lucida Sans Unicode" panose="020B0602030504020204" pitchFamily="34" charset="0"/>
              <a:cs typeface="Lucida Sans Unicode" panose="020B0602030504020204" pitchFamily="34" charset="0"/>
            </a:endParaRPr>
          </a:p>
          <a:p>
            <a:pPr marL="0" indent="0">
              <a:buNone/>
            </a:pPr>
            <a:endParaRPr lang="he-IL" dirty="0"/>
          </a:p>
        </p:txBody>
      </p:sp>
      <p:sp>
        <p:nvSpPr>
          <p:cNvPr id="2" name="כותרת 1"/>
          <p:cNvSpPr>
            <a:spLocks noGrp="1"/>
          </p:cNvSpPr>
          <p:nvPr>
            <p:ph type="title"/>
          </p:nvPr>
        </p:nvSpPr>
        <p:spPr/>
        <p:txBody>
          <a:bodyPr>
            <a:normAutofit fontScale="90000"/>
          </a:bodyPr>
          <a:lstStyle/>
          <a:p>
            <a:r>
              <a:rPr lang="he-IL" b="1" dirty="0">
                <a:latin typeface="Lucida Sans Unicode" panose="020B0602030504020204" pitchFamily="34" charset="0"/>
                <a:cs typeface="Lucida Sans Unicode" panose="020B0602030504020204" pitchFamily="34" charset="0"/>
              </a:rPr>
              <a:t>שאלות </a:t>
            </a:r>
            <a:r>
              <a:rPr lang="he-IL" b="1" dirty="0" smtClean="0">
                <a:latin typeface="Lucida Sans Unicode" panose="020B0602030504020204" pitchFamily="34" charset="0"/>
                <a:cs typeface="Lucida Sans Unicode" panose="020B0602030504020204" pitchFamily="34" charset="0"/>
              </a:rPr>
              <a:t>ערך</a:t>
            </a:r>
            <a:r>
              <a:rPr lang="he-IL" b="1" dirty="0">
                <a:latin typeface="Lucida Sans Unicode" panose="020B0602030504020204" pitchFamily="34" charset="0"/>
                <a:cs typeface="Lucida Sans Unicode" panose="020B0602030504020204" pitchFamily="34" charset="0"/>
              </a:rPr>
              <a:t/>
            </a:r>
            <a:br>
              <a:rPr lang="he-IL" b="1" dirty="0">
                <a:latin typeface="Lucida Sans Unicode" panose="020B0602030504020204" pitchFamily="34" charset="0"/>
                <a:cs typeface="Lucida Sans Unicode" panose="020B0602030504020204" pitchFamily="34" charset="0"/>
              </a:rPr>
            </a:br>
            <a:endParaRPr lang="he-IL" dirty="0">
              <a:latin typeface="Lucida Sans Unicode" panose="020B0602030504020204" pitchFamily="34" charset="0"/>
              <a:cs typeface="Lucida Sans Unicode"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260648"/>
            <a:ext cx="720080" cy="116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772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צורת גל">
  <a:themeElements>
    <a:clrScheme name="צורת גל">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צורת גל">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צורת גל">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2261</TotalTime>
  <Words>1550</Words>
  <Application>Microsoft Office PowerPoint</Application>
  <PresentationFormat>‫הצגה על המסך (4:3)</PresentationFormat>
  <Paragraphs>183</Paragraphs>
  <Slides>22</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צורת גל</vt:lpstr>
      <vt:lpstr>       החממה הפדגוגית  במזכירות הפדגוגית  שאלות העמ"ר </vt:lpstr>
      <vt:lpstr>מצגת של PowerPoint</vt:lpstr>
      <vt:lpstr>מצגת של PowerPoint</vt:lpstr>
      <vt:lpstr>מצגת של PowerPoint</vt:lpstr>
      <vt:lpstr>     מה חשוב שיהיה בלמידה ובשיעור?</vt:lpstr>
      <vt:lpstr>כיצד מתחוללת חווית למידה משמעותית בשיעור</vt:lpstr>
      <vt:lpstr> שאלות עמ"ר, הרחבת התוך אישי בלמידה (הדהוד) </vt:lpstr>
      <vt:lpstr>שאלות ערך </vt:lpstr>
      <vt:lpstr>שאלות ערך </vt:lpstr>
      <vt:lpstr>  2. שאלות זיהוי ערך ומוסריות</vt:lpstr>
      <vt:lpstr>שאלות מעורבות </vt:lpstr>
      <vt:lpstr>שאלות מעורבות </vt:lpstr>
      <vt:lpstr>שאלות מעורבות </vt:lpstr>
      <vt:lpstr>שאלות מעורבות</vt:lpstr>
      <vt:lpstr>שאלות מעורבות </vt:lpstr>
      <vt:lpstr>שאלות מעורבות : </vt:lpstr>
      <vt:lpstr> שאלות רלוונטיות  </vt:lpstr>
      <vt:lpstr> עקרונות מנחים לשאלות חשיבה ועמ"ר  במופעי היבחנות </vt:lpstr>
      <vt:lpstr>עקרונות מנחים לשאלות חשיבה ועמ"ר  במופעי היבחנות</vt:lpstr>
      <vt:lpstr> שאלות עמ"ר, הרחבת התוך אישי בלמידה (הדהוד) </vt:lpstr>
      <vt:lpstr>מצגת של PowerPoint</vt:lpstr>
      <vt:lpstr>שאלות העמ"ר – שותפים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Administrator</dc:creator>
  <cp:lastModifiedBy>עידית רובין</cp:lastModifiedBy>
  <cp:revision>165</cp:revision>
  <cp:lastPrinted>2016-10-30T06:14:51Z</cp:lastPrinted>
  <dcterms:created xsi:type="dcterms:W3CDTF">2016-09-25T10:36:12Z</dcterms:created>
  <dcterms:modified xsi:type="dcterms:W3CDTF">2017-02-01T10:02:06Z</dcterms:modified>
</cp:coreProperties>
</file>