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7" r:id="rId1"/>
  </p:sldMasterIdLst>
  <p:notesMasterIdLst>
    <p:notesMasterId r:id="rId26"/>
  </p:notesMasterIdLst>
  <p:sldIdLst>
    <p:sldId id="256" r:id="rId2"/>
    <p:sldId id="324" r:id="rId3"/>
    <p:sldId id="313" r:id="rId4"/>
    <p:sldId id="318" r:id="rId5"/>
    <p:sldId id="284" r:id="rId6"/>
    <p:sldId id="286" r:id="rId7"/>
    <p:sldId id="287" r:id="rId8"/>
    <p:sldId id="316" r:id="rId9"/>
    <p:sldId id="315" r:id="rId10"/>
    <p:sldId id="291" r:id="rId11"/>
    <p:sldId id="292" r:id="rId12"/>
    <p:sldId id="293" r:id="rId13"/>
    <p:sldId id="294" r:id="rId14"/>
    <p:sldId id="295" r:id="rId15"/>
    <p:sldId id="296" r:id="rId16"/>
    <p:sldId id="299" r:id="rId17"/>
    <p:sldId id="301" r:id="rId18"/>
    <p:sldId id="259" r:id="rId19"/>
    <p:sldId id="308" r:id="rId20"/>
    <p:sldId id="326" r:id="rId21"/>
    <p:sldId id="327" r:id="rId22"/>
    <p:sldId id="328" r:id="rId23"/>
    <p:sldId id="325" r:id="rId24"/>
    <p:sldId id="329" r:id="rId2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3547" autoAdjust="0"/>
  </p:normalViewPr>
  <p:slideViewPr>
    <p:cSldViewPr>
      <p:cViewPr>
        <p:scale>
          <a:sx n="91" d="100"/>
          <a:sy n="91" d="100"/>
        </p:scale>
        <p:origin x="-480"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oleObject" Target="&#1495;&#1493;&#1489;&#1512;&#1514;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1495;&#1493;&#1489;&#1512;&#1514;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he-IL" sz="2400" dirty="0"/>
              <a:t>אחוז מתבקעים כתלות </a:t>
            </a:r>
            <a:r>
              <a:rPr lang="en-US" sz="2400" dirty="0" smtClean="0"/>
              <a:t/>
            </a:r>
            <a:br>
              <a:rPr lang="en-US" sz="2400" dirty="0" smtClean="0"/>
            </a:br>
            <a:r>
              <a:rPr lang="he-IL" sz="2400" dirty="0" smtClean="0"/>
              <a:t>בזמן ההשריה </a:t>
            </a:r>
            <a:r>
              <a:rPr lang="he-IL" sz="2400" dirty="0"/>
              <a:t>במים</a:t>
            </a:r>
          </a:p>
        </c:rich>
      </c:tx>
      <c:layout>
        <c:manualLayout>
          <c:xMode val="edge"/>
          <c:yMode val="edge"/>
          <c:x val="0.21943972328238195"/>
          <c:y val="8.8079207481323047E-3"/>
        </c:manualLayout>
      </c:layout>
      <c:overlay val="0"/>
    </c:title>
    <c:autoTitleDeleted val="0"/>
    <c:plotArea>
      <c:layout/>
      <c:scatterChart>
        <c:scatterStyle val="smoothMarker"/>
        <c:varyColors val="0"/>
        <c:ser>
          <c:idx val="0"/>
          <c:order val="0"/>
          <c:tx>
            <c:strRef>
              <c:f>גיליון2!$C$1</c:f>
              <c:strCache>
                <c:ptCount val="1"/>
                <c:pt idx="0">
                  <c:v>אחוז מתבקעים</c:v>
                </c:pt>
              </c:strCache>
            </c:strRef>
          </c:tx>
          <c:marker>
            <c:symbol val="none"/>
          </c:marker>
          <c:xVal>
            <c:numRef>
              <c:f>גיליון2!$B$2:$B$7</c:f>
              <c:numCache>
                <c:formatCode>General</c:formatCode>
                <c:ptCount val="6"/>
                <c:pt idx="0">
                  <c:v>0</c:v>
                </c:pt>
                <c:pt idx="1">
                  <c:v>1</c:v>
                </c:pt>
                <c:pt idx="2">
                  <c:v>1.5</c:v>
                </c:pt>
                <c:pt idx="3">
                  <c:v>2</c:v>
                </c:pt>
                <c:pt idx="4">
                  <c:v>2.5</c:v>
                </c:pt>
                <c:pt idx="5">
                  <c:v>3</c:v>
                </c:pt>
              </c:numCache>
            </c:numRef>
          </c:xVal>
          <c:yVal>
            <c:numRef>
              <c:f>גיליון2!$C$2:$C$7</c:f>
              <c:numCache>
                <c:formatCode>General</c:formatCode>
                <c:ptCount val="6"/>
                <c:pt idx="0">
                  <c:v>100</c:v>
                </c:pt>
                <c:pt idx="1">
                  <c:v>90</c:v>
                </c:pt>
                <c:pt idx="2">
                  <c:v>80</c:v>
                </c:pt>
                <c:pt idx="3">
                  <c:v>60</c:v>
                </c:pt>
                <c:pt idx="4">
                  <c:v>40</c:v>
                </c:pt>
                <c:pt idx="5">
                  <c:v>40</c:v>
                </c:pt>
              </c:numCache>
            </c:numRef>
          </c:yVal>
          <c:smooth val="1"/>
          <c:extLst xmlns:c16r2="http://schemas.microsoft.com/office/drawing/2015/06/chart">
            <c:ext xmlns:c16="http://schemas.microsoft.com/office/drawing/2014/chart" uri="{C3380CC4-5D6E-409C-BE32-E72D297353CC}">
              <c16:uniqueId val="{00000000-0FBB-4898-9A40-3636621C0F63}"/>
            </c:ext>
          </c:extLst>
        </c:ser>
        <c:dLbls>
          <c:showLegendKey val="0"/>
          <c:showVal val="0"/>
          <c:showCatName val="0"/>
          <c:showSerName val="0"/>
          <c:showPercent val="0"/>
          <c:showBubbleSize val="0"/>
        </c:dLbls>
        <c:axId val="128575360"/>
        <c:axId val="196274432"/>
      </c:scatterChart>
      <c:valAx>
        <c:axId val="128575360"/>
        <c:scaling>
          <c:orientation val="minMax"/>
          <c:min val="0"/>
        </c:scaling>
        <c:delete val="0"/>
        <c:axPos val="b"/>
        <c:numFmt formatCode="General" sourceLinked="1"/>
        <c:majorTickMark val="out"/>
        <c:minorTickMark val="none"/>
        <c:tickLblPos val="nextTo"/>
        <c:txPr>
          <a:bodyPr/>
          <a:lstStyle/>
          <a:p>
            <a:pPr>
              <a:defRPr sz="1200" b="1"/>
            </a:pPr>
            <a:endParaRPr lang="he-IL"/>
          </a:p>
        </c:txPr>
        <c:crossAx val="196274432"/>
        <c:crosses val="autoZero"/>
        <c:crossBetween val="midCat"/>
        <c:majorUnit val="0.5"/>
      </c:valAx>
      <c:valAx>
        <c:axId val="196274432"/>
        <c:scaling>
          <c:orientation val="minMax"/>
        </c:scaling>
        <c:delete val="0"/>
        <c:axPos val="l"/>
        <c:majorGridlines/>
        <c:numFmt formatCode="General" sourceLinked="1"/>
        <c:majorTickMark val="out"/>
        <c:minorTickMark val="none"/>
        <c:tickLblPos val="nextTo"/>
        <c:txPr>
          <a:bodyPr/>
          <a:lstStyle/>
          <a:p>
            <a:pPr>
              <a:defRPr sz="1100" b="1"/>
            </a:pPr>
            <a:endParaRPr lang="he-IL"/>
          </a:p>
        </c:txPr>
        <c:crossAx val="128575360"/>
        <c:crosses val="autoZero"/>
        <c:crossBetween val="midCat"/>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he-IL" sz="2400" dirty="0">
                <a:latin typeface="Arial" panose="020B0604020202020204" pitchFamily="34" charset="0"/>
                <a:cs typeface="Arial" panose="020B0604020202020204" pitchFamily="34" charset="0"/>
              </a:rPr>
              <a:t>השתנות</a:t>
            </a:r>
            <a:r>
              <a:rPr lang="he-IL" sz="2400" baseline="0" dirty="0">
                <a:latin typeface="Arial" panose="020B0604020202020204" pitchFamily="34" charset="0"/>
                <a:cs typeface="Arial" panose="020B0604020202020204" pitchFamily="34" charset="0"/>
              </a:rPr>
              <a:t> </a:t>
            </a:r>
            <a:r>
              <a:rPr lang="he-IL" sz="2400" dirty="0">
                <a:latin typeface="Arial" panose="020B0604020202020204" pitchFamily="34" charset="0"/>
                <a:cs typeface="Arial" panose="020B0604020202020204" pitchFamily="34" charset="0"/>
              </a:rPr>
              <a:t>המוליכות החשמלית בתמיסה כתלות</a:t>
            </a:r>
            <a:r>
              <a:rPr lang="he-IL" sz="2400" baseline="0" dirty="0">
                <a:latin typeface="Arial" panose="020B0604020202020204" pitchFamily="34" charset="0"/>
                <a:cs typeface="Arial" panose="020B0604020202020204" pitchFamily="34" charset="0"/>
              </a:rPr>
              <a:t> במסת </a:t>
            </a:r>
            <a:r>
              <a:rPr lang="he-IL" sz="2400" baseline="0" dirty="0" smtClean="0">
                <a:latin typeface="Arial" panose="020B0604020202020204" pitchFamily="34" charset="0"/>
                <a:cs typeface="Arial" panose="020B0604020202020204" pitchFamily="34" charset="0"/>
              </a:rPr>
              <a:t>ה- </a:t>
            </a:r>
            <a:r>
              <a:rPr lang="en-US" sz="2400" baseline="0" dirty="0" err="1" smtClean="0">
                <a:latin typeface="Arial" panose="020B0604020202020204" pitchFamily="34" charset="0"/>
                <a:cs typeface="Arial" panose="020B0604020202020204" pitchFamily="34" charset="0"/>
              </a:rPr>
              <a:t>NaCl</a:t>
            </a:r>
            <a:endParaRPr lang="he-IL" sz="2400" dirty="0">
              <a:latin typeface="Arial" panose="020B0604020202020204" pitchFamily="34" charset="0"/>
              <a:cs typeface="Arial" panose="020B0604020202020204" pitchFamily="34" charset="0"/>
            </a:endParaRPr>
          </a:p>
        </c:rich>
      </c:tx>
      <c:layout>
        <c:manualLayout>
          <c:xMode val="edge"/>
          <c:yMode val="edge"/>
          <c:x val="0.26810520375784802"/>
          <c:y val="2.6742049625513312E-2"/>
        </c:manualLayout>
      </c:layout>
      <c:overlay val="0"/>
    </c:title>
    <c:autoTitleDeleted val="0"/>
    <c:plotArea>
      <c:layout/>
      <c:scatterChart>
        <c:scatterStyle val="lineMarker"/>
        <c:varyColors val="0"/>
        <c:ser>
          <c:idx val="0"/>
          <c:order val="0"/>
          <c:tx>
            <c:strRef>
              <c:f>גיליון1!$C$2</c:f>
              <c:strCache>
                <c:ptCount val="1"/>
                <c:pt idx="0">
                  <c:v>המוליכות החשמלית (מיקרוסימנס)</c:v>
                </c:pt>
              </c:strCache>
            </c:strRef>
          </c:tx>
          <c:spPr>
            <a:ln w="28575">
              <a:noFill/>
            </a:ln>
          </c:spPr>
          <c:xVal>
            <c:numRef>
              <c:f>גיליון1!$B$3:$B$9</c:f>
              <c:numCache>
                <c:formatCode>General</c:formatCode>
                <c:ptCount val="7"/>
                <c:pt idx="0">
                  <c:v>0</c:v>
                </c:pt>
                <c:pt idx="1">
                  <c:v>2</c:v>
                </c:pt>
                <c:pt idx="2">
                  <c:v>4</c:v>
                </c:pt>
                <c:pt idx="3">
                  <c:v>6</c:v>
                </c:pt>
                <c:pt idx="4">
                  <c:v>8</c:v>
                </c:pt>
                <c:pt idx="5">
                  <c:v>10</c:v>
                </c:pt>
                <c:pt idx="6">
                  <c:v>12</c:v>
                </c:pt>
              </c:numCache>
            </c:numRef>
          </c:xVal>
          <c:yVal>
            <c:numRef>
              <c:f>גיליון1!$C$3:$C$9</c:f>
              <c:numCache>
                <c:formatCode>General</c:formatCode>
                <c:ptCount val="7"/>
                <c:pt idx="0">
                  <c:v>0</c:v>
                </c:pt>
                <c:pt idx="1">
                  <c:v>0.15</c:v>
                </c:pt>
                <c:pt idx="2">
                  <c:v>0.47</c:v>
                </c:pt>
                <c:pt idx="3">
                  <c:v>0.6</c:v>
                </c:pt>
                <c:pt idx="4">
                  <c:v>0.71</c:v>
                </c:pt>
                <c:pt idx="5">
                  <c:v>0.85</c:v>
                </c:pt>
                <c:pt idx="6">
                  <c:v>0.93</c:v>
                </c:pt>
              </c:numCache>
            </c:numRef>
          </c:yVal>
          <c:smooth val="0"/>
          <c:extLst xmlns:c16r2="http://schemas.microsoft.com/office/drawing/2015/06/chart">
            <c:ext xmlns:c16="http://schemas.microsoft.com/office/drawing/2014/chart" uri="{C3380CC4-5D6E-409C-BE32-E72D297353CC}">
              <c16:uniqueId val="{00000000-A7C6-40E4-B786-A6D0D7F93BA8}"/>
            </c:ext>
          </c:extLst>
        </c:ser>
        <c:dLbls>
          <c:showLegendKey val="0"/>
          <c:showVal val="0"/>
          <c:showCatName val="0"/>
          <c:showSerName val="0"/>
          <c:showPercent val="0"/>
          <c:showBubbleSize val="0"/>
        </c:dLbls>
        <c:axId val="119609984"/>
        <c:axId val="119649024"/>
      </c:scatterChart>
      <c:valAx>
        <c:axId val="119609984"/>
        <c:scaling>
          <c:orientation val="minMax"/>
        </c:scaling>
        <c:delete val="0"/>
        <c:axPos val="b"/>
        <c:title>
          <c:tx>
            <c:rich>
              <a:bodyPr/>
              <a:lstStyle/>
              <a:p>
                <a:pPr>
                  <a:defRPr/>
                </a:pPr>
                <a:r>
                  <a:rPr lang="he-IL" dirty="0"/>
                  <a:t>מסת </a:t>
                </a:r>
                <a:r>
                  <a:rPr lang="en-US" dirty="0" err="1"/>
                  <a:t>NaCl</a:t>
                </a:r>
                <a:r>
                  <a:rPr lang="he-IL" dirty="0"/>
                  <a:t> [גרם]</a:t>
                </a:r>
              </a:p>
            </c:rich>
          </c:tx>
          <c:layout/>
          <c:overlay val="0"/>
        </c:title>
        <c:numFmt formatCode="General" sourceLinked="1"/>
        <c:majorTickMark val="out"/>
        <c:minorTickMark val="none"/>
        <c:tickLblPos val="nextTo"/>
        <c:crossAx val="119649024"/>
        <c:crosses val="autoZero"/>
        <c:crossBetween val="midCat"/>
      </c:valAx>
      <c:valAx>
        <c:axId val="119649024"/>
        <c:scaling>
          <c:orientation val="minMax"/>
        </c:scaling>
        <c:delete val="0"/>
        <c:axPos val="l"/>
        <c:majorGridlines/>
        <c:title>
          <c:tx>
            <c:rich>
              <a:bodyPr rot="0" vert="horz"/>
              <a:lstStyle/>
              <a:p>
                <a:pPr>
                  <a:defRPr sz="1400"/>
                </a:pPr>
                <a:r>
                  <a:rPr lang="he-IL" sz="1400" dirty="0"/>
                  <a:t>מוליכות</a:t>
                </a:r>
                <a:r>
                  <a:rPr lang="he-IL" sz="1400" baseline="0" dirty="0"/>
                  <a:t> חשמלית [</a:t>
                </a:r>
                <a:r>
                  <a:rPr lang="he-IL" sz="1400" baseline="0" dirty="0" err="1" smtClean="0"/>
                  <a:t>מיליסימנס</a:t>
                </a:r>
                <a:r>
                  <a:rPr lang="he-IL" sz="1400" baseline="0" dirty="0"/>
                  <a:t>]</a:t>
                </a:r>
                <a:endParaRPr lang="en-US" sz="1400" dirty="0"/>
              </a:p>
            </c:rich>
          </c:tx>
          <c:layout>
            <c:manualLayout>
              <c:xMode val="edge"/>
              <c:yMode val="edge"/>
              <c:x val="1.0916808701472184E-3"/>
              <c:y val="0.30037962238996502"/>
            </c:manualLayout>
          </c:layout>
          <c:overlay val="0"/>
        </c:title>
        <c:numFmt formatCode="General" sourceLinked="1"/>
        <c:majorTickMark val="out"/>
        <c:minorTickMark val="none"/>
        <c:tickLblPos val="nextTo"/>
        <c:crossAx val="119609984"/>
        <c:crosses val="autoZero"/>
        <c:crossBetween val="midCat"/>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he-IL" sz="2000" dirty="0">
                <a:latin typeface="Arial" panose="020B0604020202020204" pitchFamily="34" charset="0"/>
                <a:cs typeface="Arial" panose="020B0604020202020204" pitchFamily="34" charset="0"/>
              </a:rPr>
              <a:t>השתנות</a:t>
            </a:r>
            <a:r>
              <a:rPr lang="he-IL" sz="2000" baseline="0" dirty="0">
                <a:latin typeface="Arial" panose="020B0604020202020204" pitchFamily="34" charset="0"/>
                <a:cs typeface="Arial" panose="020B0604020202020204" pitchFamily="34" charset="0"/>
              </a:rPr>
              <a:t> </a:t>
            </a:r>
            <a:r>
              <a:rPr lang="he-IL" sz="2000" dirty="0">
                <a:latin typeface="Arial" panose="020B0604020202020204" pitchFamily="34" charset="0"/>
                <a:cs typeface="Arial" panose="020B0604020202020204" pitchFamily="34" charset="0"/>
              </a:rPr>
              <a:t>המוליכות החשמלית בתמיסה </a:t>
            </a:r>
          </a:p>
          <a:p>
            <a:pPr>
              <a:defRPr/>
            </a:pPr>
            <a:r>
              <a:rPr lang="he-IL" sz="2000" dirty="0">
                <a:latin typeface="Arial" panose="020B0604020202020204" pitchFamily="34" charset="0"/>
                <a:cs typeface="Arial" panose="020B0604020202020204" pitchFamily="34" charset="0"/>
              </a:rPr>
              <a:t>כתלות</a:t>
            </a:r>
            <a:r>
              <a:rPr lang="he-IL" sz="2000" baseline="0" dirty="0">
                <a:latin typeface="Arial" panose="020B0604020202020204" pitchFamily="34" charset="0"/>
                <a:cs typeface="Arial" panose="020B0604020202020204" pitchFamily="34" charset="0"/>
              </a:rPr>
              <a:t> במסת ה-</a:t>
            </a:r>
            <a:r>
              <a:rPr lang="en-US" sz="2000" baseline="0" dirty="0" err="1">
                <a:latin typeface="Arial" panose="020B0604020202020204" pitchFamily="34" charset="0"/>
                <a:cs typeface="Arial" panose="020B0604020202020204" pitchFamily="34" charset="0"/>
              </a:rPr>
              <a:t>NaCl</a:t>
            </a:r>
            <a:endParaRPr lang="he-IL" sz="2000" dirty="0">
              <a:latin typeface="Arial" panose="020B0604020202020204" pitchFamily="34" charset="0"/>
              <a:cs typeface="Arial" panose="020B0604020202020204" pitchFamily="34" charset="0"/>
            </a:endParaRPr>
          </a:p>
        </c:rich>
      </c:tx>
      <c:layout>
        <c:manualLayout>
          <c:xMode val="edge"/>
          <c:yMode val="edge"/>
          <c:x val="0.17798733677471035"/>
          <c:y val="0"/>
        </c:manualLayout>
      </c:layout>
      <c:overlay val="0"/>
    </c:title>
    <c:autoTitleDeleted val="0"/>
    <c:plotArea>
      <c:layout/>
      <c:scatterChart>
        <c:scatterStyle val="lineMarker"/>
        <c:varyColors val="0"/>
        <c:ser>
          <c:idx val="0"/>
          <c:order val="0"/>
          <c:tx>
            <c:strRef>
              <c:f>גיליון1!$C$2</c:f>
              <c:strCache>
                <c:ptCount val="1"/>
                <c:pt idx="0">
                  <c:v>המוליכות החשמלית (מיקרוסימנס)</c:v>
                </c:pt>
              </c:strCache>
            </c:strRef>
          </c:tx>
          <c:xVal>
            <c:numRef>
              <c:f>גיליון1!$B$3:$B$9</c:f>
              <c:numCache>
                <c:formatCode>General</c:formatCode>
                <c:ptCount val="7"/>
                <c:pt idx="0">
                  <c:v>0</c:v>
                </c:pt>
                <c:pt idx="1">
                  <c:v>2</c:v>
                </c:pt>
                <c:pt idx="2">
                  <c:v>4</c:v>
                </c:pt>
                <c:pt idx="3">
                  <c:v>6</c:v>
                </c:pt>
                <c:pt idx="4">
                  <c:v>8</c:v>
                </c:pt>
                <c:pt idx="5">
                  <c:v>10</c:v>
                </c:pt>
                <c:pt idx="6">
                  <c:v>12</c:v>
                </c:pt>
              </c:numCache>
            </c:numRef>
          </c:xVal>
          <c:yVal>
            <c:numRef>
              <c:f>גיליון1!$C$3:$C$9</c:f>
              <c:numCache>
                <c:formatCode>General</c:formatCode>
                <c:ptCount val="7"/>
                <c:pt idx="0">
                  <c:v>0</c:v>
                </c:pt>
                <c:pt idx="1">
                  <c:v>0.15</c:v>
                </c:pt>
                <c:pt idx="2">
                  <c:v>0.47</c:v>
                </c:pt>
                <c:pt idx="3">
                  <c:v>0.6</c:v>
                </c:pt>
                <c:pt idx="4">
                  <c:v>0.71</c:v>
                </c:pt>
                <c:pt idx="5">
                  <c:v>0.85</c:v>
                </c:pt>
                <c:pt idx="6">
                  <c:v>0.93</c:v>
                </c:pt>
              </c:numCache>
            </c:numRef>
          </c:yVal>
          <c:smooth val="0"/>
          <c:extLst xmlns:c16r2="http://schemas.microsoft.com/office/drawing/2015/06/chart">
            <c:ext xmlns:c16="http://schemas.microsoft.com/office/drawing/2014/chart" uri="{C3380CC4-5D6E-409C-BE32-E72D297353CC}">
              <c16:uniqueId val="{00000000-010E-4502-B367-9FDD16EAE816}"/>
            </c:ext>
          </c:extLst>
        </c:ser>
        <c:dLbls>
          <c:showLegendKey val="0"/>
          <c:showVal val="0"/>
          <c:showCatName val="0"/>
          <c:showSerName val="0"/>
          <c:showPercent val="0"/>
          <c:showBubbleSize val="0"/>
        </c:dLbls>
        <c:axId val="126414208"/>
        <c:axId val="126760448"/>
      </c:scatterChart>
      <c:valAx>
        <c:axId val="126414208"/>
        <c:scaling>
          <c:orientation val="minMax"/>
        </c:scaling>
        <c:delete val="0"/>
        <c:axPos val="b"/>
        <c:title>
          <c:tx>
            <c:rich>
              <a:bodyPr/>
              <a:lstStyle/>
              <a:p>
                <a:pPr>
                  <a:defRPr/>
                </a:pPr>
                <a:r>
                  <a:rPr lang="he-IL"/>
                  <a:t>מסת </a:t>
                </a:r>
                <a:r>
                  <a:rPr lang="en-US"/>
                  <a:t>NaCl [</a:t>
                </a:r>
                <a:r>
                  <a:rPr lang="he-IL"/>
                  <a:t>גרם]</a:t>
                </a:r>
              </a:p>
            </c:rich>
          </c:tx>
          <c:layout/>
          <c:overlay val="0"/>
        </c:title>
        <c:numFmt formatCode="General" sourceLinked="1"/>
        <c:majorTickMark val="out"/>
        <c:minorTickMark val="none"/>
        <c:tickLblPos val="nextTo"/>
        <c:txPr>
          <a:bodyPr/>
          <a:lstStyle/>
          <a:p>
            <a:pPr>
              <a:defRPr sz="1050" b="1"/>
            </a:pPr>
            <a:endParaRPr lang="he-IL"/>
          </a:p>
        </c:txPr>
        <c:crossAx val="126760448"/>
        <c:crosses val="autoZero"/>
        <c:crossBetween val="midCat"/>
      </c:valAx>
      <c:valAx>
        <c:axId val="126760448"/>
        <c:scaling>
          <c:orientation val="minMax"/>
        </c:scaling>
        <c:delete val="0"/>
        <c:axPos val="l"/>
        <c:majorGridlines/>
        <c:title>
          <c:tx>
            <c:rich>
              <a:bodyPr rot="0" vert="horz"/>
              <a:lstStyle/>
              <a:p>
                <a:pPr>
                  <a:defRPr sz="1100"/>
                </a:pPr>
                <a:r>
                  <a:rPr lang="he-IL" sz="1100" dirty="0"/>
                  <a:t>מוליכות</a:t>
                </a:r>
                <a:r>
                  <a:rPr lang="he-IL" sz="1100" baseline="0" dirty="0"/>
                  <a:t> חשמלית </a:t>
                </a:r>
                <a:r>
                  <a:rPr lang="he-IL" sz="1100" baseline="0" dirty="0" smtClean="0"/>
                  <a:t>[</a:t>
                </a:r>
                <a:r>
                  <a:rPr lang="he-IL" sz="1100" baseline="0" dirty="0" err="1" smtClean="0"/>
                  <a:t>מיליסימנס</a:t>
                </a:r>
                <a:r>
                  <a:rPr lang="he-IL" sz="1100" baseline="0" dirty="0"/>
                  <a:t>]</a:t>
                </a:r>
                <a:endParaRPr lang="en-US" sz="1100" dirty="0"/>
              </a:p>
            </c:rich>
          </c:tx>
          <c:layout>
            <c:manualLayout>
              <c:xMode val="edge"/>
              <c:yMode val="edge"/>
              <c:x val="1.6147635524798153E-2"/>
              <c:y val="0.52714311752697585"/>
            </c:manualLayout>
          </c:layout>
          <c:overlay val="0"/>
        </c:title>
        <c:numFmt formatCode="General" sourceLinked="1"/>
        <c:majorTickMark val="out"/>
        <c:minorTickMark val="none"/>
        <c:tickLblPos val="nextTo"/>
        <c:txPr>
          <a:bodyPr/>
          <a:lstStyle/>
          <a:p>
            <a:pPr>
              <a:defRPr sz="1100" b="1"/>
            </a:pPr>
            <a:endParaRPr lang="he-IL"/>
          </a:p>
        </c:txPr>
        <c:crossAx val="126414208"/>
        <c:crosses val="autoZero"/>
        <c:crossBetween val="midCat"/>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e-IL" sz="2400" dirty="0">
                <a:latin typeface="Arial" panose="020B0604020202020204" pitchFamily="34" charset="0"/>
                <a:cs typeface="Arial" panose="020B0604020202020204" pitchFamily="34" charset="0"/>
              </a:rPr>
              <a:t>השתנות</a:t>
            </a:r>
            <a:r>
              <a:rPr lang="he-IL" sz="2400" baseline="0" dirty="0">
                <a:latin typeface="Arial" panose="020B0604020202020204" pitchFamily="34" charset="0"/>
                <a:cs typeface="Arial" panose="020B0604020202020204" pitchFamily="34" charset="0"/>
              </a:rPr>
              <a:t> </a:t>
            </a:r>
            <a:r>
              <a:rPr lang="he-IL" sz="2400" dirty="0">
                <a:latin typeface="Arial" panose="020B0604020202020204" pitchFamily="34" charset="0"/>
                <a:cs typeface="Arial" panose="020B0604020202020204" pitchFamily="34" charset="0"/>
              </a:rPr>
              <a:t>המוליכות החשמלית  בתמיסה </a:t>
            </a:r>
          </a:p>
          <a:p>
            <a:pPr>
              <a:defRPr/>
            </a:pPr>
            <a:r>
              <a:rPr lang="he-IL" sz="2400" dirty="0">
                <a:latin typeface="Arial" panose="020B0604020202020204" pitchFamily="34" charset="0"/>
                <a:cs typeface="Arial" panose="020B0604020202020204" pitchFamily="34" charset="0"/>
              </a:rPr>
              <a:t>כתלות</a:t>
            </a:r>
            <a:r>
              <a:rPr lang="he-IL" sz="2400" baseline="0" dirty="0">
                <a:latin typeface="Arial" panose="020B0604020202020204" pitchFamily="34" charset="0"/>
                <a:cs typeface="Arial" panose="020B0604020202020204" pitchFamily="34" charset="0"/>
              </a:rPr>
              <a:t> במסת ה-</a:t>
            </a:r>
            <a:r>
              <a:rPr lang="en-US" sz="2400" baseline="0" dirty="0" err="1">
                <a:latin typeface="Arial" panose="020B0604020202020204" pitchFamily="34" charset="0"/>
                <a:cs typeface="Arial" panose="020B0604020202020204" pitchFamily="34" charset="0"/>
              </a:rPr>
              <a:t>NaCl</a:t>
            </a:r>
            <a:endParaRPr lang="he-IL" sz="2400" dirty="0">
              <a:latin typeface="Arial" panose="020B0604020202020204" pitchFamily="34" charset="0"/>
              <a:cs typeface="Arial" panose="020B0604020202020204" pitchFamily="34" charset="0"/>
            </a:endParaRPr>
          </a:p>
        </c:rich>
      </c:tx>
      <c:layout>
        <c:manualLayout>
          <c:xMode val="edge"/>
          <c:yMode val="edge"/>
          <c:x val="0.16760664432516872"/>
          <c:y val="1.8518518518518517E-2"/>
        </c:manualLayout>
      </c:layout>
      <c:overlay val="0"/>
    </c:title>
    <c:autoTitleDeleted val="0"/>
    <c:plotArea>
      <c:layout/>
      <c:scatterChart>
        <c:scatterStyle val="smoothMarker"/>
        <c:varyColors val="0"/>
        <c:ser>
          <c:idx val="0"/>
          <c:order val="0"/>
          <c:tx>
            <c:strRef>
              <c:f>גיליון1!$C$2</c:f>
              <c:strCache>
                <c:ptCount val="1"/>
                <c:pt idx="0">
                  <c:v>המוליכות החשמלית (מיקרוסימנס)</c:v>
                </c:pt>
              </c:strCache>
            </c:strRef>
          </c:tx>
          <c:xVal>
            <c:numRef>
              <c:f>גיליון1!$B$3:$B$9</c:f>
              <c:numCache>
                <c:formatCode>General</c:formatCode>
                <c:ptCount val="7"/>
                <c:pt idx="0">
                  <c:v>0</c:v>
                </c:pt>
                <c:pt idx="1">
                  <c:v>2</c:v>
                </c:pt>
                <c:pt idx="2">
                  <c:v>4</c:v>
                </c:pt>
                <c:pt idx="3">
                  <c:v>6</c:v>
                </c:pt>
                <c:pt idx="4">
                  <c:v>8</c:v>
                </c:pt>
                <c:pt idx="5">
                  <c:v>10</c:v>
                </c:pt>
                <c:pt idx="6">
                  <c:v>12</c:v>
                </c:pt>
              </c:numCache>
            </c:numRef>
          </c:xVal>
          <c:yVal>
            <c:numRef>
              <c:f>גיליון1!$C$3:$C$9</c:f>
              <c:numCache>
                <c:formatCode>General</c:formatCode>
                <c:ptCount val="7"/>
                <c:pt idx="0">
                  <c:v>0</c:v>
                </c:pt>
                <c:pt idx="1">
                  <c:v>0.15</c:v>
                </c:pt>
                <c:pt idx="2">
                  <c:v>0.47</c:v>
                </c:pt>
                <c:pt idx="3">
                  <c:v>0.6</c:v>
                </c:pt>
                <c:pt idx="4">
                  <c:v>0.71</c:v>
                </c:pt>
                <c:pt idx="5">
                  <c:v>0.85</c:v>
                </c:pt>
                <c:pt idx="6">
                  <c:v>0.93</c:v>
                </c:pt>
              </c:numCache>
            </c:numRef>
          </c:yVal>
          <c:smooth val="1"/>
          <c:extLst xmlns:c16r2="http://schemas.microsoft.com/office/drawing/2015/06/chart">
            <c:ext xmlns:c16="http://schemas.microsoft.com/office/drawing/2014/chart" uri="{C3380CC4-5D6E-409C-BE32-E72D297353CC}">
              <c16:uniqueId val="{00000000-163C-47D9-9EF6-8C782A4F4886}"/>
            </c:ext>
          </c:extLst>
        </c:ser>
        <c:dLbls>
          <c:showLegendKey val="0"/>
          <c:showVal val="0"/>
          <c:showCatName val="0"/>
          <c:showSerName val="0"/>
          <c:showPercent val="0"/>
          <c:showBubbleSize val="0"/>
        </c:dLbls>
        <c:axId val="120515584"/>
        <c:axId val="120547968"/>
      </c:scatterChart>
      <c:valAx>
        <c:axId val="120515584"/>
        <c:scaling>
          <c:orientation val="minMax"/>
        </c:scaling>
        <c:delete val="0"/>
        <c:axPos val="b"/>
        <c:title>
          <c:tx>
            <c:rich>
              <a:bodyPr/>
              <a:lstStyle/>
              <a:p>
                <a:pPr>
                  <a:defRPr/>
                </a:pPr>
                <a:r>
                  <a:rPr lang="he-IL"/>
                  <a:t>מסת </a:t>
                </a:r>
                <a:r>
                  <a:rPr lang="en-US"/>
                  <a:t>NaCl [</a:t>
                </a:r>
                <a:r>
                  <a:rPr lang="he-IL"/>
                  <a:t>גרם]</a:t>
                </a:r>
              </a:p>
            </c:rich>
          </c:tx>
          <c:layout/>
          <c:overlay val="0"/>
        </c:title>
        <c:numFmt formatCode="General" sourceLinked="1"/>
        <c:majorTickMark val="out"/>
        <c:minorTickMark val="none"/>
        <c:tickLblPos val="nextTo"/>
        <c:crossAx val="120547968"/>
        <c:crosses val="autoZero"/>
        <c:crossBetween val="midCat"/>
      </c:valAx>
      <c:valAx>
        <c:axId val="120547968"/>
        <c:scaling>
          <c:orientation val="minMax"/>
        </c:scaling>
        <c:delete val="0"/>
        <c:axPos val="l"/>
        <c:majorGridlines/>
        <c:title>
          <c:tx>
            <c:rich>
              <a:bodyPr rot="0" vert="horz"/>
              <a:lstStyle/>
              <a:p>
                <a:pPr>
                  <a:defRPr/>
                </a:pPr>
                <a:r>
                  <a:rPr lang="he-IL" dirty="0"/>
                  <a:t>מוליכות</a:t>
                </a:r>
                <a:r>
                  <a:rPr lang="he-IL" baseline="0" dirty="0"/>
                  <a:t> חשמלית [</a:t>
                </a:r>
                <a:r>
                  <a:rPr lang="he-IL" baseline="0" dirty="0" err="1" smtClean="0"/>
                  <a:t>מיליסימנס</a:t>
                </a:r>
                <a:r>
                  <a:rPr lang="he-IL" baseline="0" dirty="0"/>
                  <a:t>]</a:t>
                </a:r>
                <a:endParaRPr lang="en-US" dirty="0"/>
              </a:p>
            </c:rich>
          </c:tx>
          <c:layout>
            <c:manualLayout>
              <c:xMode val="edge"/>
              <c:yMode val="edge"/>
              <c:x val="1.6147635524798153E-2"/>
              <c:y val="0.52714311752697585"/>
            </c:manualLayout>
          </c:layout>
          <c:overlay val="0"/>
        </c:title>
        <c:numFmt formatCode="General" sourceLinked="1"/>
        <c:majorTickMark val="out"/>
        <c:minorTickMark val="none"/>
        <c:tickLblPos val="nextTo"/>
        <c:crossAx val="120515584"/>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he-IL" dirty="0"/>
              <a:t>השתנות</a:t>
            </a:r>
            <a:r>
              <a:rPr lang="he-IL" baseline="0" dirty="0"/>
              <a:t> </a:t>
            </a:r>
            <a:r>
              <a:rPr lang="he-IL" dirty="0"/>
              <a:t>המוליכות החשמלית בתמיסה כתלות</a:t>
            </a:r>
            <a:r>
              <a:rPr lang="he-IL" baseline="0" dirty="0"/>
              <a:t> במסת ה-</a:t>
            </a:r>
            <a:r>
              <a:rPr lang="en-US" baseline="0" dirty="0" err="1"/>
              <a:t>NaCl</a:t>
            </a:r>
            <a:endParaRPr lang="he-IL" dirty="0"/>
          </a:p>
        </c:rich>
      </c:tx>
      <c:layout>
        <c:manualLayout>
          <c:xMode val="edge"/>
          <c:yMode val="edge"/>
          <c:x val="0.16308468430285261"/>
          <c:y val="5.4359363041672909E-2"/>
        </c:manualLayout>
      </c:layout>
      <c:overlay val="0"/>
    </c:title>
    <c:autoTitleDeleted val="0"/>
    <c:plotArea>
      <c:layout/>
      <c:scatterChart>
        <c:scatterStyle val="lineMarker"/>
        <c:varyColors val="0"/>
        <c:ser>
          <c:idx val="0"/>
          <c:order val="0"/>
          <c:tx>
            <c:strRef>
              <c:f>גיליון1!$C$2</c:f>
              <c:strCache>
                <c:ptCount val="1"/>
                <c:pt idx="0">
                  <c:v>המוליכות החשמלית (מיקרוסימנס)</c:v>
                </c:pt>
              </c:strCache>
            </c:strRef>
          </c:tx>
          <c:spPr>
            <a:ln w="28575">
              <a:noFill/>
            </a:ln>
          </c:spPr>
          <c:xVal>
            <c:numRef>
              <c:f>גיליון1!$B$3:$B$9</c:f>
              <c:numCache>
                <c:formatCode>General</c:formatCode>
                <c:ptCount val="7"/>
                <c:pt idx="0">
                  <c:v>0</c:v>
                </c:pt>
                <c:pt idx="1">
                  <c:v>2</c:v>
                </c:pt>
                <c:pt idx="2">
                  <c:v>4</c:v>
                </c:pt>
                <c:pt idx="3">
                  <c:v>6</c:v>
                </c:pt>
                <c:pt idx="4">
                  <c:v>8</c:v>
                </c:pt>
                <c:pt idx="5">
                  <c:v>10</c:v>
                </c:pt>
                <c:pt idx="6">
                  <c:v>12</c:v>
                </c:pt>
              </c:numCache>
            </c:numRef>
          </c:xVal>
          <c:yVal>
            <c:numRef>
              <c:f>גיליון1!$C$3:$C$9</c:f>
              <c:numCache>
                <c:formatCode>General</c:formatCode>
                <c:ptCount val="7"/>
                <c:pt idx="0">
                  <c:v>0</c:v>
                </c:pt>
                <c:pt idx="1">
                  <c:v>0.15</c:v>
                </c:pt>
                <c:pt idx="2">
                  <c:v>0.47</c:v>
                </c:pt>
                <c:pt idx="3">
                  <c:v>0.6</c:v>
                </c:pt>
                <c:pt idx="4">
                  <c:v>0.71</c:v>
                </c:pt>
                <c:pt idx="5">
                  <c:v>0.85</c:v>
                </c:pt>
                <c:pt idx="6">
                  <c:v>0.93</c:v>
                </c:pt>
              </c:numCache>
            </c:numRef>
          </c:yVal>
          <c:smooth val="0"/>
          <c:extLst xmlns:c16r2="http://schemas.microsoft.com/office/drawing/2015/06/chart">
            <c:ext xmlns:c16="http://schemas.microsoft.com/office/drawing/2014/chart" uri="{C3380CC4-5D6E-409C-BE32-E72D297353CC}">
              <c16:uniqueId val="{00000000-4509-4952-A932-88B8D2063169}"/>
            </c:ext>
          </c:extLst>
        </c:ser>
        <c:dLbls>
          <c:showLegendKey val="0"/>
          <c:showVal val="0"/>
          <c:showCatName val="0"/>
          <c:showSerName val="0"/>
          <c:showPercent val="0"/>
          <c:showBubbleSize val="0"/>
        </c:dLbls>
        <c:axId val="192146816"/>
        <c:axId val="229284096"/>
      </c:scatterChart>
      <c:valAx>
        <c:axId val="192146816"/>
        <c:scaling>
          <c:orientation val="minMax"/>
        </c:scaling>
        <c:delete val="0"/>
        <c:axPos val="b"/>
        <c:title>
          <c:tx>
            <c:rich>
              <a:bodyPr/>
              <a:lstStyle/>
              <a:p>
                <a:pPr>
                  <a:defRPr/>
                </a:pPr>
                <a:r>
                  <a:rPr lang="he-IL" dirty="0"/>
                  <a:t>מסת </a:t>
                </a:r>
                <a:r>
                  <a:rPr lang="en-US" dirty="0" err="1"/>
                  <a:t>NaCl</a:t>
                </a:r>
                <a:r>
                  <a:rPr lang="he-IL" dirty="0"/>
                  <a:t> [גרם]</a:t>
                </a:r>
              </a:p>
            </c:rich>
          </c:tx>
          <c:layout/>
          <c:overlay val="0"/>
        </c:title>
        <c:numFmt formatCode="General" sourceLinked="1"/>
        <c:majorTickMark val="out"/>
        <c:minorTickMark val="none"/>
        <c:tickLblPos val="nextTo"/>
        <c:txPr>
          <a:bodyPr/>
          <a:lstStyle/>
          <a:p>
            <a:pPr>
              <a:defRPr b="1"/>
            </a:pPr>
            <a:endParaRPr lang="he-IL"/>
          </a:p>
        </c:txPr>
        <c:crossAx val="229284096"/>
        <c:crosses val="autoZero"/>
        <c:crossBetween val="midCat"/>
      </c:valAx>
      <c:valAx>
        <c:axId val="229284096"/>
        <c:scaling>
          <c:orientation val="minMax"/>
        </c:scaling>
        <c:delete val="0"/>
        <c:axPos val="l"/>
        <c:majorGridlines/>
        <c:title>
          <c:tx>
            <c:rich>
              <a:bodyPr rot="0" vert="horz"/>
              <a:lstStyle/>
              <a:p>
                <a:pPr>
                  <a:defRPr sz="1200"/>
                </a:pPr>
                <a:r>
                  <a:rPr lang="he-IL" sz="1200" dirty="0"/>
                  <a:t>מוליכות</a:t>
                </a:r>
                <a:r>
                  <a:rPr lang="he-IL" sz="1200" baseline="0" dirty="0"/>
                  <a:t> חשמלית [</a:t>
                </a:r>
                <a:r>
                  <a:rPr lang="he-IL" sz="1200" baseline="0" dirty="0" err="1" smtClean="0"/>
                  <a:t>מיליסימנס</a:t>
                </a:r>
                <a:r>
                  <a:rPr lang="he-IL" sz="1200" baseline="0" dirty="0"/>
                  <a:t>]</a:t>
                </a:r>
                <a:endParaRPr lang="en-US" sz="1200" dirty="0"/>
              </a:p>
            </c:rich>
          </c:tx>
          <c:layout>
            <c:manualLayout>
              <c:xMode val="edge"/>
              <c:yMode val="edge"/>
              <c:x val="1.6147635524798153E-2"/>
              <c:y val="0.52714311752697585"/>
            </c:manualLayout>
          </c:layout>
          <c:overlay val="0"/>
        </c:title>
        <c:numFmt formatCode="General" sourceLinked="1"/>
        <c:majorTickMark val="out"/>
        <c:minorTickMark val="none"/>
        <c:tickLblPos val="nextTo"/>
        <c:txPr>
          <a:bodyPr/>
          <a:lstStyle/>
          <a:p>
            <a:pPr>
              <a:defRPr b="1"/>
            </a:pPr>
            <a:endParaRPr lang="he-IL"/>
          </a:p>
        </c:txPr>
        <c:crossAx val="192146816"/>
        <c:crosses val="autoZero"/>
        <c:crossBetween val="midCat"/>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he-IL"/>
              <a:t> השתנות המוליכות החשמלית כתלות במסת</a:t>
            </a:r>
            <a:r>
              <a:rPr lang="he-IL" baseline="0"/>
              <a:t> </a:t>
            </a:r>
            <a:r>
              <a:rPr lang="en-US" baseline="0"/>
              <a:t>NaCl</a:t>
            </a:r>
            <a:r>
              <a:rPr lang="he-IL" baseline="0"/>
              <a:t> המומס בתמיסה</a:t>
            </a:r>
            <a:endParaRPr lang="he-IL"/>
          </a:p>
        </c:rich>
      </c:tx>
      <c:layout>
        <c:manualLayout>
          <c:xMode val="edge"/>
          <c:yMode val="edge"/>
          <c:x val="0.11381447522558068"/>
          <c:y val="3.9148117423683741E-3"/>
        </c:manualLayout>
      </c:layout>
      <c:overlay val="0"/>
    </c:title>
    <c:autoTitleDeleted val="0"/>
    <c:plotArea>
      <c:layout>
        <c:manualLayout>
          <c:layoutTarget val="inner"/>
          <c:xMode val="edge"/>
          <c:yMode val="edge"/>
          <c:x val="0.25018044619422575"/>
          <c:y val="0.17964129483814523"/>
          <c:w val="0.71351399825021877"/>
          <c:h val="0.64745771361913107"/>
        </c:manualLayout>
      </c:layout>
      <c:scatterChart>
        <c:scatterStyle val="lineMarker"/>
        <c:varyColors val="0"/>
        <c:ser>
          <c:idx val="0"/>
          <c:order val="0"/>
          <c:tx>
            <c:strRef>
              <c:f>גיליון2!$B$1</c:f>
              <c:strCache>
                <c:ptCount val="1"/>
                <c:pt idx="0">
                  <c:v> המוליכות החשמלית</c:v>
                </c:pt>
              </c:strCache>
            </c:strRef>
          </c:tx>
          <c:spPr>
            <a:ln w="28575">
              <a:noFill/>
            </a:ln>
          </c:spPr>
          <c:trendline>
            <c:trendlineType val="linear"/>
            <c:dispRSqr val="0"/>
            <c:dispEq val="0"/>
          </c:trendline>
          <c:xVal>
            <c:numRef>
              <c:f>גיליון2!$A$2:$A$8</c:f>
              <c:numCache>
                <c:formatCode>General</c:formatCode>
                <c:ptCount val="7"/>
                <c:pt idx="0">
                  <c:v>0</c:v>
                </c:pt>
                <c:pt idx="1">
                  <c:v>2</c:v>
                </c:pt>
                <c:pt idx="2">
                  <c:v>4</c:v>
                </c:pt>
                <c:pt idx="3">
                  <c:v>6</c:v>
                </c:pt>
                <c:pt idx="4">
                  <c:v>8</c:v>
                </c:pt>
                <c:pt idx="5">
                  <c:v>10</c:v>
                </c:pt>
                <c:pt idx="6">
                  <c:v>12</c:v>
                </c:pt>
              </c:numCache>
            </c:numRef>
          </c:xVal>
          <c:yVal>
            <c:numRef>
              <c:f>גיליון2!$B$2:$B$8</c:f>
              <c:numCache>
                <c:formatCode>General</c:formatCode>
                <c:ptCount val="7"/>
                <c:pt idx="0">
                  <c:v>0</c:v>
                </c:pt>
                <c:pt idx="1">
                  <c:v>0.15</c:v>
                </c:pt>
                <c:pt idx="2">
                  <c:v>0.47</c:v>
                </c:pt>
                <c:pt idx="3">
                  <c:v>0.6</c:v>
                </c:pt>
                <c:pt idx="4">
                  <c:v>0.71</c:v>
                </c:pt>
                <c:pt idx="5">
                  <c:v>0.85</c:v>
                </c:pt>
                <c:pt idx="6">
                  <c:v>0.93</c:v>
                </c:pt>
              </c:numCache>
            </c:numRef>
          </c:yVal>
          <c:smooth val="0"/>
        </c:ser>
        <c:dLbls>
          <c:showLegendKey val="0"/>
          <c:showVal val="0"/>
          <c:showCatName val="0"/>
          <c:showSerName val="0"/>
          <c:showPercent val="0"/>
          <c:showBubbleSize val="0"/>
        </c:dLbls>
        <c:axId val="184330496"/>
        <c:axId val="184497280"/>
      </c:scatterChart>
      <c:valAx>
        <c:axId val="184330496"/>
        <c:scaling>
          <c:orientation val="minMax"/>
          <c:max val="14"/>
          <c:min val="0"/>
        </c:scaling>
        <c:delete val="0"/>
        <c:axPos val="b"/>
        <c:title>
          <c:tx>
            <c:rich>
              <a:bodyPr/>
              <a:lstStyle/>
              <a:p>
                <a:pPr>
                  <a:defRPr/>
                </a:pPr>
                <a:r>
                  <a:rPr lang="he-IL"/>
                  <a:t>מסת </a:t>
                </a:r>
                <a:r>
                  <a:rPr lang="en-US"/>
                  <a:t>NaCl</a:t>
                </a:r>
                <a:r>
                  <a:rPr lang="he-IL"/>
                  <a:t> (גרם)</a:t>
                </a:r>
              </a:p>
            </c:rich>
          </c:tx>
          <c:layout/>
          <c:overlay val="0"/>
        </c:title>
        <c:numFmt formatCode="General" sourceLinked="1"/>
        <c:majorTickMark val="out"/>
        <c:minorTickMark val="none"/>
        <c:tickLblPos val="nextTo"/>
        <c:crossAx val="184497280"/>
        <c:crosses val="autoZero"/>
        <c:crossBetween val="midCat"/>
        <c:majorUnit val="3"/>
      </c:valAx>
      <c:valAx>
        <c:axId val="184497280"/>
        <c:scaling>
          <c:orientation val="minMax"/>
          <c:max val="1"/>
        </c:scaling>
        <c:delete val="0"/>
        <c:axPos val="l"/>
        <c:majorGridlines/>
        <c:title>
          <c:tx>
            <c:rich>
              <a:bodyPr rot="0" vert="horz"/>
              <a:lstStyle/>
              <a:p>
                <a:pPr>
                  <a:defRPr/>
                </a:pPr>
                <a:r>
                  <a:rPr lang="he-IL"/>
                  <a:t>מוליכות חשמלית </a:t>
                </a:r>
              </a:p>
              <a:p>
                <a:pPr>
                  <a:defRPr/>
                </a:pPr>
                <a:r>
                  <a:rPr lang="he-IL"/>
                  <a:t>(מיקרוסימנס)</a:t>
                </a:r>
              </a:p>
            </c:rich>
          </c:tx>
          <c:layout/>
          <c:overlay val="0"/>
        </c:title>
        <c:numFmt formatCode="General" sourceLinked="1"/>
        <c:majorTickMark val="out"/>
        <c:minorTickMark val="none"/>
        <c:tickLblPos val="nextTo"/>
        <c:crossAx val="184330496"/>
        <c:crosses val="autoZero"/>
        <c:crossBetween val="midCat"/>
        <c:majorUnit val="0.2"/>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he-IL"/>
              <a:t> השתנות המוליכות החשמלית כתלות במסת</a:t>
            </a:r>
            <a:r>
              <a:rPr lang="he-IL" baseline="0"/>
              <a:t> </a:t>
            </a:r>
            <a:r>
              <a:rPr lang="en-US" baseline="0"/>
              <a:t>NaCl</a:t>
            </a:r>
            <a:r>
              <a:rPr lang="he-IL" baseline="0"/>
              <a:t> המומס בתמיסה</a:t>
            </a:r>
            <a:endParaRPr lang="he-IL"/>
          </a:p>
        </c:rich>
      </c:tx>
      <c:layout>
        <c:manualLayout>
          <c:xMode val="edge"/>
          <c:yMode val="edge"/>
          <c:x val="0.1746178915135608"/>
          <c:y val="2.7777777777777776E-2"/>
        </c:manualLayout>
      </c:layout>
      <c:overlay val="0"/>
    </c:title>
    <c:autoTitleDeleted val="0"/>
    <c:plotArea>
      <c:layout>
        <c:manualLayout>
          <c:layoutTarget val="inner"/>
          <c:xMode val="edge"/>
          <c:yMode val="edge"/>
          <c:x val="0.24184711286089239"/>
          <c:y val="0.1889005540974045"/>
          <c:w val="0.71351399825021877"/>
          <c:h val="0.64745771361913107"/>
        </c:manualLayout>
      </c:layout>
      <c:scatterChart>
        <c:scatterStyle val="lineMarker"/>
        <c:varyColors val="0"/>
        <c:ser>
          <c:idx val="0"/>
          <c:order val="0"/>
          <c:tx>
            <c:strRef>
              <c:f>גיליון2!$B$1</c:f>
              <c:strCache>
                <c:ptCount val="1"/>
                <c:pt idx="0">
                  <c:v> המוליכות החשמלית</c:v>
                </c:pt>
              </c:strCache>
            </c:strRef>
          </c:tx>
          <c:spPr>
            <a:ln w="28575">
              <a:noFill/>
            </a:ln>
          </c:spPr>
          <c:trendline>
            <c:trendlineType val="poly"/>
            <c:order val="2"/>
            <c:dispRSqr val="0"/>
            <c:dispEq val="0"/>
          </c:trendline>
          <c:xVal>
            <c:numRef>
              <c:f>גיליון2!$A$2:$A$8</c:f>
              <c:numCache>
                <c:formatCode>General</c:formatCode>
                <c:ptCount val="7"/>
                <c:pt idx="0">
                  <c:v>0</c:v>
                </c:pt>
                <c:pt idx="1">
                  <c:v>2</c:v>
                </c:pt>
                <c:pt idx="2">
                  <c:v>4</c:v>
                </c:pt>
                <c:pt idx="3">
                  <c:v>6</c:v>
                </c:pt>
                <c:pt idx="4">
                  <c:v>8</c:v>
                </c:pt>
                <c:pt idx="5">
                  <c:v>10</c:v>
                </c:pt>
                <c:pt idx="6">
                  <c:v>12</c:v>
                </c:pt>
              </c:numCache>
            </c:numRef>
          </c:xVal>
          <c:yVal>
            <c:numRef>
              <c:f>גיליון2!$B$2:$B$8</c:f>
              <c:numCache>
                <c:formatCode>General</c:formatCode>
                <c:ptCount val="7"/>
                <c:pt idx="0">
                  <c:v>0</c:v>
                </c:pt>
                <c:pt idx="1">
                  <c:v>0.15</c:v>
                </c:pt>
                <c:pt idx="2">
                  <c:v>0.47</c:v>
                </c:pt>
                <c:pt idx="3">
                  <c:v>0.6</c:v>
                </c:pt>
                <c:pt idx="4">
                  <c:v>0.71</c:v>
                </c:pt>
                <c:pt idx="5">
                  <c:v>0.85</c:v>
                </c:pt>
                <c:pt idx="6">
                  <c:v>0.93</c:v>
                </c:pt>
              </c:numCache>
            </c:numRef>
          </c:yVal>
          <c:smooth val="0"/>
        </c:ser>
        <c:dLbls>
          <c:showLegendKey val="0"/>
          <c:showVal val="0"/>
          <c:showCatName val="0"/>
          <c:showSerName val="0"/>
          <c:showPercent val="0"/>
          <c:showBubbleSize val="0"/>
        </c:dLbls>
        <c:axId val="202467200"/>
        <c:axId val="202479488"/>
      </c:scatterChart>
      <c:valAx>
        <c:axId val="202467200"/>
        <c:scaling>
          <c:orientation val="minMax"/>
          <c:max val="14"/>
          <c:min val="0"/>
        </c:scaling>
        <c:delete val="0"/>
        <c:axPos val="b"/>
        <c:title>
          <c:tx>
            <c:rich>
              <a:bodyPr/>
              <a:lstStyle/>
              <a:p>
                <a:pPr>
                  <a:defRPr/>
                </a:pPr>
                <a:r>
                  <a:rPr lang="he-IL"/>
                  <a:t>מסת </a:t>
                </a:r>
                <a:r>
                  <a:rPr lang="en-US"/>
                  <a:t>NaCl</a:t>
                </a:r>
                <a:r>
                  <a:rPr lang="he-IL"/>
                  <a:t> (גרם)</a:t>
                </a:r>
              </a:p>
            </c:rich>
          </c:tx>
          <c:layout/>
          <c:overlay val="0"/>
        </c:title>
        <c:numFmt formatCode="General" sourceLinked="1"/>
        <c:majorTickMark val="out"/>
        <c:minorTickMark val="none"/>
        <c:tickLblPos val="nextTo"/>
        <c:crossAx val="202479488"/>
        <c:crosses val="autoZero"/>
        <c:crossBetween val="midCat"/>
        <c:majorUnit val="3"/>
      </c:valAx>
      <c:valAx>
        <c:axId val="202479488"/>
        <c:scaling>
          <c:orientation val="minMax"/>
          <c:max val="1"/>
          <c:min val="0"/>
        </c:scaling>
        <c:delete val="0"/>
        <c:axPos val="l"/>
        <c:majorGridlines/>
        <c:title>
          <c:tx>
            <c:rich>
              <a:bodyPr rot="0" vert="horz"/>
              <a:lstStyle/>
              <a:p>
                <a:pPr>
                  <a:defRPr/>
                </a:pPr>
                <a:r>
                  <a:rPr lang="he-IL"/>
                  <a:t>מוליכות חשמלית </a:t>
                </a:r>
              </a:p>
              <a:p>
                <a:pPr>
                  <a:defRPr/>
                </a:pPr>
                <a:r>
                  <a:rPr lang="he-IL"/>
                  <a:t>(מיקרוסימנס)</a:t>
                </a:r>
              </a:p>
            </c:rich>
          </c:tx>
          <c:layout/>
          <c:overlay val="0"/>
        </c:title>
        <c:numFmt formatCode="General" sourceLinked="1"/>
        <c:majorTickMark val="out"/>
        <c:minorTickMark val="none"/>
        <c:tickLblPos val="nextTo"/>
        <c:crossAx val="202467200"/>
        <c:crosses val="autoZero"/>
        <c:crossBetween val="midCat"/>
        <c:majorUnit val="0.2"/>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he-IL" b="1"/>
              <a:t>אורך הנחש כתלות במסת הסודה לשתייה</a:t>
            </a:r>
          </a:p>
        </c:rich>
      </c:tx>
      <c:layout/>
      <c:overlay val="0"/>
      <c:spPr>
        <a:noFill/>
        <a:ln>
          <a:noFill/>
        </a:ln>
        <a:effectLst/>
      </c:spPr>
    </c:title>
    <c:autoTitleDeleted val="0"/>
    <c:plotArea>
      <c:layout/>
      <c:scatterChart>
        <c:scatterStyle val="lineMarker"/>
        <c:varyColors val="0"/>
        <c:ser>
          <c:idx val="0"/>
          <c:order val="0"/>
          <c:spPr>
            <a:ln w="19050" cap="rnd">
              <a:noFill/>
              <a:round/>
            </a:ln>
            <a:effectLst/>
          </c:spPr>
          <c:marker>
            <c:symbol val="circle"/>
            <c:size val="5"/>
            <c:spPr>
              <a:solidFill>
                <a:srgbClr val="7030A0"/>
              </a:solidFill>
              <a:ln w="9525">
                <a:solidFill>
                  <a:srgbClr val="7030A0"/>
                </a:solidFill>
              </a:ln>
              <a:effectLst/>
            </c:spPr>
          </c:marker>
          <c:xVal>
            <c:numRef>
              <c:f>גיליון1!$C$9:$C$13</c:f>
              <c:numCache>
                <c:formatCode>General</c:formatCode>
                <c:ptCount val="5"/>
                <c:pt idx="0">
                  <c:v>1</c:v>
                </c:pt>
                <c:pt idx="1">
                  <c:v>2</c:v>
                </c:pt>
                <c:pt idx="2">
                  <c:v>3</c:v>
                </c:pt>
                <c:pt idx="3">
                  <c:v>5</c:v>
                </c:pt>
                <c:pt idx="4">
                  <c:v>7</c:v>
                </c:pt>
              </c:numCache>
            </c:numRef>
          </c:xVal>
          <c:yVal>
            <c:numRef>
              <c:f>גיליון1!$D$9:$D$13</c:f>
              <c:numCache>
                <c:formatCode>General</c:formatCode>
                <c:ptCount val="5"/>
                <c:pt idx="0">
                  <c:v>33</c:v>
                </c:pt>
                <c:pt idx="1">
                  <c:v>45</c:v>
                </c:pt>
                <c:pt idx="2">
                  <c:v>25</c:v>
                </c:pt>
                <c:pt idx="3">
                  <c:v>23</c:v>
                </c:pt>
                <c:pt idx="4">
                  <c:v>7</c:v>
                </c:pt>
              </c:numCache>
            </c:numRef>
          </c:yVal>
          <c:smooth val="0"/>
          <c:extLst xmlns:c16r2="http://schemas.microsoft.com/office/drawing/2015/06/chart">
            <c:ext xmlns:c16="http://schemas.microsoft.com/office/drawing/2014/chart" uri="{C3380CC4-5D6E-409C-BE32-E72D297353CC}">
              <c16:uniqueId val="{00000000-9228-431D-9567-1B982DFCB58D}"/>
            </c:ext>
          </c:extLst>
        </c:ser>
        <c:dLbls>
          <c:showLegendKey val="0"/>
          <c:showVal val="0"/>
          <c:showCatName val="0"/>
          <c:showSerName val="0"/>
          <c:showPercent val="0"/>
          <c:showBubbleSize val="0"/>
        </c:dLbls>
        <c:axId val="193886464"/>
        <c:axId val="194740992"/>
      </c:scatterChart>
      <c:valAx>
        <c:axId val="1938864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he-IL" b="1"/>
                  <a:t>מסת סודה לשתייה[גרם]</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94740992"/>
        <c:crosses val="autoZero"/>
        <c:crossBetween val="midCat"/>
      </c:valAx>
      <c:valAx>
        <c:axId val="194740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he-IL" b="1"/>
                  <a:t>אורך הנחש[ס"מ]</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938864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he-I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he-IL" b="1"/>
              <a:t>אורך הנחש כתלות במסת הסודה לשתייה</a:t>
            </a:r>
          </a:p>
        </c:rich>
      </c:tx>
      <c:layout>
        <c:manualLayout>
          <c:xMode val="edge"/>
          <c:yMode val="edge"/>
          <c:x val="0.11623163353500431"/>
          <c:y val="1.108897197371477E-2"/>
        </c:manualLayout>
      </c:layout>
      <c:overlay val="0"/>
      <c:spPr>
        <a:noFill/>
        <a:ln>
          <a:noFill/>
        </a:ln>
        <a:effectLst/>
      </c:spPr>
    </c:title>
    <c:autoTitleDeleted val="0"/>
    <c:plotArea>
      <c:layout/>
      <c:scatterChart>
        <c:scatterStyle val="lineMarker"/>
        <c:varyColors val="0"/>
        <c:ser>
          <c:idx val="0"/>
          <c:order val="0"/>
          <c:spPr>
            <a:ln w="19050" cap="rnd">
              <a:noFill/>
              <a:round/>
            </a:ln>
            <a:effectLst/>
          </c:spPr>
          <c:marker>
            <c:symbol val="circle"/>
            <c:size val="5"/>
            <c:spPr>
              <a:solidFill>
                <a:schemeClr val="accent2"/>
              </a:solidFill>
              <a:ln w="9525">
                <a:solidFill>
                  <a:srgbClr val="7030A0"/>
                </a:solidFill>
              </a:ln>
              <a:effectLst/>
            </c:spPr>
          </c:marker>
          <c:trendline>
            <c:spPr>
              <a:ln w="19050" cap="rnd">
                <a:solidFill>
                  <a:schemeClr val="accent2"/>
                </a:solidFill>
                <a:prstDash val="sysDot"/>
              </a:ln>
              <a:effectLst/>
            </c:spPr>
            <c:trendlineType val="linear"/>
            <c:dispRSqr val="0"/>
            <c:dispEq val="0"/>
          </c:trendline>
          <c:xVal>
            <c:numRef>
              <c:f>גיליון1!$C$9:$C$13</c:f>
              <c:numCache>
                <c:formatCode>General</c:formatCode>
                <c:ptCount val="5"/>
                <c:pt idx="0">
                  <c:v>1</c:v>
                </c:pt>
                <c:pt idx="1">
                  <c:v>2</c:v>
                </c:pt>
                <c:pt idx="2">
                  <c:v>3</c:v>
                </c:pt>
                <c:pt idx="3">
                  <c:v>5</c:v>
                </c:pt>
                <c:pt idx="4">
                  <c:v>7</c:v>
                </c:pt>
              </c:numCache>
            </c:numRef>
          </c:xVal>
          <c:yVal>
            <c:numRef>
              <c:f>גיליון1!$D$9:$D$13</c:f>
              <c:numCache>
                <c:formatCode>General</c:formatCode>
                <c:ptCount val="5"/>
                <c:pt idx="0">
                  <c:v>33</c:v>
                </c:pt>
                <c:pt idx="1">
                  <c:v>45</c:v>
                </c:pt>
                <c:pt idx="2">
                  <c:v>25</c:v>
                </c:pt>
                <c:pt idx="3">
                  <c:v>23</c:v>
                </c:pt>
                <c:pt idx="4">
                  <c:v>7</c:v>
                </c:pt>
              </c:numCache>
            </c:numRef>
          </c:yVal>
          <c:smooth val="0"/>
          <c:extLst xmlns:c16r2="http://schemas.microsoft.com/office/drawing/2015/06/chart">
            <c:ext xmlns:c16="http://schemas.microsoft.com/office/drawing/2014/chart" uri="{C3380CC4-5D6E-409C-BE32-E72D297353CC}">
              <c16:uniqueId val="{00000000-5AC9-42B4-A426-52BEC2AC92CA}"/>
            </c:ext>
          </c:extLst>
        </c:ser>
        <c:dLbls>
          <c:showLegendKey val="0"/>
          <c:showVal val="0"/>
          <c:showCatName val="0"/>
          <c:showSerName val="0"/>
          <c:showPercent val="0"/>
          <c:showBubbleSize val="0"/>
        </c:dLbls>
        <c:axId val="195438464"/>
        <c:axId val="195440640"/>
      </c:scatterChart>
      <c:valAx>
        <c:axId val="1954384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he-IL" b="1"/>
                  <a:t>מסת סודה לשתייה[גרם]</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95440640"/>
        <c:crosses val="autoZero"/>
        <c:crossBetween val="midCat"/>
      </c:valAx>
      <c:valAx>
        <c:axId val="19544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he-IL" b="1"/>
                  <a:t>אורך הנחש[ס"מ]</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954384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he-IL"/>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BE78CFB-CB00-46CC-91AE-5376AF5320A9}" type="datetimeFigureOut">
              <a:rPr lang="he-IL" smtClean="0"/>
              <a:t>ד'/אדר א/תשע"ט</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F4333A6-D585-489B-8BF1-04995C19B2D4}" type="slidenum">
              <a:rPr lang="he-IL" smtClean="0"/>
              <a:t>‹#›</a:t>
            </a:fld>
            <a:endParaRPr lang="he-IL"/>
          </a:p>
        </p:txBody>
      </p:sp>
    </p:spTree>
    <p:extLst>
      <p:ext uri="{BB962C8B-B14F-4D97-AF65-F5344CB8AC3E}">
        <p14:creationId xmlns:p14="http://schemas.microsoft.com/office/powerpoint/2010/main" val="29055107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(1 דקה)</a:t>
            </a:r>
          </a:p>
        </p:txBody>
      </p:sp>
      <p:sp>
        <p:nvSpPr>
          <p:cNvPr id="4" name="מציין מיקום של מספר שקופית 3"/>
          <p:cNvSpPr>
            <a:spLocks noGrp="1"/>
          </p:cNvSpPr>
          <p:nvPr>
            <p:ph type="sldNum" sz="quarter" idx="10"/>
          </p:nvPr>
        </p:nvSpPr>
        <p:spPr/>
        <p:txBody>
          <a:bodyPr/>
          <a:lstStyle/>
          <a:p>
            <a:fld id="{0F4333A6-D585-489B-8BF1-04995C19B2D4}" type="slidenum">
              <a:rPr lang="he-IL" smtClean="0"/>
              <a:t>2</a:t>
            </a:fld>
            <a:endParaRPr lang="he-IL"/>
          </a:p>
        </p:txBody>
      </p:sp>
    </p:spTree>
    <p:extLst>
      <p:ext uri="{BB962C8B-B14F-4D97-AF65-F5344CB8AC3E}">
        <p14:creationId xmlns:p14="http://schemas.microsoft.com/office/powerpoint/2010/main" val="303619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בקרה חיצונית – למשל בניסוי העוגה- שבודק את</a:t>
            </a:r>
            <a:r>
              <a:rPr lang="he-IL" baseline="0" dirty="0" smtClean="0"/>
              <a:t> השפעת מסת אבקת האפייה על  גובה העוגה </a:t>
            </a:r>
          </a:p>
          <a:p>
            <a:r>
              <a:rPr lang="he-IL" baseline="0" dirty="0" smtClean="0"/>
              <a:t>                       למשל בניסוי קביעת ריכוז ויטמין </a:t>
            </a:r>
            <a:r>
              <a:rPr lang="en-US" baseline="0" dirty="0" smtClean="0"/>
              <a:t>C</a:t>
            </a:r>
            <a:r>
              <a:rPr lang="he-IL" baseline="0" dirty="0" smtClean="0"/>
              <a:t> שבודק את השפעת הזמן על ריכוז ויטמין </a:t>
            </a:r>
            <a:r>
              <a:rPr lang="en-US" baseline="0" dirty="0" smtClean="0"/>
              <a:t>C</a:t>
            </a:r>
            <a:endParaRPr lang="he-IL" baseline="0" dirty="0" smtClean="0"/>
          </a:p>
          <a:p>
            <a:r>
              <a:rPr lang="he-IL" baseline="0" dirty="0" smtClean="0"/>
              <a:t>בשני המקרים חשוב להשוות את המערכת ללא הגורם הנבדק (המשתנה הבלתי תלוי) לשאר המערכות עם המשתנה הבלתי תלוי.</a:t>
            </a:r>
            <a:endParaRPr lang="he-IL" dirty="0"/>
          </a:p>
        </p:txBody>
      </p:sp>
      <p:sp>
        <p:nvSpPr>
          <p:cNvPr id="4" name="מציין מיקום של מספר שקופית 3"/>
          <p:cNvSpPr>
            <a:spLocks noGrp="1"/>
          </p:cNvSpPr>
          <p:nvPr>
            <p:ph type="sldNum" sz="quarter" idx="10"/>
          </p:nvPr>
        </p:nvSpPr>
        <p:spPr/>
        <p:txBody>
          <a:bodyPr/>
          <a:lstStyle/>
          <a:p>
            <a:fld id="{0F4333A6-D585-489B-8BF1-04995C19B2D4}" type="slidenum">
              <a:rPr lang="he-IL" smtClean="0">
                <a:solidFill>
                  <a:prstClr val="black"/>
                </a:solidFill>
              </a:rPr>
              <a:pPr/>
              <a:t>21</a:t>
            </a:fld>
            <a:endParaRPr lang="he-IL">
              <a:solidFill>
                <a:prstClr val="black"/>
              </a:solidFill>
            </a:endParaRPr>
          </a:p>
        </p:txBody>
      </p:sp>
    </p:spTree>
    <p:extLst>
      <p:ext uri="{BB962C8B-B14F-4D97-AF65-F5344CB8AC3E}">
        <p14:creationId xmlns:p14="http://schemas.microsoft.com/office/powerpoint/2010/main" val="3696882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defRPr/>
            </a:pPr>
            <a:r>
              <a:rPr lang="he-IL" altLang="he-IL" b="1" dirty="0" smtClean="0">
                <a:solidFill>
                  <a:srgbClr val="000000"/>
                </a:solidFill>
                <a:latin typeface="David" pitchFamily="34" charset="-79"/>
              </a:rPr>
              <a:t>השוואה של התוצאות לערך מחושב/תיאורטי: למשל : </a:t>
            </a:r>
          </a:p>
          <a:p>
            <a:pPr marL="171450" indent="-171450">
              <a:buFontTx/>
              <a:buChar char="-"/>
              <a:defRPr/>
            </a:pPr>
            <a:r>
              <a:rPr lang="he-IL" altLang="he-IL" dirty="0" smtClean="0">
                <a:solidFill>
                  <a:srgbClr val="000000"/>
                </a:solidFill>
                <a:latin typeface="David" pitchFamily="34" charset="-79"/>
              </a:rPr>
              <a:t>-בניסוי מי בלון נפוח –אם מודדים את השפעת מסת הסודה לכביסה על נפח הגז שנפלט ניתן להשוות את נפח הגז שמתקבל בניסוי לערך המחושב תוך הסתמכות על נפח </a:t>
            </a:r>
            <a:r>
              <a:rPr lang="he-IL" altLang="he-IL" dirty="0" err="1" smtClean="0">
                <a:solidFill>
                  <a:srgbClr val="000000"/>
                </a:solidFill>
                <a:latin typeface="David" pitchFamily="34" charset="-79"/>
              </a:rPr>
              <a:t>מולרי</a:t>
            </a:r>
            <a:r>
              <a:rPr lang="he-IL" altLang="he-IL" dirty="0" smtClean="0">
                <a:solidFill>
                  <a:srgbClr val="000000"/>
                </a:solidFill>
                <a:latin typeface="David" pitchFamily="34" charset="-79"/>
              </a:rPr>
              <a:t>. </a:t>
            </a:r>
            <a:r>
              <a:rPr lang="he-IL" dirty="0" smtClean="0">
                <a:solidFill>
                  <a:prstClr val="black"/>
                </a:solidFill>
              </a:rPr>
              <a:t>המרחק של התוצאה הנמדדת בניסוי מהתוצאה המחושבת באופן תיאורטי עשויה לתת מידע על מידת דיוק. אם התוצאות קרובות זה מעיד על המהימנות של המדידות (יש מעט שגיאות).  </a:t>
            </a:r>
          </a:p>
          <a:p>
            <a:pPr>
              <a:defRPr/>
            </a:pPr>
            <a:endParaRPr lang="he-IL" altLang="he-IL" dirty="0" smtClean="0">
              <a:solidFill>
                <a:srgbClr val="000000"/>
              </a:solidFill>
              <a:latin typeface="David" pitchFamily="34" charset="-79"/>
            </a:endParaRPr>
          </a:p>
          <a:p>
            <a:pPr>
              <a:defRPr/>
            </a:pPr>
            <a:r>
              <a:rPr lang="he-IL" altLang="he-IL" dirty="0" smtClean="0">
                <a:solidFill>
                  <a:srgbClr val="000000"/>
                </a:solidFill>
                <a:latin typeface="David" pitchFamily="34" charset="-79"/>
              </a:rPr>
              <a:t>-בניסוי טיטרציה של חומצת שומן ניתן להשוות את % חומצות השומן החופשיות שנתון על הבקבוק לתוצאה של הניסוי.</a:t>
            </a:r>
          </a:p>
          <a:p>
            <a:pPr>
              <a:defRPr/>
            </a:pPr>
            <a:r>
              <a:rPr lang="he-IL" altLang="he-IL" dirty="0" smtClean="0">
                <a:solidFill>
                  <a:srgbClr val="000000"/>
                </a:solidFill>
                <a:latin typeface="David" pitchFamily="34" charset="-79"/>
              </a:rPr>
              <a:t>-בניסוי של ערך קלורי של מזון ניתן לחשב את הערך הקלורי של המזון שנשרף בניסוי ולהשוות אותו לערך הנתון על גבי האריזה.</a:t>
            </a:r>
          </a:p>
          <a:p>
            <a:pPr>
              <a:defRPr/>
            </a:pPr>
            <a:r>
              <a:rPr lang="he-IL" altLang="he-IL" dirty="0" smtClean="0">
                <a:solidFill>
                  <a:srgbClr val="000000"/>
                </a:solidFill>
                <a:latin typeface="David" pitchFamily="34" charset="-79"/>
              </a:rPr>
              <a:t>-בניסוי של קביעת % ויטמין </a:t>
            </a:r>
            <a:r>
              <a:rPr lang="en-US" altLang="he-IL" dirty="0" smtClean="0">
                <a:solidFill>
                  <a:srgbClr val="000000"/>
                </a:solidFill>
                <a:latin typeface="David" pitchFamily="34" charset="-79"/>
              </a:rPr>
              <a:t>C</a:t>
            </a:r>
            <a:r>
              <a:rPr lang="he-IL" altLang="he-IL" dirty="0" smtClean="0">
                <a:solidFill>
                  <a:srgbClr val="000000"/>
                </a:solidFill>
                <a:latin typeface="David" pitchFamily="34" charset="-79"/>
              </a:rPr>
              <a:t> במיץ לימון כתלות בזמן : יש להשוות את הערך המתקבל לזמן ה-0 , ולערך ספרותי. </a:t>
            </a:r>
          </a:p>
          <a:p>
            <a:pPr>
              <a:defRPr/>
            </a:pPr>
            <a:r>
              <a:rPr lang="he-IL" altLang="he-IL" b="1" dirty="0" smtClean="0">
                <a:solidFill>
                  <a:srgbClr val="000000"/>
                </a:solidFill>
                <a:latin typeface="David" pitchFamily="34" charset="-79"/>
              </a:rPr>
              <a:t>תוצאות סותרות את הרקע התיאורטי/השערה:</a:t>
            </a:r>
          </a:p>
          <a:p>
            <a:pPr>
              <a:defRPr/>
            </a:pPr>
            <a:r>
              <a:rPr lang="he-IL" altLang="he-IL" dirty="0" smtClean="0">
                <a:solidFill>
                  <a:srgbClr val="000000"/>
                </a:solidFill>
                <a:latin typeface="David" pitchFamily="34" charset="-79"/>
              </a:rPr>
              <a:t>-תלמידים שעשו ניסוי על השפעת מסת הרוזמרין שהוסף לשמן הזית תשפיע על % חומצות שומן חופשיות: שיערו שככל שמסת הרוזמרין </a:t>
            </a:r>
            <a:r>
              <a:rPr lang="he-IL" altLang="he-IL" dirty="0" err="1" smtClean="0">
                <a:solidFill>
                  <a:srgbClr val="000000"/>
                </a:solidFill>
                <a:latin typeface="David" pitchFamily="34" charset="-79"/>
              </a:rPr>
              <a:t>תיגדל</a:t>
            </a:r>
            <a:r>
              <a:rPr lang="he-IL" altLang="he-IL" dirty="0" smtClean="0">
                <a:solidFill>
                  <a:srgbClr val="000000"/>
                </a:solidFill>
                <a:latin typeface="David" pitchFamily="34" charset="-79"/>
              </a:rPr>
              <a:t> % חומצות השומן יקטן. קיבלו תוצאות הפוכות.</a:t>
            </a:r>
          </a:p>
          <a:p>
            <a:pPr>
              <a:defRPr/>
            </a:pPr>
            <a:r>
              <a:rPr lang="he-IL" altLang="he-IL" dirty="0" smtClean="0">
                <a:solidFill>
                  <a:srgbClr val="000000"/>
                </a:solidFill>
                <a:latin typeface="David" pitchFamily="34" charset="-79"/>
              </a:rPr>
              <a:t>-תלמידים שעשו ניסוי נחש שחור ענק על השפעת מסת הסודה לשתייה על אורך הנחש. שיערו שככל שמסת הסודה לשתייה תגדל הנחש יגדל וקיבלו שממסה מסוימת האורך דווקא יורד. </a:t>
            </a:r>
          </a:p>
          <a:p>
            <a:pPr>
              <a:defRPr/>
            </a:pPr>
            <a:r>
              <a:rPr lang="he-IL" altLang="he-IL" dirty="0" smtClean="0">
                <a:solidFill>
                  <a:srgbClr val="000000"/>
                </a:solidFill>
                <a:latin typeface="David" pitchFamily="34" charset="-79"/>
              </a:rPr>
              <a:t>- תלמידים שעשו ניסוי הגבנה: חקרו את השפעת % החומץ על מסת </a:t>
            </a:r>
            <a:r>
              <a:rPr lang="he-IL" altLang="he-IL" dirty="0" err="1" smtClean="0">
                <a:solidFill>
                  <a:srgbClr val="000000"/>
                </a:solidFill>
                <a:latin typeface="David" pitchFamily="34" charset="-79"/>
              </a:rPr>
              <a:t>הגבן</a:t>
            </a:r>
            <a:r>
              <a:rPr lang="he-IL" altLang="he-IL" dirty="0" smtClean="0">
                <a:solidFill>
                  <a:srgbClr val="000000"/>
                </a:solidFill>
                <a:latin typeface="David" pitchFamily="34" charset="-79"/>
              </a:rPr>
              <a:t>. שירו שככל ש% החומץ גדל מסת </a:t>
            </a:r>
            <a:r>
              <a:rPr lang="he-IL" altLang="he-IL" dirty="0" err="1" smtClean="0">
                <a:solidFill>
                  <a:srgbClr val="000000"/>
                </a:solidFill>
                <a:latin typeface="David" pitchFamily="34" charset="-79"/>
              </a:rPr>
              <a:t>הגבן</a:t>
            </a:r>
            <a:r>
              <a:rPr lang="he-IL" altLang="he-IL" dirty="0" smtClean="0">
                <a:solidFill>
                  <a:srgbClr val="000000"/>
                </a:solidFill>
                <a:latin typeface="David" pitchFamily="34" charset="-79"/>
              </a:rPr>
              <a:t> גדולה </a:t>
            </a:r>
            <a:r>
              <a:rPr lang="he-IL" altLang="he-IL" dirty="0" err="1" smtClean="0">
                <a:solidFill>
                  <a:srgbClr val="000000"/>
                </a:solidFill>
                <a:latin typeface="David" pitchFamily="34" charset="-79"/>
              </a:rPr>
              <a:t>יותר.קיבלו</a:t>
            </a:r>
            <a:r>
              <a:rPr lang="he-IL" altLang="he-IL" dirty="0" smtClean="0">
                <a:solidFill>
                  <a:srgbClr val="000000"/>
                </a:solidFill>
                <a:latin typeface="David" pitchFamily="34" charset="-79"/>
              </a:rPr>
              <a:t> מגמה הפוכה למצופה. </a:t>
            </a:r>
            <a:endParaRPr lang="he-IL" alt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0F4333A6-D585-489B-8BF1-04995C19B2D4}" type="slidenum">
              <a:rPr lang="he-IL" smtClean="0">
                <a:solidFill>
                  <a:prstClr val="black"/>
                </a:solidFill>
              </a:rPr>
              <a:pPr/>
              <a:t>22</a:t>
            </a:fld>
            <a:endParaRPr lang="he-IL">
              <a:solidFill>
                <a:prstClr val="black"/>
              </a:solidFill>
            </a:endParaRPr>
          </a:p>
        </p:txBody>
      </p:sp>
    </p:spTree>
    <p:extLst>
      <p:ext uri="{BB962C8B-B14F-4D97-AF65-F5344CB8AC3E}">
        <p14:creationId xmlns:p14="http://schemas.microsoft.com/office/powerpoint/2010/main" val="403016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לפתוח רק את </a:t>
            </a:r>
            <a:r>
              <a:rPr lang="he-IL" dirty="0" smtClean="0"/>
              <a:t>השינויים</a:t>
            </a:r>
            <a:r>
              <a:rPr lang="he-IL" baseline="0" dirty="0" smtClean="0"/>
              <a:t> </a:t>
            </a:r>
            <a:r>
              <a:rPr lang="he-IL" baseline="0" dirty="0"/>
              <a:t>ברמה 2    </a:t>
            </a:r>
          </a:p>
          <a:p>
            <a:endParaRPr lang="he-IL" baseline="0" dirty="0"/>
          </a:p>
          <a:p>
            <a:r>
              <a:rPr lang="he-IL" baseline="0" dirty="0"/>
              <a:t>(6 דק')</a:t>
            </a:r>
            <a:endParaRPr lang="he-IL" dirty="0"/>
          </a:p>
        </p:txBody>
      </p:sp>
      <p:sp>
        <p:nvSpPr>
          <p:cNvPr id="4" name="מציין מיקום של מספר שקופית 3"/>
          <p:cNvSpPr>
            <a:spLocks noGrp="1"/>
          </p:cNvSpPr>
          <p:nvPr>
            <p:ph type="sldNum" sz="quarter" idx="10"/>
          </p:nvPr>
        </p:nvSpPr>
        <p:spPr/>
        <p:txBody>
          <a:bodyPr/>
          <a:lstStyle/>
          <a:p>
            <a:fld id="{0F4333A6-D585-489B-8BF1-04995C19B2D4}" type="slidenum">
              <a:rPr lang="he-IL" smtClean="0"/>
              <a:t>3</a:t>
            </a:fld>
            <a:endParaRPr lang="he-IL"/>
          </a:p>
        </p:txBody>
      </p:sp>
    </p:spTree>
    <p:extLst>
      <p:ext uri="{BB962C8B-B14F-4D97-AF65-F5344CB8AC3E}">
        <p14:creationId xmlns:p14="http://schemas.microsoft.com/office/powerpoint/2010/main" val="295974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e-IL" altLang="he-IL"/>
              <a:t>לומר בע"פ שבהצגות הגרפיות הבאות מתייחסים לניסוי של ביקוע גרעיני תירס</a:t>
            </a:r>
          </a:p>
        </p:txBody>
      </p:sp>
      <p:sp>
        <p:nvSpPr>
          <p:cNvPr id="72708"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1" hangingPunct="1">
              <a:spcBef>
                <a:spcPct val="0"/>
              </a:spcBef>
            </a:pPr>
            <a:fld id="{2052B385-1AA5-43C1-811C-038787279DE1}" type="slidenum">
              <a:rPr lang="he-IL" altLang="he-IL">
                <a:solidFill>
                  <a:srgbClr val="000000"/>
                </a:solidFill>
                <a:latin typeface="Times New Roman" panose="02020603050405020304" pitchFamily="18" charset="0"/>
              </a:rPr>
              <a:pPr eaLnBrk="1" hangingPunct="1">
                <a:spcBef>
                  <a:spcPct val="0"/>
                </a:spcBef>
              </a:pPr>
              <a:t>5</a:t>
            </a:fld>
            <a:endParaRPr lang="he-IL" altLang="he-I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21140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3</a:t>
            </a:r>
            <a:r>
              <a:rPr lang="he-IL" baseline="0" dirty="0"/>
              <a:t> דק'</a:t>
            </a:r>
            <a:endParaRPr lang="he-IL" dirty="0"/>
          </a:p>
        </p:txBody>
      </p:sp>
      <p:sp>
        <p:nvSpPr>
          <p:cNvPr id="4" name="מציין מיקום של מספר שקופית 3"/>
          <p:cNvSpPr>
            <a:spLocks noGrp="1"/>
          </p:cNvSpPr>
          <p:nvPr>
            <p:ph type="sldNum" sz="quarter" idx="10"/>
          </p:nvPr>
        </p:nvSpPr>
        <p:spPr/>
        <p:txBody>
          <a:bodyPr/>
          <a:lstStyle/>
          <a:p>
            <a:fld id="{0F4333A6-D585-489B-8BF1-04995C19B2D4}" type="slidenum">
              <a:rPr lang="he-IL" smtClean="0"/>
              <a:t>6</a:t>
            </a:fld>
            <a:endParaRPr lang="he-IL"/>
          </a:p>
        </p:txBody>
      </p:sp>
    </p:spTree>
    <p:extLst>
      <p:ext uri="{BB962C8B-B14F-4D97-AF65-F5344CB8AC3E}">
        <p14:creationId xmlns:p14="http://schemas.microsoft.com/office/powerpoint/2010/main" val="2010146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4333A6-D585-489B-8BF1-04995C19B2D4}" type="slidenum">
              <a:rPr lang="he-IL" smtClean="0"/>
              <a:t>7</a:t>
            </a:fld>
            <a:endParaRPr lang="he-IL"/>
          </a:p>
        </p:txBody>
      </p:sp>
    </p:spTree>
    <p:extLst>
      <p:ext uri="{BB962C8B-B14F-4D97-AF65-F5344CB8AC3E}">
        <p14:creationId xmlns:p14="http://schemas.microsoft.com/office/powerpoint/2010/main" val="373588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aseline="0" dirty="0"/>
              <a:t>ההתייחסות למשתנה כמותי בדיד כמו טיפות ומס' גרעינים צריכה להיות האם יש משמעות לערכי ביניים בין הערכים בגרף.</a:t>
            </a:r>
            <a:endParaRPr lang="he-IL" dirty="0"/>
          </a:p>
        </p:txBody>
      </p:sp>
      <p:sp>
        <p:nvSpPr>
          <p:cNvPr id="4" name="מציין מיקום של מספר שקופית 3"/>
          <p:cNvSpPr>
            <a:spLocks noGrp="1"/>
          </p:cNvSpPr>
          <p:nvPr>
            <p:ph type="sldNum" sz="quarter" idx="10"/>
          </p:nvPr>
        </p:nvSpPr>
        <p:spPr/>
        <p:txBody>
          <a:bodyPr/>
          <a:lstStyle/>
          <a:p>
            <a:fld id="{0F4333A6-D585-489B-8BF1-04995C19B2D4}" type="slidenum">
              <a:rPr lang="he-IL" smtClean="0"/>
              <a:t>9</a:t>
            </a:fld>
            <a:endParaRPr lang="he-IL"/>
          </a:p>
        </p:txBody>
      </p:sp>
    </p:spTree>
    <p:extLst>
      <p:ext uri="{BB962C8B-B14F-4D97-AF65-F5344CB8AC3E}">
        <p14:creationId xmlns:p14="http://schemas.microsoft.com/office/powerpoint/2010/main" val="3161828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קו </a:t>
            </a:r>
            <a:r>
              <a:rPr lang="he-IL" dirty="0" smtClean="0"/>
              <a:t>לינארי -</a:t>
            </a:r>
            <a:r>
              <a:rPr lang="he-IL" baseline="0" dirty="0" smtClean="0"/>
              <a:t> </a:t>
            </a:r>
            <a:r>
              <a:rPr lang="he-IL" baseline="0" dirty="0"/>
              <a:t>קשר של יחס ישר, השיפוע קבוע.</a:t>
            </a:r>
          </a:p>
          <a:p>
            <a:r>
              <a:rPr lang="he-IL" baseline="0" dirty="0"/>
              <a:t>קו </a:t>
            </a:r>
            <a:r>
              <a:rPr lang="he-IL" baseline="0" dirty="0" err="1" smtClean="0"/>
              <a:t>פולינומי</a:t>
            </a:r>
            <a:r>
              <a:rPr lang="he-IL" baseline="0" dirty="0" smtClean="0"/>
              <a:t> - </a:t>
            </a:r>
            <a:r>
              <a:rPr lang="he-IL" baseline="0" dirty="0"/>
              <a:t>קו שמתנהג עפ"י משוואה של פולינום. במקרה הזה תהיה עליה עם התיישרות לקראת </a:t>
            </a:r>
            <a:r>
              <a:rPr lang="he-IL" baseline="0" dirty="0" err="1"/>
              <a:t>פלאטו</a:t>
            </a:r>
            <a:r>
              <a:rPr lang="he-IL" baseline="0" dirty="0"/>
              <a:t>. </a:t>
            </a:r>
            <a:endParaRPr lang="he-IL" dirty="0"/>
          </a:p>
        </p:txBody>
      </p:sp>
      <p:sp>
        <p:nvSpPr>
          <p:cNvPr id="4" name="מציין מיקום של מספר שקופית 3"/>
          <p:cNvSpPr>
            <a:spLocks noGrp="1"/>
          </p:cNvSpPr>
          <p:nvPr>
            <p:ph type="sldNum" sz="quarter" idx="10"/>
          </p:nvPr>
        </p:nvSpPr>
        <p:spPr/>
        <p:txBody>
          <a:bodyPr/>
          <a:lstStyle/>
          <a:p>
            <a:fld id="{0F4333A6-D585-489B-8BF1-04995C19B2D4}" type="slidenum">
              <a:rPr lang="he-IL" smtClean="0"/>
              <a:t>14</a:t>
            </a:fld>
            <a:endParaRPr lang="he-IL"/>
          </a:p>
        </p:txBody>
      </p:sp>
    </p:spTree>
    <p:extLst>
      <p:ext uri="{BB962C8B-B14F-4D97-AF65-F5344CB8AC3E}">
        <p14:creationId xmlns:p14="http://schemas.microsoft.com/office/powerpoint/2010/main" val="374948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dirty="0">
                <a:solidFill>
                  <a:srgbClr val="0070C0"/>
                </a:solidFill>
              </a:rPr>
              <a:t>איך נדע מהי האפשרות הנכונה? במקרה</a:t>
            </a:r>
            <a:r>
              <a:rPr lang="he-IL" sz="1200" baseline="0" dirty="0">
                <a:solidFill>
                  <a:srgbClr val="0070C0"/>
                </a:solidFill>
              </a:rPr>
              <a:t> כזה יש פה חשיבות לידע התיאורטי (יודעים שלכל תמיסה יש סף </a:t>
            </a:r>
            <a:r>
              <a:rPr lang="he-IL" sz="1200" baseline="0" dirty="0" err="1">
                <a:solidFill>
                  <a:srgbClr val="0070C0"/>
                </a:solidFill>
              </a:rPr>
              <a:t>ריוויון</a:t>
            </a:r>
            <a:r>
              <a:rPr lang="he-IL" sz="1200" baseline="0" dirty="0">
                <a:solidFill>
                  <a:srgbClr val="0070C0"/>
                </a:solidFill>
              </a:rPr>
              <a:t>). אולי כדאי להרחיב את תחום המדידות,</a:t>
            </a:r>
            <a:endParaRPr lang="he-IL" dirty="0"/>
          </a:p>
        </p:txBody>
      </p:sp>
      <p:sp>
        <p:nvSpPr>
          <p:cNvPr id="4" name="מציין מיקום של מספר שקופית 3"/>
          <p:cNvSpPr>
            <a:spLocks noGrp="1"/>
          </p:cNvSpPr>
          <p:nvPr>
            <p:ph type="sldNum" sz="quarter" idx="10"/>
          </p:nvPr>
        </p:nvSpPr>
        <p:spPr/>
        <p:txBody>
          <a:bodyPr/>
          <a:lstStyle/>
          <a:p>
            <a:fld id="{A860E6EF-A2A0-4756-8C1D-300A19F3840F}" type="slidenum">
              <a:rPr lang="he-IL" smtClean="0">
                <a:solidFill>
                  <a:prstClr val="black"/>
                </a:solidFill>
              </a:rPr>
              <a:pPr/>
              <a:t>15</a:t>
            </a:fld>
            <a:endParaRPr lang="he-IL">
              <a:solidFill>
                <a:prstClr val="black"/>
              </a:solidFill>
            </a:endParaRPr>
          </a:p>
        </p:txBody>
      </p:sp>
    </p:spTree>
    <p:extLst>
      <p:ext uri="{BB962C8B-B14F-4D97-AF65-F5344CB8AC3E}">
        <p14:creationId xmlns:p14="http://schemas.microsoft.com/office/powerpoint/2010/main" val="1444303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457200" rtl="0" eaLnBrk="1" fontAlgn="auto" latinLnBrk="0" hangingPunct="1">
              <a:lnSpc>
                <a:spcPct val="100000"/>
              </a:lnSpc>
              <a:spcBef>
                <a:spcPct val="20000"/>
              </a:spcBef>
              <a:spcAft>
                <a:spcPts val="600"/>
              </a:spcAft>
              <a:buClr>
                <a:srgbClr val="BC1C1C">
                  <a:lumMod val="75000"/>
                </a:srgbClr>
              </a:buClr>
              <a:buSzPct val="145000"/>
              <a:buFont typeface="Arial"/>
              <a:buNone/>
              <a:tabLst/>
              <a:defRPr/>
            </a:pPr>
            <a:r>
              <a:rPr kumimoji="0" lang="he-IL" sz="2400" b="0" i="0" u="none" strike="noStrike" kern="1200" cap="none" spc="0" normalizeH="0" baseline="0" noProof="0" dirty="0">
                <a:ln>
                  <a:noFill/>
                </a:ln>
                <a:solidFill>
                  <a:prstClr val="black"/>
                </a:solidFill>
                <a:effectLst/>
                <a:uLnTx/>
                <a:uFillTx/>
                <a:latin typeface="Corbel" panose="020B0503020204020204"/>
                <a:ea typeface="+mn-ea"/>
                <a:cs typeface="Miriam"/>
              </a:rPr>
              <a:t>גרפים מסוג זה למעשה מכילים שני משתנים בלתי תלויים:</a:t>
            </a:r>
          </a:p>
          <a:p>
            <a:pPr marL="285750" marR="0" lvl="0" indent="-285750" algn="r" defTabSz="457200" rtl="1" eaLnBrk="1" fontAlgn="auto" latinLnBrk="0" hangingPunct="1">
              <a:lnSpc>
                <a:spcPct val="100000"/>
              </a:lnSpc>
              <a:spcBef>
                <a:spcPct val="20000"/>
              </a:spcBef>
              <a:spcAft>
                <a:spcPts val="600"/>
              </a:spcAft>
              <a:buClr>
                <a:srgbClr val="BC1C1C">
                  <a:lumMod val="75000"/>
                </a:srgbClr>
              </a:buClr>
              <a:buSzPct val="145000"/>
              <a:buFont typeface="Arial" panose="020B0604020202020204" pitchFamily="34" charset="0"/>
              <a:buChar char="•"/>
              <a:tabLst/>
              <a:defRPr/>
            </a:pPr>
            <a:r>
              <a:rPr kumimoji="0" lang="he-IL" sz="2400" b="0" i="0" u="none" strike="noStrike" kern="1200" cap="none" spc="0" normalizeH="0" baseline="0" noProof="0" dirty="0">
                <a:ln>
                  <a:noFill/>
                </a:ln>
                <a:solidFill>
                  <a:prstClr val="black"/>
                </a:solidFill>
                <a:effectLst/>
                <a:uLnTx/>
                <a:uFillTx/>
                <a:latin typeface="Corbel" panose="020B0503020204020204"/>
                <a:ea typeface="+mn-ea"/>
                <a:cs typeface="Miriam"/>
              </a:rPr>
              <a:t> זמן</a:t>
            </a:r>
          </a:p>
          <a:p>
            <a:pPr marL="285750" marR="0" lvl="0" indent="-285750" algn="r" defTabSz="457200" rtl="1" eaLnBrk="1" fontAlgn="auto" latinLnBrk="0" hangingPunct="1">
              <a:lnSpc>
                <a:spcPct val="100000"/>
              </a:lnSpc>
              <a:spcBef>
                <a:spcPct val="20000"/>
              </a:spcBef>
              <a:spcAft>
                <a:spcPts val="600"/>
              </a:spcAft>
              <a:buClr>
                <a:srgbClr val="BC1C1C">
                  <a:lumMod val="75000"/>
                </a:srgbClr>
              </a:buClr>
              <a:buSzPct val="145000"/>
              <a:buFont typeface="Arial" panose="020B0604020202020204" pitchFamily="34" charset="0"/>
              <a:buChar char="•"/>
              <a:tabLst/>
              <a:defRPr/>
            </a:pPr>
            <a:r>
              <a:rPr kumimoji="0" lang="he-IL" sz="2400" b="0" i="0" u="none" strike="noStrike" kern="1200" cap="none" spc="0" normalizeH="0" baseline="0" noProof="0" dirty="0">
                <a:ln>
                  <a:noFill/>
                </a:ln>
                <a:solidFill>
                  <a:prstClr val="black"/>
                </a:solidFill>
                <a:effectLst/>
                <a:uLnTx/>
                <a:uFillTx/>
                <a:latin typeface="Corbel" panose="020B0503020204020204"/>
                <a:ea typeface="+mn-ea"/>
                <a:cs typeface="Miriam"/>
              </a:rPr>
              <a:t>מסת המלח</a:t>
            </a:r>
            <a:endPar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0F4333A6-D585-489B-8BF1-04995C19B2D4}" type="slidenum">
              <a:rPr lang="he-IL" smtClean="0"/>
              <a:t>17</a:t>
            </a:fld>
            <a:endParaRPr lang="he-IL"/>
          </a:p>
        </p:txBody>
      </p:sp>
    </p:spTree>
    <p:extLst>
      <p:ext uri="{BB962C8B-B14F-4D97-AF65-F5344CB8AC3E}">
        <p14:creationId xmlns:p14="http://schemas.microsoft.com/office/powerpoint/2010/main" val="337190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  הפיקוח על הוראת הכימיה, 2018</a:t>
            </a:r>
          </a:p>
        </p:txBody>
      </p:sp>
      <p:sp>
        <p:nvSpPr>
          <p:cNvPr id="6" name="Slide Number Placeholder 5"/>
          <p:cNvSpPr>
            <a:spLocks noGrp="1"/>
          </p:cNvSpPr>
          <p:nvPr>
            <p:ph type="sldNum" sz="quarter" idx="12"/>
          </p:nvPr>
        </p:nvSpPr>
        <p:spPr/>
        <p:txBody>
          <a:bodyPr/>
          <a:lstStyle/>
          <a:p>
            <a:fld id="{8B0CD2D4-AE83-4AAC-AA6B-8758A72ACA2B}" type="slidenum">
              <a:rPr lang="he-IL" smtClean="0"/>
              <a:t>‹#›</a:t>
            </a:fld>
            <a:endParaRPr lang="he-I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942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  הפיקוח על הוראת הכימיה, 2018</a:t>
            </a:r>
          </a:p>
        </p:txBody>
      </p:sp>
      <p:sp>
        <p:nvSpPr>
          <p:cNvPr id="6" name="Slide Number Placeholder 5"/>
          <p:cNvSpPr>
            <a:spLocks noGrp="1"/>
          </p:cNvSpPr>
          <p:nvPr>
            <p:ph type="sldNum" sz="quarter" idx="12"/>
          </p:nvPr>
        </p:nvSpPr>
        <p:spPr/>
        <p:txBody>
          <a:bodyPr/>
          <a:lstStyle/>
          <a:p>
            <a:fld id="{8B0CD2D4-AE83-4AAC-AA6B-8758A72ACA2B}" type="slidenum">
              <a:rPr lang="he-IL" smtClean="0"/>
              <a:t>‹#›</a:t>
            </a:fld>
            <a:endParaRPr lang="he-IL"/>
          </a:p>
        </p:txBody>
      </p:sp>
    </p:spTree>
    <p:extLst>
      <p:ext uri="{BB962C8B-B14F-4D97-AF65-F5344CB8AC3E}">
        <p14:creationId xmlns:p14="http://schemas.microsoft.com/office/powerpoint/2010/main" val="152509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  הפיקוח על הוראת הכימיה, 2018</a:t>
            </a:r>
          </a:p>
        </p:txBody>
      </p:sp>
      <p:sp>
        <p:nvSpPr>
          <p:cNvPr id="6" name="Slide Number Placeholder 5"/>
          <p:cNvSpPr>
            <a:spLocks noGrp="1"/>
          </p:cNvSpPr>
          <p:nvPr>
            <p:ph type="sldNum" sz="quarter" idx="12"/>
          </p:nvPr>
        </p:nvSpPr>
        <p:spPr/>
        <p:txBody>
          <a:bodyPr/>
          <a:lstStyle/>
          <a:p>
            <a:fld id="{8B0CD2D4-AE83-4AAC-AA6B-8758A72ACA2B}" type="slidenum">
              <a:rPr lang="he-IL" smtClean="0"/>
              <a:t>‹#›</a:t>
            </a:fld>
            <a:endParaRPr lang="he-IL"/>
          </a:p>
        </p:txBody>
      </p:sp>
    </p:spTree>
    <p:extLst>
      <p:ext uri="{BB962C8B-B14F-4D97-AF65-F5344CB8AC3E}">
        <p14:creationId xmlns:p14="http://schemas.microsoft.com/office/powerpoint/2010/main" val="38143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  הפיקוח על הוראת הכימיה, 2018</a:t>
            </a:r>
          </a:p>
        </p:txBody>
      </p:sp>
      <p:sp>
        <p:nvSpPr>
          <p:cNvPr id="6" name="Slide Number Placeholder 5"/>
          <p:cNvSpPr>
            <a:spLocks noGrp="1"/>
          </p:cNvSpPr>
          <p:nvPr>
            <p:ph type="sldNum" sz="quarter" idx="12"/>
          </p:nvPr>
        </p:nvSpPr>
        <p:spPr/>
        <p:txBody>
          <a:bodyPr/>
          <a:lstStyle/>
          <a:p>
            <a:fld id="{8B0CD2D4-AE83-4AAC-AA6B-8758A72ACA2B}" type="slidenum">
              <a:rPr lang="he-IL" smtClean="0"/>
              <a:t>‹#›</a:t>
            </a:fld>
            <a:endParaRPr lang="he-IL"/>
          </a:p>
        </p:txBody>
      </p:sp>
    </p:spTree>
    <p:extLst>
      <p:ext uri="{BB962C8B-B14F-4D97-AF65-F5344CB8AC3E}">
        <p14:creationId xmlns:p14="http://schemas.microsoft.com/office/powerpoint/2010/main" val="108824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  הפיקוח על הוראת הכימיה, 2018</a:t>
            </a:r>
          </a:p>
        </p:txBody>
      </p:sp>
      <p:sp>
        <p:nvSpPr>
          <p:cNvPr id="6" name="Slide Number Placeholder 5"/>
          <p:cNvSpPr>
            <a:spLocks noGrp="1"/>
          </p:cNvSpPr>
          <p:nvPr>
            <p:ph type="sldNum" sz="quarter" idx="12"/>
          </p:nvPr>
        </p:nvSpPr>
        <p:spPr/>
        <p:txBody>
          <a:bodyPr/>
          <a:lstStyle/>
          <a:p>
            <a:fld id="{8B0CD2D4-AE83-4AAC-AA6B-8758A72ACA2B}" type="slidenum">
              <a:rPr lang="he-IL" smtClean="0"/>
              <a:t>‹#›</a:t>
            </a:fld>
            <a:endParaRPr lang="he-I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737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  הפיקוח על הוראת הכימיה, 2018</a:t>
            </a:r>
          </a:p>
        </p:txBody>
      </p:sp>
      <p:sp>
        <p:nvSpPr>
          <p:cNvPr id="7" name="Slide Number Placeholder 6"/>
          <p:cNvSpPr>
            <a:spLocks noGrp="1"/>
          </p:cNvSpPr>
          <p:nvPr>
            <p:ph type="sldNum" sz="quarter" idx="12"/>
          </p:nvPr>
        </p:nvSpPr>
        <p:spPr/>
        <p:txBody>
          <a:bodyPr/>
          <a:lstStyle/>
          <a:p>
            <a:fld id="{8B0CD2D4-AE83-4AAC-AA6B-8758A72ACA2B}" type="slidenum">
              <a:rPr lang="he-IL" smtClean="0"/>
              <a:t>‹#›</a:t>
            </a:fld>
            <a:endParaRPr lang="he-IL"/>
          </a:p>
        </p:txBody>
      </p:sp>
    </p:spTree>
    <p:extLst>
      <p:ext uri="{BB962C8B-B14F-4D97-AF65-F5344CB8AC3E}">
        <p14:creationId xmlns:p14="http://schemas.microsoft.com/office/powerpoint/2010/main" val="29786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822960" y="2582334"/>
            <a:ext cx="3703320" cy="328676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663440" y="2582334"/>
            <a:ext cx="3703320" cy="328676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r>
              <a:rPr lang="he-IL"/>
              <a:t>  הפיקוח על הוראת הכימיה, 2018</a:t>
            </a:r>
          </a:p>
        </p:txBody>
      </p:sp>
      <p:sp>
        <p:nvSpPr>
          <p:cNvPr id="9" name="Slide Number Placeholder 8"/>
          <p:cNvSpPr>
            <a:spLocks noGrp="1"/>
          </p:cNvSpPr>
          <p:nvPr>
            <p:ph type="sldNum" sz="quarter" idx="12"/>
          </p:nvPr>
        </p:nvSpPr>
        <p:spPr/>
        <p:txBody>
          <a:bodyPr/>
          <a:lstStyle/>
          <a:p>
            <a:fld id="{8B0CD2D4-AE83-4AAC-AA6B-8758A72ACA2B}" type="slidenum">
              <a:rPr lang="he-IL" smtClean="0"/>
              <a:t>‹#›</a:t>
            </a:fld>
            <a:endParaRPr lang="he-IL"/>
          </a:p>
        </p:txBody>
      </p:sp>
    </p:spTree>
    <p:extLst>
      <p:ext uri="{BB962C8B-B14F-4D97-AF65-F5344CB8AC3E}">
        <p14:creationId xmlns:p14="http://schemas.microsoft.com/office/powerpoint/2010/main" val="4077483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r>
              <a:rPr lang="he-IL"/>
              <a:t>  הפיקוח על הוראת הכימיה, 2018</a:t>
            </a:r>
          </a:p>
        </p:txBody>
      </p:sp>
      <p:sp>
        <p:nvSpPr>
          <p:cNvPr id="5" name="Slide Number Placeholder 4"/>
          <p:cNvSpPr>
            <a:spLocks noGrp="1"/>
          </p:cNvSpPr>
          <p:nvPr>
            <p:ph type="sldNum" sz="quarter" idx="12"/>
          </p:nvPr>
        </p:nvSpPr>
        <p:spPr/>
        <p:txBody>
          <a:bodyPr/>
          <a:lstStyle/>
          <a:p>
            <a:fld id="{8B0CD2D4-AE83-4AAC-AA6B-8758A72ACA2B}" type="slidenum">
              <a:rPr lang="he-IL" smtClean="0"/>
              <a:t>‹#›</a:t>
            </a:fld>
            <a:endParaRPr lang="he-IL"/>
          </a:p>
        </p:txBody>
      </p:sp>
    </p:spTree>
    <p:extLst>
      <p:ext uri="{BB962C8B-B14F-4D97-AF65-F5344CB8AC3E}">
        <p14:creationId xmlns:p14="http://schemas.microsoft.com/office/powerpoint/2010/main" val="2641507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lvl1pPr>
              <a:defRPr>
                <a:solidFill>
                  <a:srgbClr val="FFFFFF"/>
                </a:solidFill>
              </a:defRPr>
            </a:lvl1pPr>
          </a:lstStyle>
          <a:p>
            <a:r>
              <a:rPr lang="he-IL"/>
              <a:t>  הפיקוח על הוראת הכימיה, 2018</a:t>
            </a:r>
          </a:p>
        </p:txBody>
      </p:sp>
      <p:sp>
        <p:nvSpPr>
          <p:cNvPr id="9" name="Slide Number Placeholder 8"/>
          <p:cNvSpPr>
            <a:spLocks noGrp="1"/>
          </p:cNvSpPr>
          <p:nvPr>
            <p:ph type="sldNum" sz="quarter" idx="12"/>
          </p:nvPr>
        </p:nvSpPr>
        <p:spPr/>
        <p:txBody>
          <a:bodyPr/>
          <a:lstStyle/>
          <a:p>
            <a:fld id="{8B0CD2D4-AE83-4AAC-AA6B-8758A72ACA2B}" type="slidenum">
              <a:rPr lang="he-IL" smtClean="0"/>
              <a:t>‹#›</a:t>
            </a:fld>
            <a:endParaRPr lang="he-IL"/>
          </a:p>
        </p:txBody>
      </p:sp>
    </p:spTree>
    <p:extLst>
      <p:ext uri="{BB962C8B-B14F-4D97-AF65-F5344CB8AC3E}">
        <p14:creationId xmlns:p14="http://schemas.microsoft.com/office/powerpoint/2010/main" val="152039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he-IL"/>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he-IL"/>
              <a:t>  הפיקוח על הוראת הכימיה, 2018</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B0CD2D4-AE83-4AAC-AA6B-8758A72ACA2B}" type="slidenum">
              <a:rPr lang="he-IL" smtClean="0"/>
              <a:t>‹#›</a:t>
            </a:fld>
            <a:endParaRPr lang="he-IL"/>
          </a:p>
        </p:txBody>
      </p:sp>
    </p:spTree>
    <p:extLst>
      <p:ext uri="{BB962C8B-B14F-4D97-AF65-F5344CB8AC3E}">
        <p14:creationId xmlns:p14="http://schemas.microsoft.com/office/powerpoint/2010/main" val="228519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  הפיקוח על הוראת הכימיה, 2018</a:t>
            </a:r>
          </a:p>
        </p:txBody>
      </p:sp>
      <p:sp>
        <p:nvSpPr>
          <p:cNvPr id="7" name="Slide Number Placeholder 6"/>
          <p:cNvSpPr>
            <a:spLocks noGrp="1"/>
          </p:cNvSpPr>
          <p:nvPr>
            <p:ph type="sldNum" sz="quarter" idx="12"/>
          </p:nvPr>
        </p:nvSpPr>
        <p:spPr/>
        <p:txBody>
          <a:bodyPr/>
          <a:lstStyle/>
          <a:p>
            <a:fld id="{8B0CD2D4-AE83-4AAC-AA6B-8758A72ACA2B}" type="slidenum">
              <a:rPr lang="he-IL" smtClean="0"/>
              <a:t>‹#›</a:t>
            </a:fld>
            <a:endParaRPr lang="he-IL"/>
          </a:p>
        </p:txBody>
      </p:sp>
    </p:spTree>
    <p:extLst>
      <p:ext uri="{BB962C8B-B14F-4D97-AF65-F5344CB8AC3E}">
        <p14:creationId xmlns:p14="http://schemas.microsoft.com/office/powerpoint/2010/main" val="232506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fontAlgn="base">
              <a:spcBef>
                <a:spcPct val="0"/>
              </a:spcBef>
              <a:spcAft>
                <a:spcPct val="0"/>
              </a:spcAft>
            </a:pPr>
            <a:endParaRPr lang="en-US" dirty="0">
              <a:solidFill>
                <a:srgbClr val="E7DEC9">
                  <a:shade val="50000"/>
                  <a:satMod val="200000"/>
                </a:srgbClr>
              </a:solidFill>
              <a:latin typeface="Times New Roman" pitchFamily="18" charset="0"/>
              <a:cs typeface="David" pitchFamily="34" charset="-79"/>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fontAlgn="base">
              <a:spcBef>
                <a:spcPct val="0"/>
              </a:spcBef>
              <a:spcAft>
                <a:spcPct val="0"/>
              </a:spcAft>
            </a:pPr>
            <a:r>
              <a:rPr lang="he-IL">
                <a:solidFill>
                  <a:srgbClr val="E7DEC9">
                    <a:shade val="50000"/>
                    <a:satMod val="200000"/>
                  </a:srgbClr>
                </a:solidFill>
                <a:latin typeface="Times New Roman" pitchFamily="18" charset="0"/>
                <a:cs typeface="David" pitchFamily="34" charset="-79"/>
              </a:rPr>
              <a:t>  הפיקוח על הוראת הכימיה, 2018</a:t>
            </a:r>
            <a:endParaRPr lang="en-US" dirty="0">
              <a:solidFill>
                <a:srgbClr val="E7DEC9">
                  <a:shade val="50000"/>
                  <a:satMod val="200000"/>
                </a:srgbClr>
              </a:solidFill>
              <a:latin typeface="Times New Roman" pitchFamily="18" charset="0"/>
              <a:cs typeface="David" pitchFamily="34" charset="-79"/>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fontAlgn="base">
              <a:spcBef>
                <a:spcPct val="0"/>
              </a:spcBef>
              <a:spcAft>
                <a:spcPct val="0"/>
              </a:spcAft>
            </a:pPr>
            <a:fld id="{F38DF745-7D3F-47F4-83A3-874385CFAA69}" type="slidenum">
              <a:rPr lang="en-US" smtClean="0">
                <a:solidFill>
                  <a:srgbClr val="E7DEC9">
                    <a:shade val="50000"/>
                    <a:satMod val="200000"/>
                  </a:srgbClr>
                </a:solidFill>
                <a:latin typeface="Times New Roman" pitchFamily="18" charset="0"/>
                <a:cs typeface="David" pitchFamily="34" charset="-79"/>
              </a:rPr>
              <a:pPr fontAlgn="base">
                <a:spcBef>
                  <a:spcPct val="0"/>
                </a:spcBef>
                <a:spcAft>
                  <a:spcPct val="0"/>
                </a:spcAft>
              </a:pPr>
              <a:t>‹#›</a:t>
            </a:fld>
            <a:endParaRPr lang="en-US" dirty="0">
              <a:solidFill>
                <a:srgbClr val="E7DEC9">
                  <a:shade val="50000"/>
                  <a:satMod val="200000"/>
                </a:srgbClr>
              </a:solidFill>
              <a:latin typeface="Times New Roman" pitchFamily="18" charset="0"/>
              <a:cs typeface="David" pitchFamily="34" charset="-79"/>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47393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padlet.com/dafnasstudent/mnkr9skueh5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du.gov.il/mazhap/chemistry/research-laboratory/Pages/research-evaluation.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cs.google.com/document/d/1BRJ46kKeUN0bEX1_iws9yYwx-0VRJ4ngUllSKC3eDFE/edit?usp=sharing" TargetMode="External"/><Relationship Id="rId5" Type="http://schemas.openxmlformats.org/officeDocument/2006/relationships/hyperlink" Target="https://docs.google.com/document/d/1IS4oiGrECUwj2UUurWIOTBPR84ijxiAFiEh15stoUwY/edit?usp=sharing" TargetMode="External"/><Relationship Id="rId4" Type="http://schemas.openxmlformats.org/officeDocument/2006/relationships/hyperlink" Target="https://docs.google.com/document/d/1ANN0NxCR4PHYm-TEkFX1NcbT7fZMFCgjOpXy7Y_XU-k/edit?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edu.gov.il/mazhap/chemistry/research-laboratory/Pages/research-laboratory.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467544" y="1292861"/>
            <a:ext cx="8458200" cy="2622839"/>
          </a:xfrm>
        </p:spPr>
        <p:txBody>
          <a:bodyPr>
            <a:normAutofit/>
          </a:bodyPr>
          <a:lstStyle/>
          <a:p>
            <a:pPr algn="ctr"/>
            <a:r>
              <a:rPr lang="he-IL" sz="5400" b="1" dirty="0">
                <a:cs typeface="+mn-cs"/>
              </a:rPr>
              <a:t>מבנית מעבדת החקר -</a:t>
            </a:r>
            <a:br>
              <a:rPr lang="he-IL" sz="5400" b="1" dirty="0">
                <a:cs typeface="+mn-cs"/>
              </a:rPr>
            </a:br>
            <a:r>
              <a:rPr lang="he-IL" sz="5400" b="1" dirty="0">
                <a:cs typeface="+mn-cs"/>
              </a:rPr>
              <a:t>הצגה, ניתוח ועיבוד התוצאות, ודיון מסכם</a:t>
            </a:r>
          </a:p>
        </p:txBody>
      </p:sp>
      <p:sp>
        <p:nvSpPr>
          <p:cNvPr id="3" name="כותרת משנה 2"/>
          <p:cNvSpPr>
            <a:spLocks noGrp="1"/>
          </p:cNvSpPr>
          <p:nvPr>
            <p:ph type="subTitle" idx="1"/>
          </p:nvPr>
        </p:nvSpPr>
        <p:spPr>
          <a:xfrm>
            <a:off x="2284376" y="6021288"/>
            <a:ext cx="4824536" cy="360040"/>
          </a:xfrm>
        </p:spPr>
        <p:txBody>
          <a:bodyPr>
            <a:normAutofit/>
          </a:bodyPr>
          <a:lstStyle/>
          <a:p>
            <a:r>
              <a:rPr lang="he-IL" sz="1800" dirty="0">
                <a:solidFill>
                  <a:schemeClr val="tx1"/>
                </a:solidFill>
              </a:rPr>
              <a:t>יום שלישי ה' כסלו </a:t>
            </a:r>
            <a:r>
              <a:rPr lang="he-IL" sz="1800" dirty="0" err="1">
                <a:solidFill>
                  <a:schemeClr val="tx1"/>
                </a:solidFill>
              </a:rPr>
              <a:t>התשע"ט</a:t>
            </a:r>
            <a:r>
              <a:rPr lang="he-IL" sz="1800" dirty="0">
                <a:solidFill>
                  <a:schemeClr val="tx1"/>
                </a:solidFill>
              </a:rPr>
              <a:t>, 13.11.18</a:t>
            </a:r>
          </a:p>
        </p:txBody>
      </p:sp>
      <p:sp>
        <p:nvSpPr>
          <p:cNvPr id="5" name="מציין מיקום של כותרת תחתונה 4"/>
          <p:cNvSpPr>
            <a:spLocks noGrp="1"/>
          </p:cNvSpPr>
          <p:nvPr>
            <p:ph type="ftr" sz="quarter" idx="11"/>
          </p:nvPr>
        </p:nvSpPr>
        <p:spPr>
          <a:xfrm>
            <a:off x="2888093" y="6459786"/>
            <a:ext cx="3617103" cy="365125"/>
          </a:xfrm>
        </p:spPr>
        <p:txBody>
          <a:bodyPr/>
          <a:lstStyle/>
          <a:p>
            <a:r>
              <a:rPr lang="he-IL" sz="1200" b="1" dirty="0"/>
              <a:t>  הפיקוח על הוראת הכימיה, 2018</a:t>
            </a:r>
          </a:p>
        </p:txBody>
      </p:sp>
      <p:sp>
        <p:nvSpPr>
          <p:cNvPr id="6" name="מציין מיקום של מספר שקופית 5"/>
          <p:cNvSpPr>
            <a:spLocks noGrp="1"/>
          </p:cNvSpPr>
          <p:nvPr>
            <p:ph type="sldNum" sz="quarter" idx="12"/>
          </p:nvPr>
        </p:nvSpPr>
        <p:spPr/>
        <p:txBody>
          <a:bodyPr/>
          <a:lstStyle/>
          <a:p>
            <a:fld id="{8B0CD2D4-AE83-4AAC-AA6B-8758A72ACA2B}" type="slidenum">
              <a:rPr lang="he-IL" sz="1200" b="1" smtClean="0"/>
              <a:t>1</a:t>
            </a:fld>
            <a:endParaRPr lang="he-IL" sz="1200" b="1"/>
          </a:p>
        </p:txBody>
      </p:sp>
      <p:sp>
        <p:nvSpPr>
          <p:cNvPr id="4" name="כותרת משנה 2"/>
          <p:cNvSpPr txBox="1">
            <a:spLocks/>
          </p:cNvSpPr>
          <p:nvPr/>
        </p:nvSpPr>
        <p:spPr>
          <a:xfrm>
            <a:off x="916224" y="4323647"/>
            <a:ext cx="7560840" cy="1728192"/>
          </a:xfrm>
          <a:prstGeom prst="rect">
            <a:avLst/>
          </a:prstGeom>
        </p:spPr>
        <p:txBody>
          <a:bodyPr vert="horz" lIns="91440" tIns="45720" rIns="91440" bIns="45720" rtlCol="1">
            <a:no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he-IL" sz="2000" b="1" dirty="0">
                <a:solidFill>
                  <a:srgbClr val="FF0000"/>
                </a:solidFill>
              </a:rPr>
              <a:t>הוכן על ידי המדריכים לכימיה:</a:t>
            </a:r>
          </a:p>
          <a:p>
            <a:r>
              <a:rPr lang="he-IL" sz="2000" b="1" dirty="0">
                <a:solidFill>
                  <a:srgbClr val="FF0000"/>
                </a:solidFill>
              </a:rPr>
              <a:t>יונת שמאי, ענת פלדנקרייז, ירדן קדמי</a:t>
            </a:r>
          </a:p>
          <a:p>
            <a:r>
              <a:rPr lang="he-IL" sz="2000" b="1" dirty="0">
                <a:solidFill>
                  <a:srgbClr val="FF0000"/>
                </a:solidFill>
              </a:rPr>
              <a:t>חלק מהתכנים מבוסס על מצגת מהשתלמות על מעבדת החקר, </a:t>
            </a:r>
            <a:r>
              <a:rPr lang="en-US" sz="2000" b="1" dirty="0">
                <a:solidFill>
                  <a:srgbClr val="FF0000"/>
                </a:solidFill>
              </a:rPr>
              <a:t/>
            </a:r>
            <a:br>
              <a:rPr lang="en-US" sz="2000" b="1" dirty="0">
                <a:solidFill>
                  <a:srgbClr val="FF0000"/>
                </a:solidFill>
              </a:rPr>
            </a:br>
            <a:r>
              <a:rPr lang="he-IL" sz="2000" b="1" dirty="0">
                <a:solidFill>
                  <a:srgbClr val="FF0000"/>
                </a:solidFill>
              </a:rPr>
              <a:t>שהועברה על ידי  עדינה </a:t>
            </a:r>
            <a:r>
              <a:rPr lang="he-IL" sz="2000" b="1" dirty="0" err="1">
                <a:solidFill>
                  <a:srgbClr val="FF0000"/>
                </a:solidFill>
              </a:rPr>
              <a:t>שינפלד</a:t>
            </a:r>
            <a:endParaRPr lang="he-IL" sz="2000" b="1" dirty="0">
              <a:solidFill>
                <a:srgbClr val="FF0000"/>
              </a:solidFill>
            </a:endParaRPr>
          </a:p>
        </p:txBody>
      </p:sp>
      <p:sp>
        <p:nvSpPr>
          <p:cNvPr id="8" name="TextBox 7"/>
          <p:cNvSpPr txBox="1"/>
          <p:nvPr/>
        </p:nvSpPr>
        <p:spPr>
          <a:xfrm>
            <a:off x="2841948" y="0"/>
            <a:ext cx="3709392" cy="1200329"/>
          </a:xfrm>
          <a:prstGeom prst="rect">
            <a:avLst/>
          </a:prstGeom>
          <a:noFill/>
        </p:spPr>
        <p:txBody>
          <a:bodyPr wrap="square" rtlCol="1">
            <a:spAutoFit/>
          </a:bodyPr>
          <a:lstStyle/>
          <a:p>
            <a:pPr algn="ctr"/>
            <a:r>
              <a:rPr lang="he-IL" dirty="0"/>
              <a:t>משרד החינוך</a:t>
            </a:r>
          </a:p>
          <a:p>
            <a:pPr algn="ctr"/>
            <a:r>
              <a:rPr lang="he-IL" dirty="0"/>
              <a:t>המזכירות הפדגוגית</a:t>
            </a:r>
          </a:p>
          <a:p>
            <a:pPr algn="ctr"/>
            <a:r>
              <a:rPr lang="he-IL" dirty="0"/>
              <a:t>אגף מדעים</a:t>
            </a:r>
          </a:p>
          <a:p>
            <a:pPr algn="ctr"/>
            <a:r>
              <a:rPr lang="he-IL" dirty="0"/>
              <a:t>הפיקוח על הוראת הכימיה</a:t>
            </a:r>
          </a:p>
        </p:txBody>
      </p:sp>
    </p:spTree>
    <p:extLst>
      <p:ext uri="{BB962C8B-B14F-4D97-AF65-F5344CB8AC3E}">
        <p14:creationId xmlns:p14="http://schemas.microsoft.com/office/powerpoint/2010/main" val="1745893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0"/>
            <a:ext cx="8229600" cy="711696"/>
          </a:xfrm>
        </p:spPr>
        <p:txBody>
          <a:bodyPr>
            <a:noAutofit/>
          </a:bodyPr>
          <a:lstStyle/>
          <a:p>
            <a:pPr algn="ctr"/>
            <a:r>
              <a:rPr lang="he-IL" sz="3600" b="1" dirty="0">
                <a:solidFill>
                  <a:srgbClr val="FF0000"/>
                </a:solidFill>
                <a:latin typeface="Arial" panose="020B0604020202020204" pitchFamily="34" charset="0"/>
                <a:cs typeface="Arial" panose="020B0604020202020204" pitchFamily="34" charset="0"/>
              </a:rPr>
              <a:t>מה סוג הגרף  המתאים?</a:t>
            </a: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606109271"/>
              </p:ext>
            </p:extLst>
          </p:nvPr>
        </p:nvGraphicFramePr>
        <p:xfrm>
          <a:off x="251520" y="1091622"/>
          <a:ext cx="4464496" cy="3057458"/>
        </p:xfrm>
        <a:graphic>
          <a:graphicData uri="http://schemas.openxmlformats.org/drawingml/2006/table">
            <a:tbl>
              <a:tblPr rtl="1"/>
              <a:tblGrid>
                <a:gridCol w="2382373">
                  <a:extLst>
                    <a:ext uri="{9D8B030D-6E8A-4147-A177-3AD203B41FA5}">
                      <a16:colId xmlns:a16="http://schemas.microsoft.com/office/drawing/2014/main" xmlns="" val="20000"/>
                    </a:ext>
                  </a:extLst>
                </a:gridCol>
                <a:gridCol w="2082123">
                  <a:extLst>
                    <a:ext uri="{9D8B030D-6E8A-4147-A177-3AD203B41FA5}">
                      <a16:colId xmlns:a16="http://schemas.microsoft.com/office/drawing/2014/main" xmlns="" val="20001"/>
                    </a:ext>
                  </a:extLst>
                </a:gridCol>
              </a:tblGrid>
              <a:tr h="670535">
                <a:tc>
                  <a:txBody>
                    <a:bodyPr/>
                    <a:lstStyle/>
                    <a:p>
                      <a:pPr algn="ctr" rtl="1" fontAlgn="b"/>
                      <a:r>
                        <a:rPr lang="he-IL" sz="1800" b="1" i="0" u="none" strike="noStrike" dirty="0">
                          <a:solidFill>
                            <a:schemeClr val="tx1"/>
                          </a:solidFill>
                          <a:effectLst/>
                          <a:latin typeface="Arial"/>
                        </a:rPr>
                        <a:t>מסת </a:t>
                      </a:r>
                      <a:r>
                        <a:rPr lang="he-IL" sz="1800" b="1" i="0" u="none" strike="noStrike" dirty="0" smtClean="0">
                          <a:solidFill>
                            <a:schemeClr val="tx1"/>
                          </a:solidFill>
                          <a:effectLst/>
                          <a:latin typeface="Arial"/>
                        </a:rPr>
                        <a:t>המומס</a:t>
                      </a:r>
                      <a:r>
                        <a:rPr lang="en-US" sz="1800" b="1" i="0" u="none" strike="noStrike" dirty="0" err="1" smtClean="0">
                          <a:solidFill>
                            <a:schemeClr val="tx1"/>
                          </a:solidFill>
                          <a:effectLst/>
                          <a:latin typeface="Arial"/>
                        </a:rPr>
                        <a:t>NaCl</a:t>
                      </a:r>
                      <a:r>
                        <a:rPr lang="en-US" sz="1800" b="1" i="0" u="none" strike="noStrike" dirty="0" smtClean="0">
                          <a:solidFill>
                            <a:schemeClr val="tx1"/>
                          </a:solidFill>
                          <a:effectLst/>
                          <a:latin typeface="Arial"/>
                        </a:rPr>
                        <a:t> </a:t>
                      </a:r>
                      <a:endParaRPr lang="he-IL" sz="1800" b="1" i="0" u="none" strike="noStrike" dirty="0">
                        <a:solidFill>
                          <a:schemeClr val="tx1"/>
                        </a:solidFill>
                        <a:effectLst/>
                        <a:latin typeface="Arial"/>
                      </a:endParaRPr>
                    </a:p>
                    <a:p>
                      <a:pPr algn="ctr" rtl="1" fontAlgn="b"/>
                      <a:r>
                        <a:rPr lang="he-IL" sz="1800" b="1" i="0" u="none" strike="noStrike" dirty="0">
                          <a:solidFill>
                            <a:schemeClr val="tx1"/>
                          </a:solidFill>
                          <a:effectLst/>
                          <a:latin typeface="Arial"/>
                        </a:rPr>
                        <a:t> (גרם)</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rtl="1" fontAlgn="b"/>
                      <a:r>
                        <a:rPr lang="he-IL" sz="1800" b="1" i="0" u="none" strike="noStrike" dirty="0" smtClean="0">
                          <a:solidFill>
                            <a:schemeClr val="tx1"/>
                          </a:solidFill>
                          <a:effectLst/>
                          <a:latin typeface="Arial"/>
                        </a:rPr>
                        <a:t> המוליכות החשמלית</a:t>
                      </a:r>
                      <a:r>
                        <a:rPr lang="en-US" sz="1800" b="1" i="0" u="none" strike="noStrike" dirty="0" smtClean="0">
                          <a:solidFill>
                            <a:schemeClr val="tx1"/>
                          </a:solidFill>
                          <a:effectLst/>
                          <a:latin typeface="Arial"/>
                        </a:rPr>
                        <a:t/>
                      </a:r>
                      <a:br>
                        <a:rPr lang="en-US" sz="1800" b="1" i="0" u="none" strike="noStrike" dirty="0" smtClean="0">
                          <a:solidFill>
                            <a:schemeClr val="tx1"/>
                          </a:solidFill>
                          <a:effectLst/>
                          <a:latin typeface="Arial"/>
                        </a:rPr>
                      </a:br>
                      <a:r>
                        <a:rPr lang="he-IL" sz="1800" b="1" i="0" u="none" strike="noStrike" dirty="0" smtClean="0">
                          <a:solidFill>
                            <a:schemeClr val="tx1"/>
                          </a:solidFill>
                          <a:effectLst/>
                          <a:latin typeface="Arial"/>
                        </a:rPr>
                        <a:t> (</a:t>
                      </a:r>
                      <a:r>
                        <a:rPr lang="he-IL" sz="1800" b="1" i="0" u="none" strike="noStrike" dirty="0" err="1">
                          <a:solidFill>
                            <a:schemeClr val="tx1"/>
                          </a:solidFill>
                          <a:effectLst/>
                          <a:latin typeface="Arial"/>
                        </a:rPr>
                        <a:t>מיליסימנס</a:t>
                      </a:r>
                      <a:r>
                        <a:rPr lang="he-IL" sz="1800" b="1" i="0" u="none" strike="noStrike" dirty="0">
                          <a:solidFill>
                            <a:schemeClr val="tx1"/>
                          </a:solidFill>
                          <a:effectLst/>
                          <a:latin typeface="Arial"/>
                        </a:rPr>
                        <a:t>)</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340989">
                <a:tc>
                  <a:txBody>
                    <a:bodyPr/>
                    <a:lstStyle/>
                    <a:p>
                      <a:pPr algn="ctr" rtl="0" fontAlgn="b"/>
                      <a:r>
                        <a:rPr lang="he-IL" sz="1800" b="0" i="0" u="none" strike="noStrike" dirty="0">
                          <a:solidFill>
                            <a:schemeClr val="tx1"/>
                          </a:solidFill>
                          <a:effectLst/>
                          <a:latin typeface="Arial"/>
                        </a:rPr>
                        <a:t>0</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b"/>
                      <a:r>
                        <a:rPr lang="he-IL" sz="1800" b="0" i="0" u="none" strike="noStrike" dirty="0">
                          <a:solidFill>
                            <a:schemeClr val="tx1"/>
                          </a:solidFill>
                          <a:effectLst/>
                          <a:latin typeface="Arial"/>
                        </a:rPr>
                        <a:t>0</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40989">
                <a:tc>
                  <a:txBody>
                    <a:bodyPr/>
                    <a:lstStyle/>
                    <a:p>
                      <a:pPr algn="ctr" rtl="0" fontAlgn="b"/>
                      <a:r>
                        <a:rPr lang="he-IL" sz="1800" b="0" i="0" u="none" strike="noStrike" dirty="0">
                          <a:solidFill>
                            <a:schemeClr val="tx1"/>
                          </a:solidFill>
                          <a:effectLst/>
                          <a:latin typeface="Arial"/>
                        </a:rPr>
                        <a:t>2</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b"/>
                      <a:r>
                        <a:rPr lang="he-IL" sz="1800" b="0" i="0" u="none" strike="noStrike" dirty="0">
                          <a:solidFill>
                            <a:schemeClr val="tx1"/>
                          </a:solidFill>
                          <a:effectLst/>
                          <a:latin typeface="Arial"/>
                        </a:rPr>
                        <a:t>0.15</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40989">
                <a:tc>
                  <a:txBody>
                    <a:bodyPr/>
                    <a:lstStyle/>
                    <a:p>
                      <a:pPr algn="ctr" rtl="0" fontAlgn="b"/>
                      <a:r>
                        <a:rPr lang="he-IL" sz="1800" b="0" i="0" u="none" strike="noStrike" dirty="0">
                          <a:solidFill>
                            <a:schemeClr val="tx1"/>
                          </a:solidFill>
                          <a:effectLst/>
                          <a:latin typeface="Arial"/>
                        </a:rPr>
                        <a:t>4</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b"/>
                      <a:r>
                        <a:rPr lang="he-IL" sz="1800" b="0" i="0" u="none" strike="noStrike" dirty="0">
                          <a:solidFill>
                            <a:schemeClr val="tx1"/>
                          </a:solidFill>
                          <a:effectLst/>
                          <a:latin typeface="Arial"/>
                        </a:rPr>
                        <a:t>0.47</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40989">
                <a:tc>
                  <a:txBody>
                    <a:bodyPr/>
                    <a:lstStyle/>
                    <a:p>
                      <a:pPr algn="ctr" rtl="0" fontAlgn="b"/>
                      <a:r>
                        <a:rPr lang="he-IL" sz="1800" b="0" i="0" u="none" strike="noStrike" dirty="0">
                          <a:solidFill>
                            <a:schemeClr val="tx1"/>
                          </a:solidFill>
                          <a:effectLst/>
                          <a:latin typeface="Arial"/>
                        </a:rPr>
                        <a:t>6</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b"/>
                      <a:r>
                        <a:rPr lang="he-IL" sz="1800" b="0" i="0" u="none" strike="noStrike" dirty="0">
                          <a:solidFill>
                            <a:schemeClr val="tx1"/>
                          </a:solidFill>
                          <a:effectLst/>
                          <a:latin typeface="Arial"/>
                        </a:rPr>
                        <a:t>0.6</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40989">
                <a:tc>
                  <a:txBody>
                    <a:bodyPr/>
                    <a:lstStyle/>
                    <a:p>
                      <a:pPr algn="ctr" rtl="0" fontAlgn="b"/>
                      <a:r>
                        <a:rPr lang="he-IL" sz="1800" b="0" i="0" u="none" strike="noStrike" dirty="0">
                          <a:solidFill>
                            <a:schemeClr val="tx1"/>
                          </a:solidFill>
                          <a:effectLst/>
                          <a:latin typeface="Arial"/>
                        </a:rPr>
                        <a:t>8</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b"/>
                      <a:r>
                        <a:rPr lang="he-IL" sz="1800" b="0" i="0" u="none" strike="noStrike" dirty="0">
                          <a:solidFill>
                            <a:schemeClr val="tx1"/>
                          </a:solidFill>
                          <a:effectLst/>
                          <a:latin typeface="Arial"/>
                        </a:rPr>
                        <a:t>0.71</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40989">
                <a:tc>
                  <a:txBody>
                    <a:bodyPr/>
                    <a:lstStyle/>
                    <a:p>
                      <a:pPr algn="ctr" rtl="0" fontAlgn="b"/>
                      <a:r>
                        <a:rPr lang="he-IL" sz="1800" b="0" i="0" u="none" strike="noStrike" dirty="0">
                          <a:solidFill>
                            <a:schemeClr val="tx1"/>
                          </a:solidFill>
                          <a:effectLst/>
                          <a:latin typeface="Arial"/>
                        </a:rPr>
                        <a:t>10</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b"/>
                      <a:r>
                        <a:rPr lang="he-IL" sz="1800" b="0" i="0" u="none" strike="noStrike" dirty="0">
                          <a:solidFill>
                            <a:schemeClr val="tx1"/>
                          </a:solidFill>
                          <a:effectLst/>
                          <a:latin typeface="Arial"/>
                        </a:rPr>
                        <a:t>0.85</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40989">
                <a:tc>
                  <a:txBody>
                    <a:bodyPr/>
                    <a:lstStyle/>
                    <a:p>
                      <a:pPr algn="ctr" rtl="0" fontAlgn="b"/>
                      <a:r>
                        <a:rPr lang="he-IL" sz="1800" b="0" i="0" u="none" strike="noStrike" dirty="0">
                          <a:solidFill>
                            <a:schemeClr val="tx1"/>
                          </a:solidFill>
                          <a:effectLst/>
                          <a:latin typeface="Arial"/>
                        </a:rPr>
                        <a:t>12</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b"/>
                      <a:r>
                        <a:rPr lang="he-IL" sz="1800" b="0" i="0" u="none" strike="noStrike" dirty="0">
                          <a:solidFill>
                            <a:schemeClr val="tx1"/>
                          </a:solidFill>
                          <a:effectLst/>
                          <a:latin typeface="Arial"/>
                        </a:rPr>
                        <a:t>0.93</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6" name="מציין מיקום של מספר שקופית 5"/>
          <p:cNvSpPr>
            <a:spLocks noGrp="1"/>
          </p:cNvSpPr>
          <p:nvPr>
            <p:ph type="sldNum" sz="quarter" idx="12"/>
          </p:nvPr>
        </p:nvSpPr>
        <p:spPr/>
        <p:txBody>
          <a:bodyPr vert="horz" lIns="91440" tIns="45720" rIns="91440" bIns="45720" rtlCol="0" anchor="ctr"/>
          <a:lstStyle/>
          <a:p>
            <a:fld id="{EB7F2354-5D3E-498D-950B-C1CD5A50CE9D}" type="slidenum">
              <a:rPr lang="en-US" altLang="he-IL" sz="1200" b="1"/>
              <a:pPr/>
              <a:t>10</a:t>
            </a:fld>
            <a:endParaRPr lang="en-US" altLang="he-IL" sz="1200" b="1"/>
          </a:p>
        </p:txBody>
      </p:sp>
      <p:sp>
        <p:nvSpPr>
          <p:cNvPr id="7" name="מציין מיקום תוכן 2"/>
          <p:cNvSpPr txBox="1">
            <a:spLocks/>
          </p:cNvSpPr>
          <p:nvPr/>
        </p:nvSpPr>
        <p:spPr>
          <a:xfrm>
            <a:off x="755576" y="4293096"/>
            <a:ext cx="7920880" cy="146876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he-IL" sz="2000" dirty="0">
              <a:solidFill>
                <a:prstClr val="black"/>
              </a:solidFill>
            </a:endParaRPr>
          </a:p>
        </p:txBody>
      </p:sp>
      <p:sp>
        <p:nvSpPr>
          <p:cNvPr id="8" name="מציין מיקום תוכן 2"/>
          <p:cNvSpPr txBox="1">
            <a:spLocks/>
          </p:cNvSpPr>
          <p:nvPr/>
        </p:nvSpPr>
        <p:spPr>
          <a:xfrm>
            <a:off x="4872592" y="1608439"/>
            <a:ext cx="4163904" cy="2540641"/>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he-IL" sz="3000" dirty="0">
                <a:solidFill>
                  <a:prstClr val="black"/>
                </a:solidFill>
                <a:latin typeface="Arial" panose="020B0604020202020204" pitchFamily="34" charset="0"/>
                <a:cs typeface="Arial" panose="020B0604020202020204" pitchFamily="34" charset="0"/>
              </a:rPr>
              <a:t>קבוצה חקרה את השינוי ב</a:t>
            </a:r>
            <a:r>
              <a:rPr lang="he-IL" sz="3000" dirty="0" smtClean="0">
                <a:solidFill>
                  <a:prstClr val="black"/>
                </a:solidFill>
                <a:latin typeface="Arial" panose="020B0604020202020204" pitchFamily="34" charset="0"/>
                <a:cs typeface="Arial" panose="020B0604020202020204" pitchFamily="34" charset="0"/>
              </a:rPr>
              <a:t>מוליכות </a:t>
            </a:r>
            <a:r>
              <a:rPr lang="he-IL" sz="3000" dirty="0">
                <a:solidFill>
                  <a:prstClr val="black"/>
                </a:solidFill>
                <a:latin typeface="Arial" panose="020B0604020202020204" pitchFamily="34" charset="0"/>
                <a:cs typeface="Arial" panose="020B0604020202020204" pitchFamily="34" charset="0"/>
              </a:rPr>
              <a:t>החשמלית של תמיסה מימית של </a:t>
            </a:r>
            <a:r>
              <a:rPr lang="en-US" sz="2800" dirty="0" err="1">
                <a:solidFill>
                  <a:prstClr val="black"/>
                </a:solidFill>
                <a:latin typeface="Arial" panose="020B0604020202020204" pitchFamily="34" charset="0"/>
                <a:cs typeface="Arial" panose="020B0604020202020204" pitchFamily="34" charset="0"/>
              </a:rPr>
              <a:t>NaCl</a:t>
            </a:r>
            <a:r>
              <a:rPr lang="he-IL" sz="3000" dirty="0">
                <a:solidFill>
                  <a:prstClr val="black"/>
                </a:solidFill>
                <a:latin typeface="Arial" panose="020B0604020202020204" pitchFamily="34" charset="0"/>
                <a:cs typeface="Arial" panose="020B0604020202020204" pitchFamily="34" charset="0"/>
              </a:rPr>
              <a:t> כתלות בשינוי </a:t>
            </a:r>
            <a:r>
              <a:rPr lang="he-IL" sz="3000" dirty="0" smtClean="0">
                <a:solidFill>
                  <a:prstClr val="black"/>
                </a:solidFill>
                <a:latin typeface="Arial" panose="020B0604020202020204" pitchFamily="34" charset="0"/>
                <a:cs typeface="Arial" panose="020B0604020202020204" pitchFamily="34" charset="0"/>
              </a:rPr>
              <a:t>מסת </a:t>
            </a:r>
            <a:r>
              <a:rPr lang="he-IL" sz="3000" dirty="0">
                <a:solidFill>
                  <a:prstClr val="black"/>
                </a:solidFill>
                <a:latin typeface="Arial" panose="020B0604020202020204" pitchFamily="34" charset="0"/>
                <a:cs typeface="Arial" panose="020B0604020202020204" pitchFamily="34" charset="0"/>
              </a:rPr>
              <a:t>המומס. </a:t>
            </a:r>
            <a:endParaRPr lang="he-IL" sz="3000" dirty="0" smtClean="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he-IL" sz="3000" dirty="0" smtClean="0">
                <a:solidFill>
                  <a:prstClr val="black"/>
                </a:solidFill>
                <a:latin typeface="Arial" panose="020B0604020202020204" pitchFamily="34" charset="0"/>
                <a:cs typeface="Arial" panose="020B0604020202020204" pitchFamily="34" charset="0"/>
              </a:rPr>
              <a:t>לפניכם התוצאות בטבלה.</a:t>
            </a:r>
            <a:endParaRPr lang="he-IL" sz="3000"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0" y="4800054"/>
            <a:ext cx="9144000" cy="1077218"/>
          </a:xfrm>
          <a:prstGeom prst="rect">
            <a:avLst/>
          </a:prstGeom>
          <a:noFill/>
        </p:spPr>
        <p:txBody>
          <a:bodyPr wrap="square" rtlCol="0">
            <a:spAutoFit/>
          </a:bodyPr>
          <a:lstStyle/>
          <a:p>
            <a:pPr algn="ctr"/>
            <a:r>
              <a:rPr lang="he-IL" sz="3200" b="1" dirty="0">
                <a:solidFill>
                  <a:srgbClr val="0070C0"/>
                </a:solidFill>
                <a:latin typeface="Arial" panose="020B0604020202020204" pitchFamily="34" charset="0"/>
                <a:cs typeface="Arial" panose="020B0604020202020204" pitchFamily="34" charset="0"/>
              </a:rPr>
              <a:t>מאחר שמדובר במשתנה בלתי תלוי שהוא רציף </a:t>
            </a:r>
            <a:r>
              <a:rPr lang="en-US" sz="3200" b="1" dirty="0" smtClean="0">
                <a:solidFill>
                  <a:srgbClr val="0070C0"/>
                </a:solidFill>
                <a:latin typeface="Arial" panose="020B0604020202020204" pitchFamily="34" charset="0"/>
                <a:cs typeface="Arial" panose="020B0604020202020204" pitchFamily="34" charset="0"/>
              </a:rPr>
              <a:t/>
            </a:r>
            <a:br>
              <a:rPr lang="en-US" sz="3200" b="1" dirty="0" smtClean="0">
                <a:solidFill>
                  <a:srgbClr val="0070C0"/>
                </a:solidFill>
                <a:latin typeface="Arial" panose="020B0604020202020204" pitchFamily="34" charset="0"/>
                <a:cs typeface="Arial" panose="020B0604020202020204" pitchFamily="34" charset="0"/>
              </a:rPr>
            </a:br>
            <a:r>
              <a:rPr lang="he-IL" sz="3200" b="1" dirty="0" smtClean="0">
                <a:solidFill>
                  <a:srgbClr val="0070C0"/>
                </a:solidFill>
                <a:latin typeface="Arial" panose="020B0604020202020204" pitchFamily="34" charset="0"/>
                <a:cs typeface="Arial" panose="020B0604020202020204" pitchFamily="34" charset="0"/>
              </a:rPr>
              <a:t>חברי </a:t>
            </a:r>
            <a:r>
              <a:rPr lang="he-IL" sz="3200" b="1" dirty="0">
                <a:solidFill>
                  <a:srgbClr val="0070C0"/>
                </a:solidFill>
                <a:latin typeface="Arial" panose="020B0604020202020204" pitchFamily="34" charset="0"/>
                <a:cs typeface="Arial" panose="020B0604020202020204" pitchFamily="34" charset="0"/>
              </a:rPr>
              <a:t>הקבוצה בחרו גרף פיזור </a:t>
            </a:r>
            <a:r>
              <a:rPr lang="en-US" sz="3200" b="1" dirty="0">
                <a:solidFill>
                  <a:srgbClr val="0070C0"/>
                </a:solidFill>
                <a:latin typeface="Arial" panose="020B0604020202020204" pitchFamily="34" charset="0"/>
                <a:cs typeface="Arial" panose="020B0604020202020204" pitchFamily="34" charset="0"/>
              </a:rPr>
              <a:t>XY</a:t>
            </a:r>
            <a:r>
              <a:rPr lang="he-IL" sz="3200" b="1" dirty="0">
                <a:solidFill>
                  <a:srgbClr val="0070C0"/>
                </a:solidFill>
                <a:latin typeface="Arial" panose="020B0604020202020204" pitchFamily="34" charset="0"/>
                <a:cs typeface="Arial" panose="020B0604020202020204" pitchFamily="34" charset="0"/>
              </a:rPr>
              <a:t> </a:t>
            </a:r>
            <a:r>
              <a:rPr lang="he-IL" sz="3200" b="1" dirty="0" smtClean="0">
                <a:solidFill>
                  <a:srgbClr val="0070C0"/>
                </a:solidFill>
                <a:latin typeface="Arial" panose="020B0604020202020204" pitchFamily="34" charset="0"/>
                <a:cs typeface="Arial" panose="020B0604020202020204" pitchFamily="34" charset="0"/>
              </a:rPr>
              <a:t>באקסל</a:t>
            </a:r>
            <a:endParaRPr lang="he-IL" sz="3200" b="1" dirty="0">
              <a:solidFill>
                <a:srgbClr val="0070C0"/>
              </a:solidFill>
              <a:latin typeface="Arial" panose="020B0604020202020204" pitchFamily="34" charset="0"/>
              <a:cs typeface="Arial" panose="020B0604020202020204" pitchFamily="34" charset="0"/>
            </a:endParaRPr>
          </a:p>
        </p:txBody>
      </p:sp>
      <p:sp>
        <p:nvSpPr>
          <p:cNvPr id="9" name="מציין מיקום של כותרת תחתונה 4"/>
          <p:cNvSpPr>
            <a:spLocks noGrp="1"/>
          </p:cNvSpPr>
          <p:nvPr>
            <p:ph type="ftr" sz="quarter" idx="11"/>
          </p:nvPr>
        </p:nvSpPr>
        <p:spPr>
          <a:xfrm>
            <a:off x="2764639" y="6459786"/>
            <a:ext cx="3617103" cy="365125"/>
          </a:xfrm>
        </p:spPr>
        <p:txBody>
          <a:bodyPr/>
          <a:lstStyle/>
          <a:p>
            <a:r>
              <a:rPr lang="he-IL" sz="1200" b="1" dirty="0"/>
              <a:t>  הפיקוח על הוראת הכימיה, 2018</a:t>
            </a:r>
          </a:p>
        </p:txBody>
      </p:sp>
    </p:spTree>
    <p:extLst>
      <p:ext uri="{BB962C8B-B14F-4D97-AF65-F5344CB8AC3E}">
        <p14:creationId xmlns:p14="http://schemas.microsoft.com/office/powerpoint/2010/main" val="5208711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תרשים 5"/>
          <p:cNvGraphicFramePr>
            <a:graphicFrameLocks/>
          </p:cNvGraphicFramePr>
          <p:nvPr>
            <p:extLst>
              <p:ext uri="{D42A27DB-BD31-4B8C-83A1-F6EECF244321}">
                <p14:modId xmlns:p14="http://schemas.microsoft.com/office/powerpoint/2010/main" val="2001809256"/>
              </p:ext>
            </p:extLst>
          </p:nvPr>
        </p:nvGraphicFramePr>
        <p:xfrm>
          <a:off x="2483768" y="1621978"/>
          <a:ext cx="6408712"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983852" y="539969"/>
            <a:ext cx="7160149" cy="584775"/>
          </a:xfrm>
          <a:prstGeom prst="rect">
            <a:avLst/>
          </a:prstGeom>
          <a:noFill/>
        </p:spPr>
        <p:txBody>
          <a:bodyPr wrap="square" rtlCol="0">
            <a:spAutoFit/>
          </a:bodyPr>
          <a:lstStyle/>
          <a:p>
            <a:r>
              <a:rPr lang="he-IL" sz="3200" b="1" dirty="0">
                <a:solidFill>
                  <a:prstClr val="black"/>
                </a:solidFill>
                <a:latin typeface="Arial" panose="020B0604020202020204" pitchFamily="34" charset="0"/>
                <a:cs typeface="Arial" panose="020B0604020202020204" pitchFamily="34" charset="0"/>
              </a:rPr>
              <a:t>בתחילה </a:t>
            </a:r>
            <a:r>
              <a:rPr lang="he-IL" sz="3200" b="1" dirty="0" smtClean="0">
                <a:solidFill>
                  <a:prstClr val="black"/>
                </a:solidFill>
                <a:latin typeface="Arial" panose="020B0604020202020204" pitchFamily="34" charset="0"/>
                <a:cs typeface="Arial" panose="020B0604020202020204" pitchFamily="34" charset="0"/>
              </a:rPr>
              <a:t>שרטטו התלמידים את </a:t>
            </a:r>
            <a:r>
              <a:rPr lang="he-IL" sz="3200" b="1" dirty="0">
                <a:solidFill>
                  <a:prstClr val="black"/>
                </a:solidFill>
                <a:latin typeface="Arial" panose="020B0604020202020204" pitchFamily="34" charset="0"/>
                <a:cs typeface="Arial" panose="020B0604020202020204" pitchFamily="34" charset="0"/>
              </a:rPr>
              <a:t>הגרף </a:t>
            </a:r>
            <a:r>
              <a:rPr lang="he-IL" sz="3200" b="1" dirty="0" smtClean="0">
                <a:solidFill>
                  <a:prstClr val="black"/>
                </a:solidFill>
                <a:latin typeface="Arial" panose="020B0604020202020204" pitchFamily="34" charset="0"/>
                <a:cs typeface="Arial" panose="020B0604020202020204" pitchFamily="34" charset="0"/>
              </a:rPr>
              <a:t>הבא:</a:t>
            </a:r>
            <a:endParaRPr lang="en-US" sz="3200" b="1"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3131840" y="5445224"/>
            <a:ext cx="6048672" cy="584775"/>
          </a:xfrm>
          <a:prstGeom prst="rect">
            <a:avLst/>
          </a:prstGeom>
          <a:noFill/>
        </p:spPr>
        <p:txBody>
          <a:bodyPr wrap="square" rtlCol="0">
            <a:spAutoFit/>
          </a:bodyPr>
          <a:lstStyle/>
          <a:p>
            <a:pPr algn="ctr"/>
            <a:r>
              <a:rPr lang="he-IL" sz="3200" b="1" dirty="0">
                <a:solidFill>
                  <a:srgbClr val="0070C0"/>
                </a:solidFill>
                <a:latin typeface="Arial" panose="020B0604020202020204" pitchFamily="34" charset="0"/>
                <a:cs typeface="Arial" panose="020B0604020202020204" pitchFamily="34" charset="0"/>
              </a:rPr>
              <a:t>מה דעתכם? </a:t>
            </a:r>
            <a:r>
              <a:rPr lang="he-IL" sz="3200" b="1" dirty="0" smtClean="0">
                <a:solidFill>
                  <a:srgbClr val="0070C0"/>
                </a:solidFill>
                <a:latin typeface="Arial" panose="020B0604020202020204" pitchFamily="34" charset="0"/>
                <a:cs typeface="Arial" panose="020B0604020202020204" pitchFamily="34" charset="0"/>
              </a:rPr>
              <a:t>הגרף נכון/לא </a:t>
            </a:r>
            <a:r>
              <a:rPr lang="he-IL" sz="3200" b="1" dirty="0">
                <a:solidFill>
                  <a:srgbClr val="0070C0"/>
                </a:solidFill>
                <a:latin typeface="Arial" panose="020B0604020202020204" pitchFamily="34" charset="0"/>
                <a:cs typeface="Arial" panose="020B0604020202020204" pitchFamily="34" charset="0"/>
              </a:rPr>
              <a:t>נכון?</a:t>
            </a:r>
            <a:endParaRPr lang="en-US" sz="3200" b="1" dirty="0">
              <a:solidFill>
                <a:srgbClr val="0070C0"/>
              </a:solidFill>
              <a:latin typeface="Arial" panose="020B0604020202020204" pitchFamily="34" charset="0"/>
              <a:cs typeface="Arial" panose="020B0604020202020204" pitchFamily="34" charset="0"/>
            </a:endParaRPr>
          </a:p>
        </p:txBody>
      </p:sp>
      <p:sp>
        <p:nvSpPr>
          <p:cNvPr id="5" name="מציין מיקום של מספר שקופית 4"/>
          <p:cNvSpPr>
            <a:spLocks noGrp="1"/>
          </p:cNvSpPr>
          <p:nvPr>
            <p:ph type="sldNum" sz="quarter" idx="12"/>
          </p:nvPr>
        </p:nvSpPr>
        <p:spPr/>
        <p:txBody>
          <a:bodyPr vert="horz" lIns="91440" tIns="45720" rIns="91440" bIns="45720" rtlCol="0" anchor="ctr"/>
          <a:lstStyle/>
          <a:p>
            <a:fld id="{EB7F2354-5D3E-498D-950B-C1CD5A50CE9D}" type="slidenum">
              <a:rPr lang="en-US" altLang="he-IL" sz="1200" b="1"/>
              <a:pPr/>
              <a:t>11</a:t>
            </a:fld>
            <a:endParaRPr lang="en-US" altLang="he-IL" sz="1200" b="1"/>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4611" t="4411" r="41597" b="67770"/>
          <a:stretch/>
        </p:blipFill>
        <p:spPr bwMode="auto">
          <a:xfrm>
            <a:off x="0" y="1733596"/>
            <a:ext cx="2300185" cy="37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אליפסה 7"/>
          <p:cNvSpPr/>
          <p:nvPr/>
        </p:nvSpPr>
        <p:spPr>
          <a:xfrm>
            <a:off x="1547664" y="1772816"/>
            <a:ext cx="900648" cy="699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9" name="מחבר חץ ישר 8"/>
          <p:cNvCxnSpPr/>
          <p:nvPr/>
        </p:nvCxnSpPr>
        <p:spPr>
          <a:xfrm flipH="1">
            <a:off x="2217016" y="1381815"/>
            <a:ext cx="194744" cy="391001"/>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מציין מיקום של כותרת תחתונה 4"/>
          <p:cNvSpPr>
            <a:spLocks noGrp="1"/>
          </p:cNvSpPr>
          <p:nvPr>
            <p:ph type="ftr" sz="quarter" idx="11"/>
          </p:nvPr>
        </p:nvSpPr>
        <p:spPr>
          <a:xfrm>
            <a:off x="2764639" y="6459786"/>
            <a:ext cx="3617103" cy="365125"/>
          </a:xfrm>
        </p:spPr>
        <p:txBody>
          <a:bodyPr/>
          <a:lstStyle/>
          <a:p>
            <a:r>
              <a:rPr lang="he-IL" sz="1200" b="1" dirty="0"/>
              <a:t>  הפיקוח על הוראת הכימיה, 2018</a:t>
            </a:r>
          </a:p>
        </p:txBody>
      </p:sp>
    </p:spTree>
    <p:extLst>
      <p:ext uri="{BB962C8B-B14F-4D97-AF65-F5344CB8AC3E}">
        <p14:creationId xmlns:p14="http://schemas.microsoft.com/office/powerpoint/2010/main" val="29257559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5496" y="0"/>
            <a:ext cx="9018075" cy="978729"/>
          </a:xfrm>
          <a:noFill/>
        </p:spPr>
        <p:txBody>
          <a:bodyPr wrap="square" rtlCol="0">
            <a:spAutoFit/>
          </a:bodyPr>
          <a:lstStyle/>
          <a:p>
            <a:pPr marL="0" indent="0">
              <a:buNone/>
            </a:pPr>
            <a:r>
              <a:rPr lang="he-IL" sz="3200" b="1" dirty="0">
                <a:solidFill>
                  <a:prstClr val="black"/>
                </a:solidFill>
                <a:latin typeface="Arial" panose="020B0604020202020204" pitchFamily="34" charset="0"/>
                <a:cs typeface="Arial" panose="020B0604020202020204" pitchFamily="34" charset="0"/>
              </a:rPr>
              <a:t>בניסיון השני </a:t>
            </a:r>
            <a:r>
              <a:rPr lang="he-IL" sz="3200" b="1" dirty="0" smtClean="0">
                <a:solidFill>
                  <a:prstClr val="black"/>
                </a:solidFill>
                <a:latin typeface="Arial" panose="020B0604020202020204" pitchFamily="34" charset="0"/>
                <a:cs typeface="Arial" panose="020B0604020202020204" pitchFamily="34" charset="0"/>
              </a:rPr>
              <a:t>שלהם, התלמידים חיברו </a:t>
            </a:r>
            <a:r>
              <a:rPr lang="he-IL" sz="3200" b="1" dirty="0">
                <a:solidFill>
                  <a:prstClr val="black"/>
                </a:solidFill>
                <a:latin typeface="Arial" panose="020B0604020202020204" pitchFamily="34" charset="0"/>
                <a:cs typeface="Arial" panose="020B0604020202020204" pitchFamily="34" charset="0"/>
              </a:rPr>
              <a:t>בין כל אחת מהנקודות לנקודה </a:t>
            </a:r>
            <a:r>
              <a:rPr lang="he-IL" sz="3200" b="1" dirty="0" smtClean="0">
                <a:solidFill>
                  <a:prstClr val="black"/>
                </a:solidFill>
                <a:latin typeface="Arial" panose="020B0604020202020204" pitchFamily="34" charset="0"/>
                <a:cs typeface="Arial" panose="020B0604020202020204" pitchFamily="34" charset="0"/>
              </a:rPr>
              <a:t>הבאה אחריה </a:t>
            </a:r>
            <a:r>
              <a:rPr lang="he-IL" sz="3200" b="1" dirty="0">
                <a:solidFill>
                  <a:prstClr val="black"/>
                </a:solidFill>
                <a:latin typeface="Arial" panose="020B0604020202020204" pitchFamily="34" charset="0"/>
                <a:cs typeface="Arial" panose="020B0604020202020204" pitchFamily="34" charset="0"/>
              </a:rPr>
              <a:t>בעזרת קו </a:t>
            </a:r>
            <a:r>
              <a:rPr lang="he-IL" sz="3200" b="1" dirty="0" smtClean="0">
                <a:solidFill>
                  <a:prstClr val="black"/>
                </a:solidFill>
                <a:latin typeface="Arial" panose="020B0604020202020204" pitchFamily="34" charset="0"/>
                <a:cs typeface="Arial" panose="020B0604020202020204" pitchFamily="34" charset="0"/>
              </a:rPr>
              <a:t>ישר </a:t>
            </a:r>
            <a:endParaRPr lang="he-IL" sz="3200" b="1" dirty="0">
              <a:solidFill>
                <a:prstClr val="black"/>
              </a:solidFill>
              <a:latin typeface="Arial" panose="020B0604020202020204" pitchFamily="34" charset="0"/>
              <a:cs typeface="Arial" panose="020B0604020202020204" pitchFamily="34" charset="0"/>
            </a:endParaRPr>
          </a:p>
        </p:txBody>
      </p:sp>
      <p:sp>
        <p:nvSpPr>
          <p:cNvPr id="4" name="מציין מיקום של מספר שקופית 3"/>
          <p:cNvSpPr>
            <a:spLocks noGrp="1"/>
          </p:cNvSpPr>
          <p:nvPr>
            <p:ph type="sldNum" sz="quarter" idx="12"/>
          </p:nvPr>
        </p:nvSpPr>
        <p:spPr/>
        <p:txBody>
          <a:bodyPr vert="horz" lIns="91440" tIns="45720" rIns="91440" bIns="45720" rtlCol="0" anchor="ctr"/>
          <a:lstStyle/>
          <a:p>
            <a:fld id="{EB7F2354-5D3E-498D-950B-C1CD5A50CE9D}" type="slidenum">
              <a:rPr lang="en-US" altLang="he-IL" sz="1200" b="1"/>
              <a:pPr/>
              <a:t>12</a:t>
            </a:fld>
            <a:endParaRPr lang="en-US" altLang="he-IL" sz="1200" b="1"/>
          </a:p>
        </p:txBody>
      </p:sp>
      <p:graphicFrame>
        <p:nvGraphicFramePr>
          <p:cNvPr id="5" name="תרשים 4"/>
          <p:cNvGraphicFramePr>
            <a:graphicFrameLocks/>
          </p:cNvGraphicFramePr>
          <p:nvPr>
            <p:extLst>
              <p:ext uri="{D42A27DB-BD31-4B8C-83A1-F6EECF244321}">
                <p14:modId xmlns:p14="http://schemas.microsoft.com/office/powerpoint/2010/main" val="3162444809"/>
              </p:ext>
            </p:extLst>
          </p:nvPr>
        </p:nvGraphicFramePr>
        <p:xfrm>
          <a:off x="2296427" y="1116158"/>
          <a:ext cx="6757143" cy="3176937"/>
        </p:xfrm>
        <a:graphic>
          <a:graphicData uri="http://schemas.openxmlformats.org/drawingml/2006/chart">
            <c:chart xmlns:c="http://schemas.openxmlformats.org/drawingml/2006/chart" xmlns:r="http://schemas.openxmlformats.org/officeDocument/2006/relationships" r:id="rId2"/>
          </a:graphicData>
        </a:graphic>
      </p:graphicFrame>
      <p:sp>
        <p:nvSpPr>
          <p:cNvPr id="6" name="מציין מיקום תוכן 2"/>
          <p:cNvSpPr txBox="1">
            <a:spLocks/>
          </p:cNvSpPr>
          <p:nvPr/>
        </p:nvSpPr>
        <p:spPr>
          <a:xfrm>
            <a:off x="0" y="4430525"/>
            <a:ext cx="9144000" cy="2022811"/>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he-IL" sz="3000" dirty="0">
                <a:solidFill>
                  <a:srgbClr val="0070C0"/>
                </a:solidFill>
                <a:latin typeface="Arial" panose="020B0604020202020204" pitchFamily="34" charset="0"/>
                <a:cs typeface="Arial" panose="020B0604020202020204" pitchFamily="34" charset="0"/>
              </a:rPr>
              <a:t>הבעיה: כאשר מעבירים קו ישר בין הנקודות אנו </a:t>
            </a:r>
            <a:r>
              <a:rPr lang="he-IL" sz="3000" dirty="0" smtClean="0">
                <a:solidFill>
                  <a:srgbClr val="0070C0"/>
                </a:solidFill>
                <a:latin typeface="Arial" panose="020B0604020202020204" pitchFamily="34" charset="0"/>
                <a:cs typeface="Arial" panose="020B0604020202020204" pitchFamily="34" charset="0"/>
              </a:rPr>
              <a:t>יוצאים מנקודת </a:t>
            </a:r>
            <a:r>
              <a:rPr lang="he-IL" sz="3000" dirty="0">
                <a:solidFill>
                  <a:srgbClr val="0070C0"/>
                </a:solidFill>
                <a:latin typeface="Arial" panose="020B0604020202020204" pitchFamily="34" charset="0"/>
                <a:cs typeface="Arial" panose="020B0604020202020204" pitchFamily="34" charset="0"/>
              </a:rPr>
              <a:t>הנחה שקיימת תלות לינארית (יחס ישר) </a:t>
            </a:r>
            <a:r>
              <a:rPr lang="he-IL" sz="3000" dirty="0" smtClean="0">
                <a:solidFill>
                  <a:srgbClr val="0070C0"/>
                </a:solidFill>
                <a:latin typeface="Arial" panose="020B0604020202020204" pitchFamily="34" charset="0"/>
                <a:cs typeface="Arial" panose="020B0604020202020204" pitchFamily="34" charset="0"/>
              </a:rPr>
              <a:t>שונה בין </a:t>
            </a:r>
            <a:r>
              <a:rPr lang="he-IL" sz="3000" dirty="0">
                <a:solidFill>
                  <a:srgbClr val="0070C0"/>
                </a:solidFill>
                <a:latin typeface="Arial" panose="020B0604020202020204" pitchFamily="34" charset="0"/>
                <a:cs typeface="Arial" panose="020B0604020202020204" pitchFamily="34" charset="0"/>
              </a:rPr>
              <a:t>המשתנה התלוי </a:t>
            </a:r>
            <a:r>
              <a:rPr lang="he-IL" sz="3000" dirty="0" smtClean="0">
                <a:solidFill>
                  <a:srgbClr val="0070C0"/>
                </a:solidFill>
                <a:latin typeface="Arial" panose="020B0604020202020204" pitchFamily="34" charset="0"/>
                <a:cs typeface="Arial" panose="020B0604020202020204" pitchFamily="34" charset="0"/>
              </a:rPr>
              <a:t>לבין הבלתי תלוי בכל </a:t>
            </a:r>
            <a:r>
              <a:rPr lang="he-IL" sz="3000" dirty="0">
                <a:solidFill>
                  <a:srgbClr val="0070C0"/>
                </a:solidFill>
                <a:latin typeface="Arial" panose="020B0604020202020204" pitchFamily="34" charset="0"/>
                <a:cs typeface="Arial" panose="020B0604020202020204" pitchFamily="34" charset="0"/>
              </a:rPr>
              <a:t>אחד מהקטעים בגרף</a:t>
            </a:r>
            <a:r>
              <a:rPr lang="he-IL" sz="3000" dirty="0" smtClean="0">
                <a:solidFill>
                  <a:srgbClr val="0070C0"/>
                </a:solidFill>
                <a:latin typeface="Arial" panose="020B0604020202020204" pitchFamily="34" charset="0"/>
                <a:cs typeface="Arial" panose="020B0604020202020204" pitchFamily="34" charset="0"/>
              </a:rPr>
              <a:t>. ברוב </a:t>
            </a:r>
            <a:r>
              <a:rPr lang="he-IL" sz="3000" dirty="0">
                <a:solidFill>
                  <a:srgbClr val="0070C0"/>
                </a:solidFill>
                <a:latin typeface="Arial" panose="020B0604020202020204" pitchFamily="34" charset="0"/>
                <a:cs typeface="Arial" panose="020B0604020202020204" pitchFamily="34" charset="0"/>
              </a:rPr>
              <a:t>הניסויים בכימיה חיבור מסוג זה אינו מתאים.</a:t>
            </a:r>
          </a:p>
        </p:txBody>
      </p:sp>
      <p:pic>
        <p:nvPicPr>
          <p:cNvPr id="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4611" t="4411" r="41597" b="67770"/>
          <a:stretch/>
        </p:blipFill>
        <p:spPr bwMode="auto">
          <a:xfrm>
            <a:off x="35497" y="1052736"/>
            <a:ext cx="2016224" cy="3253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קבוצה 19"/>
          <p:cNvGrpSpPr/>
          <p:nvPr/>
        </p:nvGrpSpPr>
        <p:grpSpPr>
          <a:xfrm>
            <a:off x="1187624" y="980728"/>
            <a:ext cx="1276006" cy="1905233"/>
            <a:chOff x="3518091" y="200100"/>
            <a:chExt cx="1355608" cy="1580161"/>
          </a:xfrm>
        </p:grpSpPr>
        <p:sp>
          <p:nvSpPr>
            <p:cNvPr id="16" name="אליפסה 15"/>
            <p:cNvSpPr/>
            <p:nvPr/>
          </p:nvSpPr>
          <p:spPr>
            <a:xfrm>
              <a:off x="3649563" y="200100"/>
              <a:ext cx="1224136" cy="699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18" name="מחבר חץ ישר 17"/>
            <p:cNvCxnSpPr/>
            <p:nvPr/>
          </p:nvCxnSpPr>
          <p:spPr>
            <a:xfrm flipH="1">
              <a:off x="3518091" y="764704"/>
              <a:ext cx="405837" cy="101555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rot="20463611">
            <a:off x="5287732" y="2450741"/>
            <a:ext cx="2935040" cy="1107996"/>
          </a:xfrm>
          <a:prstGeom prst="rect">
            <a:avLst/>
          </a:prstGeom>
          <a:noFill/>
        </p:spPr>
        <p:txBody>
          <a:bodyPr wrap="square" rtlCol="1">
            <a:spAutoFit/>
          </a:bodyPr>
          <a:lstStyle/>
          <a:p>
            <a:r>
              <a:rPr lang="he-IL" sz="6600" b="1" dirty="0">
                <a:solidFill>
                  <a:srgbClr val="FF0000"/>
                </a:solidFill>
              </a:rPr>
              <a:t>לא !!!</a:t>
            </a:r>
          </a:p>
        </p:txBody>
      </p:sp>
      <p:sp>
        <p:nvSpPr>
          <p:cNvPr id="12" name="מציין מיקום של כותרת תחתונה 4"/>
          <p:cNvSpPr>
            <a:spLocks noGrp="1"/>
          </p:cNvSpPr>
          <p:nvPr>
            <p:ph type="ftr" sz="quarter" idx="11"/>
          </p:nvPr>
        </p:nvSpPr>
        <p:spPr>
          <a:xfrm>
            <a:off x="2764639" y="6459786"/>
            <a:ext cx="3617103" cy="365125"/>
          </a:xfrm>
        </p:spPr>
        <p:txBody>
          <a:bodyPr/>
          <a:lstStyle/>
          <a:p>
            <a:r>
              <a:rPr lang="he-IL" sz="1200" b="1" dirty="0"/>
              <a:t>  הפיקוח על הוראת הכימיה, 2018</a:t>
            </a:r>
          </a:p>
        </p:txBody>
      </p:sp>
    </p:spTree>
    <p:extLst>
      <p:ext uri="{BB962C8B-B14F-4D97-AF65-F5344CB8AC3E}">
        <p14:creationId xmlns:p14="http://schemas.microsoft.com/office/powerpoint/2010/main" val="27057290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4611" t="4411" r="41597" b="67770"/>
          <a:stretch/>
        </p:blipFill>
        <p:spPr bwMode="auto">
          <a:xfrm>
            <a:off x="35496" y="1164895"/>
            <a:ext cx="2232248" cy="3602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ציין מיקום תוכן 2"/>
          <p:cNvSpPr txBox="1">
            <a:spLocks/>
          </p:cNvSpPr>
          <p:nvPr/>
        </p:nvSpPr>
        <p:spPr>
          <a:xfrm>
            <a:off x="35496" y="0"/>
            <a:ext cx="9045069" cy="1421928"/>
          </a:xfrm>
          <a:prstGeom prst="rect">
            <a:avLst/>
          </a:prstGeom>
          <a:noFill/>
        </p:spPr>
        <p:txBody>
          <a:bodyPr vert="horz" wrap="square" lIns="0" tIns="45720" rIns="0" bIns="45720" rtlCol="0">
            <a:spAutoFit/>
          </a:bodyPr>
          <a:lstStyle>
            <a:lvl1pPr indent="0">
              <a:lnSpc>
                <a:spcPct val="90000"/>
              </a:lnSpc>
              <a:spcBef>
                <a:spcPts val="1200"/>
              </a:spcBef>
              <a:spcAft>
                <a:spcPts val="200"/>
              </a:spcAft>
              <a:buClr>
                <a:schemeClr val="accent1"/>
              </a:buClr>
              <a:buSzPct val="100000"/>
              <a:buFont typeface="Calibri" panose="020F0502020204030204" pitchFamily="34" charset="0"/>
              <a:buNone/>
              <a:defRPr sz="3200" b="1">
                <a:solidFill>
                  <a:prstClr val="black"/>
                </a:solidFill>
                <a:latin typeface="Arial" panose="020B0604020202020204" pitchFamily="34" charset="0"/>
                <a:cs typeface="Arial" panose="020B0604020202020204"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he-IL" dirty="0"/>
              <a:t>ניסיון שלישי: </a:t>
            </a:r>
            <a:r>
              <a:rPr lang="he-IL" dirty="0" smtClean="0"/>
              <a:t>התלמידים הוסיפו </a:t>
            </a:r>
            <a:r>
              <a:rPr lang="he-IL" dirty="0"/>
              <a:t>קו עקום אוטומטי שהאקסל הציע להם. הקו מחבר בין הנקודות (בצורה </a:t>
            </a:r>
            <a:r>
              <a:rPr lang="he-IL" dirty="0" smtClean="0"/>
              <a:t>מפותלת - לא </a:t>
            </a:r>
            <a:r>
              <a:rPr lang="he-IL" dirty="0"/>
              <a:t>לינארי).  </a:t>
            </a:r>
          </a:p>
        </p:txBody>
      </p:sp>
      <p:grpSp>
        <p:nvGrpSpPr>
          <p:cNvPr id="5" name="קבוצה 4"/>
          <p:cNvGrpSpPr/>
          <p:nvPr/>
        </p:nvGrpSpPr>
        <p:grpSpPr>
          <a:xfrm>
            <a:off x="1258009" y="1146627"/>
            <a:ext cx="1377902" cy="1182713"/>
            <a:chOff x="2788840" y="52908"/>
            <a:chExt cx="1037971" cy="997152"/>
          </a:xfrm>
        </p:grpSpPr>
        <p:sp>
          <p:nvSpPr>
            <p:cNvPr id="9" name="אליפסה 8"/>
            <p:cNvSpPr/>
            <p:nvPr/>
          </p:nvSpPr>
          <p:spPr>
            <a:xfrm>
              <a:off x="2926163" y="52908"/>
              <a:ext cx="900648" cy="699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10" name="מחבר חץ ישר 9"/>
            <p:cNvCxnSpPr/>
            <p:nvPr/>
          </p:nvCxnSpPr>
          <p:spPr>
            <a:xfrm flipH="1">
              <a:off x="2788840" y="619712"/>
              <a:ext cx="274365" cy="43034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2" name="תרשים 11"/>
          <p:cNvGraphicFramePr>
            <a:graphicFrameLocks/>
          </p:cNvGraphicFramePr>
          <p:nvPr>
            <p:extLst>
              <p:ext uri="{D42A27DB-BD31-4B8C-83A1-F6EECF244321}">
                <p14:modId xmlns:p14="http://schemas.microsoft.com/office/powerpoint/2010/main" val="569337359"/>
              </p:ext>
            </p:extLst>
          </p:nvPr>
        </p:nvGraphicFramePr>
        <p:xfrm>
          <a:off x="2525171" y="1644402"/>
          <a:ext cx="6450575" cy="3375670"/>
        </p:xfrm>
        <a:graphic>
          <a:graphicData uri="http://schemas.openxmlformats.org/drawingml/2006/chart">
            <c:chart xmlns:c="http://schemas.openxmlformats.org/drawingml/2006/chart" xmlns:r="http://schemas.openxmlformats.org/officeDocument/2006/relationships" r:id="rId3"/>
          </a:graphicData>
        </a:graphic>
      </p:graphicFrame>
      <p:sp>
        <p:nvSpPr>
          <p:cNvPr id="14" name="מציין מיקום תוכן 2"/>
          <p:cNvSpPr txBox="1">
            <a:spLocks/>
          </p:cNvSpPr>
          <p:nvPr/>
        </p:nvSpPr>
        <p:spPr>
          <a:xfrm>
            <a:off x="0" y="4803351"/>
            <a:ext cx="8975747" cy="1505523"/>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he-IL" sz="3000" dirty="0">
                <a:solidFill>
                  <a:srgbClr val="0070C0"/>
                </a:solidFill>
                <a:latin typeface="Arial" panose="020B0604020202020204" pitchFamily="34" charset="0"/>
                <a:cs typeface="Arial" panose="020B0604020202020204" pitchFamily="34" charset="0"/>
              </a:rPr>
              <a:t>הבעיה</a:t>
            </a:r>
            <a:r>
              <a:rPr lang="he-IL" sz="3000" dirty="0" smtClean="0">
                <a:solidFill>
                  <a:srgbClr val="0070C0"/>
                </a:solidFill>
                <a:latin typeface="Arial" panose="020B0604020202020204" pitchFamily="34" charset="0"/>
                <a:cs typeface="Arial" panose="020B0604020202020204" pitchFamily="34" charset="0"/>
              </a:rPr>
              <a:t>:</a:t>
            </a:r>
            <a:endParaRPr lang="he-IL" sz="3000" dirty="0">
              <a:solidFill>
                <a:srgbClr val="0070C0"/>
              </a:solidFill>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he-IL" sz="3000" dirty="0" smtClean="0">
                <a:solidFill>
                  <a:srgbClr val="0070C0"/>
                </a:solidFill>
                <a:latin typeface="Arial" panose="020B0604020202020204" pitchFamily="34" charset="0"/>
                <a:cs typeface="Arial" panose="020B0604020202020204" pitchFamily="34" charset="0"/>
              </a:rPr>
              <a:t>קו מסוג זה, מחייב </a:t>
            </a:r>
            <a:r>
              <a:rPr lang="he-IL" sz="3000" dirty="0">
                <a:solidFill>
                  <a:srgbClr val="0070C0"/>
                </a:solidFill>
                <a:latin typeface="Arial" panose="020B0604020202020204" pitchFamily="34" charset="0"/>
                <a:cs typeface="Arial" panose="020B0604020202020204" pitchFamily="34" charset="0"/>
              </a:rPr>
              <a:t>שיהיה הסבר מדעי רלוונטי לסוג הקשר המוצע בין הערכים </a:t>
            </a:r>
            <a:r>
              <a:rPr lang="he-IL" sz="3000" dirty="0" smtClean="0">
                <a:solidFill>
                  <a:srgbClr val="0070C0"/>
                </a:solidFill>
                <a:latin typeface="Arial" panose="020B0604020202020204" pitchFamily="34" charset="0"/>
                <a:cs typeface="Arial" panose="020B0604020202020204" pitchFamily="34" charset="0"/>
              </a:rPr>
              <a:t>שבגרף.</a:t>
            </a:r>
            <a:endParaRPr lang="he-IL" sz="3000" dirty="0">
              <a:solidFill>
                <a:srgbClr val="0070C0"/>
              </a:solidFill>
              <a:latin typeface="Arial" panose="020B0604020202020204" pitchFamily="34" charset="0"/>
              <a:cs typeface="Arial" panose="020B0604020202020204" pitchFamily="34" charset="0"/>
            </a:endParaRPr>
          </a:p>
        </p:txBody>
      </p:sp>
      <p:sp>
        <p:nvSpPr>
          <p:cNvPr id="2" name="מציין מיקום של כותרת תחתונה 1"/>
          <p:cNvSpPr>
            <a:spLocks noGrp="1"/>
          </p:cNvSpPr>
          <p:nvPr>
            <p:ph type="ftr" sz="quarter" idx="11"/>
          </p:nvPr>
        </p:nvSpPr>
        <p:spPr/>
        <p:txBody>
          <a:bodyPr/>
          <a:lstStyle/>
          <a:p>
            <a:pPr>
              <a:defRPr/>
            </a:pPr>
            <a:r>
              <a:rPr lang="he-IL" altLang="he-IL" sz="1100" b="1"/>
              <a:t>  הפיקוח על הוראת הכימיה, 2018</a:t>
            </a:r>
            <a:endParaRPr lang="en-US" altLang="he-IL" sz="1100" b="1"/>
          </a:p>
        </p:txBody>
      </p:sp>
      <p:sp>
        <p:nvSpPr>
          <p:cNvPr id="3" name="מציין מיקום של מספר שקופית 2"/>
          <p:cNvSpPr>
            <a:spLocks noGrp="1"/>
          </p:cNvSpPr>
          <p:nvPr>
            <p:ph type="sldNum" sz="quarter" idx="12"/>
          </p:nvPr>
        </p:nvSpPr>
        <p:spPr/>
        <p:txBody>
          <a:bodyPr vert="horz" lIns="91440" tIns="45720" rIns="91440" bIns="45720" rtlCol="0" anchor="ctr"/>
          <a:lstStyle/>
          <a:p>
            <a:fld id="{EB7F2354-5D3E-498D-950B-C1CD5A50CE9D}" type="slidenum">
              <a:rPr lang="en-US" altLang="he-IL" sz="1200" b="1"/>
              <a:pPr/>
              <a:t>13</a:t>
            </a:fld>
            <a:endParaRPr lang="en-US" altLang="he-IL" sz="1200" b="1"/>
          </a:p>
        </p:txBody>
      </p:sp>
      <p:sp>
        <p:nvSpPr>
          <p:cNvPr id="11" name="TextBox 10"/>
          <p:cNvSpPr txBox="1"/>
          <p:nvPr/>
        </p:nvSpPr>
        <p:spPr>
          <a:xfrm rot="20109428">
            <a:off x="5471040" y="3241273"/>
            <a:ext cx="2718940" cy="1107996"/>
          </a:xfrm>
          <a:prstGeom prst="rect">
            <a:avLst/>
          </a:prstGeom>
          <a:noFill/>
        </p:spPr>
        <p:txBody>
          <a:bodyPr wrap="square" rtlCol="1">
            <a:spAutoFit/>
          </a:bodyPr>
          <a:lstStyle/>
          <a:p>
            <a:r>
              <a:rPr lang="he-IL" sz="6600" b="1" dirty="0">
                <a:solidFill>
                  <a:srgbClr val="FF0000"/>
                </a:solidFill>
              </a:rPr>
              <a:t>לא !!!</a:t>
            </a:r>
          </a:p>
        </p:txBody>
      </p:sp>
    </p:spTree>
    <p:extLst>
      <p:ext uri="{BB962C8B-B14F-4D97-AF65-F5344CB8AC3E}">
        <p14:creationId xmlns:p14="http://schemas.microsoft.com/office/powerpoint/2010/main" val="14063725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מלבן 7"/>
          <p:cNvSpPr/>
          <p:nvPr/>
        </p:nvSpPr>
        <p:spPr>
          <a:xfrm>
            <a:off x="-11306" y="0"/>
            <a:ext cx="9023515" cy="1421928"/>
          </a:xfrm>
          <a:prstGeom prst="rect">
            <a:avLst/>
          </a:prstGeom>
          <a:noFill/>
        </p:spPr>
        <p:txBody>
          <a:bodyPr vert="horz" wrap="square" lIns="0" tIns="45720" rIns="0" bIns="45720" rtlCol="0">
            <a:spAutoFit/>
          </a:bodyPr>
          <a:lstStyle/>
          <a:p>
            <a:pPr>
              <a:lnSpc>
                <a:spcPct val="90000"/>
              </a:lnSpc>
              <a:buClr>
                <a:schemeClr val="accent1"/>
              </a:buClr>
              <a:buSzPct val="100000"/>
              <a:buFont typeface="Calibri" panose="020F0502020204030204" pitchFamily="34" charset="0"/>
              <a:buNone/>
            </a:pPr>
            <a:r>
              <a:rPr lang="he-IL" sz="3200" b="1" dirty="0">
                <a:solidFill>
                  <a:prstClr val="black"/>
                </a:solidFill>
                <a:latin typeface="Arial" panose="020B0604020202020204" pitchFamily="34" charset="0"/>
              </a:rPr>
              <a:t>התלמידים </a:t>
            </a:r>
            <a:r>
              <a:rPr lang="he-IL" sz="3200" b="1" dirty="0" smtClean="0">
                <a:solidFill>
                  <a:prstClr val="black"/>
                </a:solidFill>
                <a:latin typeface="Arial" panose="020B0604020202020204" pitchFamily="34" charset="0"/>
                <a:cs typeface="Arial" panose="020B0604020202020204" pitchFamily="34" charset="0"/>
              </a:rPr>
              <a:t>לא </a:t>
            </a:r>
            <a:r>
              <a:rPr lang="he-IL" sz="3200" b="1" dirty="0">
                <a:solidFill>
                  <a:prstClr val="black"/>
                </a:solidFill>
                <a:latin typeface="Arial" panose="020B0604020202020204" pitchFamily="34" charset="0"/>
                <a:cs typeface="Arial" panose="020B0604020202020204" pitchFamily="34" charset="0"/>
              </a:rPr>
              <a:t>התעייפו וניסו אפשרות נוספת:</a:t>
            </a:r>
          </a:p>
          <a:p>
            <a:pPr>
              <a:lnSpc>
                <a:spcPct val="90000"/>
              </a:lnSpc>
              <a:buClr>
                <a:schemeClr val="accent1"/>
              </a:buClr>
              <a:buSzPct val="100000"/>
              <a:buFont typeface="Calibri" panose="020F0502020204030204" pitchFamily="34" charset="0"/>
              <a:buNone/>
            </a:pPr>
            <a:r>
              <a:rPr lang="he-IL" sz="3200" b="1" dirty="0" smtClean="0">
                <a:solidFill>
                  <a:prstClr val="black"/>
                </a:solidFill>
                <a:latin typeface="Arial" panose="020B0604020202020204" pitchFamily="34" charset="0"/>
                <a:cs typeface="Arial" panose="020B0604020202020204" pitchFamily="34" charset="0"/>
              </a:rPr>
              <a:t>הם השאירו </a:t>
            </a:r>
            <a:r>
              <a:rPr lang="he-IL" sz="3200" b="1" dirty="0">
                <a:solidFill>
                  <a:prstClr val="black"/>
                </a:solidFill>
                <a:latin typeface="Arial" panose="020B0604020202020204" pitchFamily="34" charset="0"/>
                <a:cs typeface="Arial" panose="020B0604020202020204" pitchFamily="34" charset="0"/>
              </a:rPr>
              <a:t>את הנקודות ללא חיבור ביניהן אך החליטו להוסיף קו מגמה.</a:t>
            </a:r>
          </a:p>
        </p:txBody>
      </p:sp>
      <p:sp>
        <p:nvSpPr>
          <p:cNvPr id="17" name="מלבן 16"/>
          <p:cNvSpPr/>
          <p:nvPr/>
        </p:nvSpPr>
        <p:spPr>
          <a:xfrm>
            <a:off x="109179" y="1614279"/>
            <a:ext cx="8903030" cy="2246769"/>
          </a:xfrm>
          <a:prstGeom prst="rect">
            <a:avLst/>
          </a:prstGeom>
        </p:spPr>
        <p:txBody>
          <a:bodyPr wrap="square">
            <a:spAutoFit/>
          </a:bodyPr>
          <a:lstStyle/>
          <a:p>
            <a:r>
              <a:rPr lang="he-IL" sz="2800" b="1" dirty="0">
                <a:solidFill>
                  <a:srgbClr val="0070C0"/>
                </a:solidFill>
                <a:latin typeface="Arial" panose="020B0604020202020204" pitchFamily="34" charset="0"/>
                <a:cs typeface="Arial" panose="020B0604020202020204" pitchFamily="34" charset="0"/>
              </a:rPr>
              <a:t>קו מגמה </a:t>
            </a:r>
            <a:r>
              <a:rPr lang="he-IL" sz="2800" dirty="0">
                <a:solidFill>
                  <a:srgbClr val="0070C0"/>
                </a:solidFill>
                <a:latin typeface="Arial" panose="020B0604020202020204" pitchFamily="34" charset="0"/>
                <a:cs typeface="Arial" panose="020B0604020202020204" pitchFamily="34" charset="0"/>
              </a:rPr>
              <a:t>– קו שמתאר את המגמה של הקשר בין המשתנה התלוי והבלתי תלוי.</a:t>
            </a:r>
          </a:p>
          <a:p>
            <a:r>
              <a:rPr lang="he-IL" sz="2800" b="1" dirty="0">
                <a:solidFill>
                  <a:srgbClr val="0070C0"/>
                </a:solidFill>
                <a:latin typeface="Arial" panose="020B0604020202020204" pitchFamily="34" charset="0"/>
                <a:cs typeface="Arial" panose="020B0604020202020204" pitchFamily="34" charset="0"/>
              </a:rPr>
              <a:t>שיקולים בבחירת קו מגמה : </a:t>
            </a:r>
          </a:p>
          <a:p>
            <a:pPr marL="342900" indent="-342900">
              <a:buAutoNum type="arabicPeriod"/>
            </a:pPr>
            <a:r>
              <a:rPr lang="he-IL" sz="2800" dirty="0">
                <a:solidFill>
                  <a:srgbClr val="0070C0"/>
                </a:solidFill>
                <a:latin typeface="Arial" panose="020B0604020202020204" pitchFamily="34" charset="0"/>
                <a:cs typeface="Arial" panose="020B0604020202020204" pitchFamily="34" charset="0"/>
              </a:rPr>
              <a:t>הקו שהכי קרוב למספר הגדול ביותר של נקודות בגרף.</a:t>
            </a:r>
          </a:p>
          <a:p>
            <a:pPr marL="342900" indent="-342900">
              <a:buAutoNum type="arabicPeriod"/>
            </a:pPr>
            <a:r>
              <a:rPr lang="he-IL" sz="2800" dirty="0">
                <a:solidFill>
                  <a:srgbClr val="0070C0"/>
                </a:solidFill>
                <a:latin typeface="Arial" panose="020B0604020202020204" pitchFamily="34" charset="0"/>
                <a:cs typeface="Arial" panose="020B0604020202020204" pitchFamily="34" charset="0"/>
              </a:rPr>
              <a:t>קו שמתבסס על הרקע התיאורטי של הניסוי.</a:t>
            </a:r>
          </a:p>
        </p:txBody>
      </p:sp>
      <p:sp>
        <p:nvSpPr>
          <p:cNvPr id="3" name="מציין מיקום של מספר שקופית 2"/>
          <p:cNvSpPr>
            <a:spLocks noGrp="1"/>
          </p:cNvSpPr>
          <p:nvPr>
            <p:ph type="sldNum" sz="quarter" idx="12"/>
          </p:nvPr>
        </p:nvSpPr>
        <p:spPr/>
        <p:txBody>
          <a:bodyPr vert="horz" lIns="91440" tIns="45720" rIns="91440" bIns="45720" rtlCol="0" anchor="ctr"/>
          <a:lstStyle/>
          <a:p>
            <a:fld id="{EB7F2354-5D3E-498D-950B-C1CD5A50CE9D}" type="slidenum">
              <a:rPr lang="en-US" altLang="he-IL" sz="1200" b="1"/>
              <a:pPr/>
              <a:t>14</a:t>
            </a:fld>
            <a:endParaRPr lang="en-US" altLang="he-IL" sz="1200" b="1"/>
          </a:p>
        </p:txBody>
      </p:sp>
      <p:graphicFrame>
        <p:nvGraphicFramePr>
          <p:cNvPr id="12" name="תרשים 11"/>
          <p:cNvGraphicFramePr>
            <a:graphicFrameLocks/>
          </p:cNvGraphicFramePr>
          <p:nvPr>
            <p:extLst>
              <p:ext uri="{D42A27DB-BD31-4B8C-83A1-F6EECF244321}">
                <p14:modId xmlns:p14="http://schemas.microsoft.com/office/powerpoint/2010/main" val="3954675703"/>
              </p:ext>
            </p:extLst>
          </p:nvPr>
        </p:nvGraphicFramePr>
        <p:xfrm>
          <a:off x="0" y="3789040"/>
          <a:ext cx="5510269" cy="2743921"/>
        </p:xfrm>
        <a:graphic>
          <a:graphicData uri="http://schemas.openxmlformats.org/drawingml/2006/chart">
            <c:chart xmlns:c="http://schemas.openxmlformats.org/drawingml/2006/chart" xmlns:r="http://schemas.openxmlformats.org/officeDocument/2006/relationships" r:id="rId3"/>
          </a:graphicData>
        </a:graphic>
      </p:graphicFrame>
      <p:sp>
        <p:nvSpPr>
          <p:cNvPr id="5" name="מלבן 4"/>
          <p:cNvSpPr/>
          <p:nvPr/>
        </p:nvSpPr>
        <p:spPr>
          <a:xfrm>
            <a:off x="5436096" y="4370328"/>
            <a:ext cx="3633731" cy="1815882"/>
          </a:xfrm>
          <a:prstGeom prst="rect">
            <a:avLst/>
          </a:prstGeom>
        </p:spPr>
        <p:txBody>
          <a:bodyPr wrap="square">
            <a:spAutoFit/>
          </a:bodyPr>
          <a:lstStyle/>
          <a:p>
            <a:r>
              <a:rPr lang="he-IL" sz="2800" dirty="0" smtClean="0">
                <a:solidFill>
                  <a:srgbClr val="FF0000"/>
                </a:solidFill>
                <a:latin typeface="Arial" panose="020B0604020202020204" pitchFamily="34" charset="0"/>
                <a:cs typeface="Arial" panose="020B0604020202020204" pitchFamily="34" charset="0"/>
              </a:rPr>
              <a:t>במקרה זה -</a:t>
            </a:r>
            <a:endParaRPr lang="he-IL" sz="2800" dirty="0">
              <a:solidFill>
                <a:srgbClr val="FF0000"/>
              </a:solidFill>
              <a:latin typeface="Arial" panose="020B0604020202020204" pitchFamily="34" charset="0"/>
              <a:cs typeface="Arial" panose="020B0604020202020204" pitchFamily="34" charset="0"/>
            </a:endParaRPr>
          </a:p>
          <a:p>
            <a:r>
              <a:rPr lang="he-IL" sz="2800" dirty="0">
                <a:solidFill>
                  <a:srgbClr val="FF0000"/>
                </a:solidFill>
                <a:latin typeface="Arial" panose="020B0604020202020204" pitchFamily="34" charset="0"/>
                <a:cs typeface="Arial" panose="020B0604020202020204" pitchFamily="34" charset="0"/>
              </a:rPr>
              <a:t>קו לינארי או קו </a:t>
            </a:r>
            <a:r>
              <a:rPr lang="he-IL" sz="2800" dirty="0" err="1">
                <a:solidFill>
                  <a:srgbClr val="FF0000"/>
                </a:solidFill>
                <a:latin typeface="Arial" panose="020B0604020202020204" pitchFamily="34" charset="0"/>
                <a:cs typeface="Arial" panose="020B0604020202020204" pitchFamily="34" charset="0"/>
              </a:rPr>
              <a:t>פולינומי</a:t>
            </a:r>
            <a:endParaRPr lang="he-IL" sz="2800" dirty="0">
              <a:solidFill>
                <a:srgbClr val="FF0000"/>
              </a:solidFill>
              <a:latin typeface="Arial" panose="020B0604020202020204" pitchFamily="34" charset="0"/>
              <a:cs typeface="Arial" panose="020B0604020202020204" pitchFamily="34" charset="0"/>
            </a:endParaRPr>
          </a:p>
          <a:p>
            <a:r>
              <a:rPr lang="he-IL" sz="2800" b="1" dirty="0">
                <a:solidFill>
                  <a:srgbClr val="FF0000"/>
                </a:solidFill>
                <a:latin typeface="Arial" panose="020B0604020202020204" pitchFamily="34" charset="0"/>
                <a:cs typeface="Arial" panose="020B0604020202020204" pitchFamily="34" charset="0"/>
              </a:rPr>
              <a:t>יש להתייחס לכך </a:t>
            </a:r>
          </a:p>
          <a:p>
            <a:r>
              <a:rPr lang="he-IL" sz="2800" b="1" dirty="0">
                <a:solidFill>
                  <a:srgbClr val="FF0000"/>
                </a:solidFill>
                <a:latin typeface="Arial" panose="020B0604020202020204" pitchFamily="34" charset="0"/>
                <a:cs typeface="Arial" panose="020B0604020202020204" pitchFamily="34" charset="0"/>
              </a:rPr>
              <a:t>בתוקף המסקנות !</a:t>
            </a:r>
          </a:p>
        </p:txBody>
      </p:sp>
      <p:sp>
        <p:nvSpPr>
          <p:cNvPr id="9" name="מציין מיקום של כותרת תחתונה 4"/>
          <p:cNvSpPr>
            <a:spLocks noGrp="1"/>
          </p:cNvSpPr>
          <p:nvPr>
            <p:ph type="ftr" sz="quarter" idx="11"/>
          </p:nvPr>
        </p:nvSpPr>
        <p:spPr>
          <a:xfrm>
            <a:off x="2764639" y="6459786"/>
            <a:ext cx="3617103" cy="365125"/>
          </a:xfrm>
        </p:spPr>
        <p:txBody>
          <a:bodyPr/>
          <a:lstStyle/>
          <a:p>
            <a:r>
              <a:rPr lang="he-IL" sz="1200" b="1" dirty="0"/>
              <a:t>  הפיקוח על הוראת הכימיה, 2018</a:t>
            </a:r>
          </a:p>
        </p:txBody>
      </p:sp>
    </p:spTree>
    <p:extLst>
      <p:ext uri="{BB962C8B-B14F-4D97-AF65-F5344CB8AC3E}">
        <p14:creationId xmlns:p14="http://schemas.microsoft.com/office/powerpoint/2010/main" val="32712484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מציין מיקום תוכן 2"/>
          <p:cNvSpPr>
            <a:spLocks noGrp="1"/>
          </p:cNvSpPr>
          <p:nvPr>
            <p:ph idx="1"/>
          </p:nvPr>
        </p:nvSpPr>
        <p:spPr>
          <a:xfrm>
            <a:off x="-1" y="3651920"/>
            <a:ext cx="4716017" cy="497160"/>
          </a:xfrm>
        </p:spPr>
        <p:txBody>
          <a:bodyPr vert="horz" lIns="91440" tIns="45720" rIns="91440" bIns="45720" rtlCol="1">
            <a:noAutofit/>
          </a:bodyPr>
          <a:lstStyle/>
          <a:p>
            <a:pPr marL="0" indent="0">
              <a:spcBef>
                <a:spcPct val="20000"/>
              </a:spcBef>
              <a:buFont typeface="Arial" panose="020B0604020202020204" pitchFamily="34" charset="0"/>
              <a:buNone/>
            </a:pPr>
            <a:r>
              <a:rPr lang="he-IL" sz="2800" dirty="0">
                <a:solidFill>
                  <a:srgbClr val="FF0000"/>
                </a:solidFill>
                <a:latin typeface="Arial" panose="020B0604020202020204" pitchFamily="34" charset="0"/>
                <a:cs typeface="Arial" panose="020B0604020202020204" pitchFamily="34" charset="0"/>
              </a:rPr>
              <a:t>אפשרות שנייה: קו מגמה </a:t>
            </a:r>
            <a:r>
              <a:rPr lang="he-IL" sz="2800" dirty="0" err="1">
                <a:solidFill>
                  <a:srgbClr val="FF0000"/>
                </a:solidFill>
                <a:latin typeface="Arial" panose="020B0604020202020204" pitchFamily="34" charset="0"/>
                <a:cs typeface="Arial" panose="020B0604020202020204" pitchFamily="34" charset="0"/>
              </a:rPr>
              <a:t>פולינומי</a:t>
            </a:r>
            <a:endParaRPr lang="he-IL" sz="2800" dirty="0">
              <a:solidFill>
                <a:srgbClr val="FF0000"/>
              </a:solidFill>
              <a:latin typeface="Arial" panose="020B0604020202020204" pitchFamily="34" charset="0"/>
              <a:cs typeface="Arial" panose="020B0604020202020204" pitchFamily="34" charset="0"/>
            </a:endParaRPr>
          </a:p>
        </p:txBody>
      </p:sp>
      <p:sp>
        <p:nvSpPr>
          <p:cNvPr id="3" name="מציין מיקום של מספר שקופית 2"/>
          <p:cNvSpPr>
            <a:spLocks noGrp="1"/>
          </p:cNvSpPr>
          <p:nvPr>
            <p:ph type="sldNum" sz="quarter" idx="12"/>
          </p:nvPr>
        </p:nvSpPr>
        <p:spPr/>
        <p:txBody>
          <a:bodyPr vert="horz" lIns="91440" tIns="45720" rIns="91440" bIns="45720" rtlCol="0" anchor="ctr"/>
          <a:lstStyle/>
          <a:p>
            <a:fld id="{EB7F2354-5D3E-498D-950B-C1CD5A50CE9D}" type="slidenum">
              <a:rPr lang="en-US" altLang="he-IL" sz="1200" b="1"/>
              <a:pPr/>
              <a:t>15</a:t>
            </a:fld>
            <a:endParaRPr lang="en-US" altLang="he-IL" sz="1200" b="1" dirty="0"/>
          </a:p>
        </p:txBody>
      </p:sp>
      <p:sp>
        <p:nvSpPr>
          <p:cNvPr id="7" name="מציין מיקום תוכן 2"/>
          <p:cNvSpPr txBox="1">
            <a:spLocks/>
          </p:cNvSpPr>
          <p:nvPr/>
        </p:nvSpPr>
        <p:spPr>
          <a:xfrm>
            <a:off x="3995936" y="548680"/>
            <a:ext cx="5023275" cy="452389"/>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he-IL" sz="2800" dirty="0">
                <a:solidFill>
                  <a:srgbClr val="FF0000"/>
                </a:solidFill>
                <a:latin typeface="Arial" panose="020B0604020202020204" pitchFamily="34" charset="0"/>
                <a:cs typeface="Arial" panose="020B0604020202020204" pitchFamily="34" charset="0"/>
              </a:rPr>
              <a:t>אפשרות ראשונה: קו מגמה לינארי</a:t>
            </a:r>
          </a:p>
        </p:txBody>
      </p:sp>
      <p:sp>
        <p:nvSpPr>
          <p:cNvPr id="8" name="מציין מיקום תוכן 2"/>
          <p:cNvSpPr txBox="1">
            <a:spLocks/>
          </p:cNvSpPr>
          <p:nvPr/>
        </p:nvSpPr>
        <p:spPr>
          <a:xfrm>
            <a:off x="1264976" y="5901013"/>
            <a:ext cx="6614049" cy="519469"/>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he-IL" sz="2800" b="1" dirty="0">
                <a:solidFill>
                  <a:srgbClr val="FF0000"/>
                </a:solidFill>
              </a:rPr>
              <a:t>איך ניתן לדעת מהי </a:t>
            </a:r>
            <a:r>
              <a:rPr lang="he-IL" sz="2800" b="1" dirty="0" smtClean="0">
                <a:solidFill>
                  <a:srgbClr val="FF0000"/>
                </a:solidFill>
              </a:rPr>
              <a:t>האפשרות </a:t>
            </a:r>
            <a:r>
              <a:rPr lang="he-IL" sz="2800" b="1" dirty="0">
                <a:solidFill>
                  <a:srgbClr val="FF0000"/>
                </a:solidFill>
              </a:rPr>
              <a:t>הנכונה? </a:t>
            </a:r>
          </a:p>
        </p:txBody>
      </p:sp>
      <p:sp>
        <p:nvSpPr>
          <p:cNvPr id="9" name="מציין מיקום תוכן 2"/>
          <p:cNvSpPr txBox="1">
            <a:spLocks/>
          </p:cNvSpPr>
          <p:nvPr/>
        </p:nvSpPr>
        <p:spPr>
          <a:xfrm>
            <a:off x="5836615" y="1293489"/>
            <a:ext cx="3177458" cy="2207519"/>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he-IL" sz="2600" dirty="0">
                <a:solidFill>
                  <a:srgbClr val="0070C0"/>
                </a:solidFill>
                <a:latin typeface="Arial" panose="020B0604020202020204" pitchFamily="34" charset="0"/>
                <a:cs typeface="Arial" panose="020B0604020202020204" pitchFamily="34" charset="0"/>
              </a:rPr>
              <a:t>ייתכן שבתחום הנבדק אנחנו עדיין בקשר לינארי בין המשתנים, והסטייה היא בגלל טעויות בניסוי. </a:t>
            </a:r>
          </a:p>
        </p:txBody>
      </p:sp>
      <p:sp>
        <p:nvSpPr>
          <p:cNvPr id="10" name="מציין מיקום תוכן 2"/>
          <p:cNvSpPr txBox="1">
            <a:spLocks/>
          </p:cNvSpPr>
          <p:nvPr/>
        </p:nvSpPr>
        <p:spPr>
          <a:xfrm>
            <a:off x="403885" y="4097217"/>
            <a:ext cx="3592051" cy="1708047"/>
          </a:xfrm>
          <a:prstGeom prst="rect">
            <a:avLst/>
          </a:prstGeom>
        </p:spPr>
        <p:txBody>
          <a:bodyPr vert="horz" lIns="91440" tIns="45720" rIns="91440" bIns="45720" rtlCol="1">
            <a:noAutofit/>
          </a:bodyPr>
          <a:lstStyle>
            <a:defPPr>
              <a:defRPr lang="he-IL"/>
            </a:defPPr>
            <a:lvl1pPr indent="0">
              <a:spcBef>
                <a:spcPct val="20000"/>
              </a:spcBef>
              <a:buFont typeface="Arial" panose="020B0604020202020204" pitchFamily="34" charset="0"/>
              <a:buNone/>
              <a:defRPr sz="2600">
                <a:solidFill>
                  <a:srgbClr val="0070C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he-IL" dirty="0"/>
              <a:t>ייתכן שמעל 10 גרם קיימת התיישרות של </a:t>
            </a:r>
            <a:r>
              <a:rPr lang="he-IL" dirty="0" smtClean="0"/>
              <a:t>הגרף, מכיוון </a:t>
            </a:r>
            <a:r>
              <a:rPr lang="he-IL" dirty="0"/>
              <a:t>שמתקרבים לסף </a:t>
            </a:r>
            <a:r>
              <a:rPr lang="he-IL" dirty="0" err="1"/>
              <a:t>הריוויון</a:t>
            </a:r>
            <a:r>
              <a:rPr lang="he-IL" dirty="0"/>
              <a:t> של </a:t>
            </a:r>
            <a:r>
              <a:rPr lang="he-IL" dirty="0" smtClean="0"/>
              <a:t>התמיסה.</a:t>
            </a:r>
            <a:endParaRPr lang="he-IL" dirty="0"/>
          </a:p>
        </p:txBody>
      </p:sp>
      <p:sp>
        <p:nvSpPr>
          <p:cNvPr id="11" name="מלבן 10"/>
          <p:cNvSpPr/>
          <p:nvPr/>
        </p:nvSpPr>
        <p:spPr>
          <a:xfrm>
            <a:off x="35496" y="-62040"/>
            <a:ext cx="5309058" cy="584775"/>
          </a:xfrm>
          <a:prstGeom prst="rect">
            <a:avLst/>
          </a:prstGeom>
        </p:spPr>
        <p:txBody>
          <a:bodyPr wrap="square">
            <a:spAutoFit/>
          </a:bodyPr>
          <a:lstStyle/>
          <a:p>
            <a:r>
              <a:rPr lang="he-IL" sz="3200" b="1" dirty="0">
                <a:solidFill>
                  <a:srgbClr val="7030A0"/>
                </a:solidFill>
                <a:latin typeface="Arial" panose="020B0604020202020204" pitchFamily="34" charset="0"/>
                <a:cs typeface="Arial" panose="020B0604020202020204" pitchFamily="34" charset="0"/>
              </a:rPr>
              <a:t>איזה סוג של קו מגמה יתאים?</a:t>
            </a:r>
          </a:p>
        </p:txBody>
      </p:sp>
      <p:sp>
        <p:nvSpPr>
          <p:cNvPr id="12" name="TextBox 11"/>
          <p:cNvSpPr txBox="1"/>
          <p:nvPr/>
        </p:nvSpPr>
        <p:spPr>
          <a:xfrm>
            <a:off x="5076057" y="-34887"/>
            <a:ext cx="3943154" cy="584775"/>
          </a:xfrm>
          <a:prstGeom prst="rect">
            <a:avLst/>
          </a:prstGeom>
          <a:noFill/>
        </p:spPr>
        <p:txBody>
          <a:bodyPr wrap="square" rtlCol="1">
            <a:spAutoFit/>
          </a:bodyPr>
          <a:lstStyle/>
          <a:p>
            <a:r>
              <a:rPr lang="he-IL" sz="3200" b="1" dirty="0">
                <a:solidFill>
                  <a:srgbClr val="FF0000"/>
                </a:solidFill>
                <a:latin typeface="Arial" panose="020B0604020202020204" pitchFamily="34" charset="0"/>
                <a:cs typeface="Arial" panose="020B0604020202020204" pitchFamily="34" charset="0"/>
              </a:rPr>
              <a:t>העשרה/הרחבה:</a:t>
            </a:r>
          </a:p>
        </p:txBody>
      </p:sp>
      <p:sp>
        <p:nvSpPr>
          <p:cNvPr id="13" name="מציין מיקום של כותרת תחתונה 4"/>
          <p:cNvSpPr>
            <a:spLocks noGrp="1"/>
          </p:cNvSpPr>
          <p:nvPr>
            <p:ph type="ftr" sz="quarter" idx="11"/>
          </p:nvPr>
        </p:nvSpPr>
        <p:spPr>
          <a:xfrm>
            <a:off x="2764639" y="6459786"/>
            <a:ext cx="3617103" cy="365125"/>
          </a:xfrm>
        </p:spPr>
        <p:txBody>
          <a:bodyPr/>
          <a:lstStyle/>
          <a:p>
            <a:r>
              <a:rPr lang="he-IL" sz="1200" b="1" dirty="0"/>
              <a:t>  הפיקוח על הוראת הכימיה, 2018</a:t>
            </a:r>
          </a:p>
        </p:txBody>
      </p:sp>
      <p:graphicFrame>
        <p:nvGraphicFramePr>
          <p:cNvPr id="14" name="תרשים 13"/>
          <p:cNvGraphicFramePr>
            <a:graphicFrameLocks/>
          </p:cNvGraphicFramePr>
          <p:nvPr>
            <p:extLst>
              <p:ext uri="{D42A27DB-BD31-4B8C-83A1-F6EECF244321}">
                <p14:modId xmlns:p14="http://schemas.microsoft.com/office/powerpoint/2010/main" val="2360469996"/>
              </p:ext>
            </p:extLst>
          </p:nvPr>
        </p:nvGraphicFramePr>
        <p:xfrm>
          <a:off x="1" y="1196752"/>
          <a:ext cx="5724128" cy="21288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תרשים 14"/>
          <p:cNvGraphicFramePr>
            <a:graphicFrameLocks/>
          </p:cNvGraphicFramePr>
          <p:nvPr>
            <p:extLst>
              <p:ext uri="{D42A27DB-BD31-4B8C-83A1-F6EECF244321}">
                <p14:modId xmlns:p14="http://schemas.microsoft.com/office/powerpoint/2010/main" val="4056960884"/>
              </p:ext>
            </p:extLst>
          </p:nvPr>
        </p:nvGraphicFramePr>
        <p:xfrm>
          <a:off x="3885072" y="3501008"/>
          <a:ext cx="5245002" cy="2520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11759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5223655" y="1205062"/>
            <a:ext cx="3541084" cy="639762"/>
          </a:xfrm>
        </p:spPr>
        <p:txBody>
          <a:bodyPr>
            <a:noAutofit/>
          </a:bodyPr>
          <a:lstStyle/>
          <a:p>
            <a:r>
              <a:rPr lang="he-IL" sz="2400" b="1" dirty="0">
                <a:latin typeface="Arial" panose="020B0604020202020204" pitchFamily="34" charset="0"/>
                <a:cs typeface="Arial" panose="020B0604020202020204" pitchFamily="34" charset="0"/>
              </a:rPr>
              <a:t>אפשרות א': נקודות בלבד</a:t>
            </a:r>
            <a:endParaRPr lang="en-US" sz="2400" b="1" dirty="0">
              <a:latin typeface="Arial" panose="020B0604020202020204" pitchFamily="34" charset="0"/>
              <a:cs typeface="Arial" panose="020B0604020202020204" pitchFamily="34" charset="0"/>
            </a:endParaRPr>
          </a:p>
        </p:txBody>
      </p:sp>
      <p:graphicFrame>
        <p:nvGraphicFramePr>
          <p:cNvPr id="7" name="מציין מיקום תוכן 6"/>
          <p:cNvGraphicFramePr>
            <a:graphicFrameLocks noGrp="1"/>
          </p:cNvGraphicFramePr>
          <p:nvPr>
            <p:ph sz="half" idx="2"/>
            <p:extLst>
              <p:ext uri="{D42A27DB-BD31-4B8C-83A1-F6EECF244321}">
                <p14:modId xmlns:p14="http://schemas.microsoft.com/office/powerpoint/2010/main" val="1956782375"/>
              </p:ext>
            </p:extLst>
          </p:nvPr>
        </p:nvGraphicFramePr>
        <p:xfrm>
          <a:off x="4927618" y="1880719"/>
          <a:ext cx="4040188" cy="338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מציין מיקום טקסט 4"/>
          <p:cNvSpPr>
            <a:spLocks noGrp="1"/>
          </p:cNvSpPr>
          <p:nvPr>
            <p:ph type="body" sz="quarter" idx="3"/>
          </p:nvPr>
        </p:nvSpPr>
        <p:spPr>
          <a:xfrm>
            <a:off x="35496" y="1138646"/>
            <a:ext cx="4938111" cy="790046"/>
          </a:xfrm>
        </p:spPr>
        <p:txBody>
          <a:bodyPr>
            <a:normAutofit/>
          </a:bodyPr>
          <a:lstStyle/>
          <a:p>
            <a:pPr algn="ctr"/>
            <a:r>
              <a:rPr lang="he-IL" sz="2400" b="1" dirty="0">
                <a:latin typeface="Arial" panose="020B0604020202020204" pitchFamily="34" charset="0"/>
                <a:cs typeface="Arial" panose="020B0604020202020204" pitchFamily="34" charset="0"/>
              </a:rPr>
              <a:t>אפשרות ב': העברת קו מגמה לינארי</a:t>
            </a:r>
            <a:endParaRPr lang="en-US" sz="2400" b="1" dirty="0">
              <a:latin typeface="Arial" panose="020B0604020202020204" pitchFamily="34" charset="0"/>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vert="horz" lIns="91440" tIns="45720" rIns="91440" bIns="45720" rtlCol="0" anchor="ctr"/>
          <a:lstStyle/>
          <a:p>
            <a:fld id="{5E17D072-23FF-4C31-8D42-5B3C989180C4}" type="slidenum">
              <a:rPr lang="en-US" altLang="he-IL" sz="1200" b="1"/>
              <a:pPr/>
              <a:t>16</a:t>
            </a:fld>
            <a:endParaRPr lang="en-US" altLang="he-IL" sz="1200" b="1"/>
          </a:p>
        </p:txBody>
      </p:sp>
      <p:graphicFrame>
        <p:nvGraphicFramePr>
          <p:cNvPr id="9" name="מציין מיקום תוכן 7"/>
          <p:cNvGraphicFramePr>
            <a:graphicFrameLocks/>
          </p:cNvGraphicFramePr>
          <p:nvPr>
            <p:extLst>
              <p:ext uri="{D42A27DB-BD31-4B8C-83A1-F6EECF244321}">
                <p14:modId xmlns:p14="http://schemas.microsoft.com/office/powerpoint/2010/main" val="2491755200"/>
              </p:ext>
            </p:extLst>
          </p:nvPr>
        </p:nvGraphicFramePr>
        <p:xfrm>
          <a:off x="323528" y="1962009"/>
          <a:ext cx="4008219" cy="338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מלבן 1"/>
          <p:cNvSpPr/>
          <p:nvPr/>
        </p:nvSpPr>
        <p:spPr>
          <a:xfrm>
            <a:off x="0" y="5355213"/>
            <a:ext cx="9078260" cy="954107"/>
          </a:xfrm>
          <a:prstGeom prst="rect">
            <a:avLst/>
          </a:prstGeom>
        </p:spPr>
        <p:txBody>
          <a:bodyPr wrap="square">
            <a:spAutoFit/>
          </a:bodyPr>
          <a:lstStyle/>
          <a:p>
            <a:pPr lvl="0" algn="ctr" eaLnBrk="0" fontAlgn="base" hangingPunct="0">
              <a:spcBef>
                <a:spcPct val="20000"/>
              </a:spcBef>
              <a:spcAft>
                <a:spcPct val="0"/>
              </a:spcAft>
            </a:pPr>
            <a:r>
              <a:rPr lang="he-IL" sz="2800" b="1" kern="0" dirty="0">
                <a:solidFill>
                  <a:srgbClr val="0070C0"/>
                </a:solidFill>
                <a:latin typeface="Arial" panose="020B0604020202020204" pitchFamily="34" charset="0"/>
                <a:cs typeface="Arial" panose="020B0604020202020204" pitchFamily="34" charset="0"/>
              </a:rPr>
              <a:t>במקרים של מגמה משתנה בגרף, </a:t>
            </a:r>
            <a:r>
              <a:rPr lang="en-US" sz="2800" b="1" kern="0" dirty="0" smtClean="0">
                <a:solidFill>
                  <a:srgbClr val="0070C0"/>
                </a:solidFill>
                <a:latin typeface="Arial" panose="020B0604020202020204" pitchFamily="34" charset="0"/>
                <a:cs typeface="Arial" panose="020B0604020202020204" pitchFamily="34" charset="0"/>
              </a:rPr>
              <a:t/>
            </a:r>
            <a:br>
              <a:rPr lang="en-US" sz="2800" b="1" kern="0" dirty="0" smtClean="0">
                <a:solidFill>
                  <a:srgbClr val="0070C0"/>
                </a:solidFill>
                <a:latin typeface="Arial" panose="020B0604020202020204" pitchFamily="34" charset="0"/>
                <a:cs typeface="Arial" panose="020B0604020202020204" pitchFamily="34" charset="0"/>
              </a:rPr>
            </a:br>
            <a:r>
              <a:rPr lang="he-IL" sz="2800" b="1" kern="0" dirty="0" smtClean="0">
                <a:solidFill>
                  <a:srgbClr val="0070C0"/>
                </a:solidFill>
                <a:latin typeface="Arial" panose="020B0604020202020204" pitchFamily="34" charset="0"/>
                <a:cs typeface="Arial" panose="020B0604020202020204" pitchFamily="34" charset="0"/>
              </a:rPr>
              <a:t>עדיף </a:t>
            </a:r>
            <a:r>
              <a:rPr lang="he-IL" sz="2800" b="1" kern="0" dirty="0">
                <a:solidFill>
                  <a:srgbClr val="0070C0"/>
                </a:solidFill>
                <a:latin typeface="Arial" panose="020B0604020202020204" pitchFamily="34" charset="0"/>
                <a:cs typeface="Arial" panose="020B0604020202020204" pitchFamily="34" charset="0"/>
              </a:rPr>
              <a:t>להותיר רק נקודות בגרף ולא להוסיף קו מגמה</a:t>
            </a:r>
            <a:r>
              <a:rPr lang="he-IL" sz="2800" b="1" kern="0" dirty="0">
                <a:solidFill>
                  <a:srgbClr val="0070C0"/>
                </a:solidFill>
                <a:cs typeface="Times New Roman" pitchFamily="18" charset="0"/>
              </a:rPr>
              <a:t>.</a:t>
            </a:r>
          </a:p>
        </p:txBody>
      </p:sp>
      <p:sp>
        <p:nvSpPr>
          <p:cNvPr id="8" name="מלבן 7"/>
          <p:cNvSpPr/>
          <p:nvPr/>
        </p:nvSpPr>
        <p:spPr>
          <a:xfrm>
            <a:off x="0" y="0"/>
            <a:ext cx="9132125" cy="1200329"/>
          </a:xfrm>
          <a:prstGeom prst="rect">
            <a:avLst/>
          </a:prstGeom>
        </p:spPr>
        <p:txBody>
          <a:bodyPr wrap="square">
            <a:spAutoFit/>
          </a:bodyPr>
          <a:lstStyle/>
          <a:p>
            <a:pPr lvl="0" algn="ctr"/>
            <a:r>
              <a:rPr lang="he-IL" altLang="en-US" sz="3600" b="1" dirty="0">
                <a:solidFill>
                  <a:srgbClr val="0070C0"/>
                </a:solidFill>
                <a:latin typeface="Calibri" panose="020F0502020204030204" pitchFamily="34" charset="0"/>
                <a:ea typeface="Calibri" panose="020F0502020204030204" pitchFamily="34" charset="0"/>
                <a:cs typeface="Arial" panose="020B0604020202020204" pitchFamily="34" charset="0"/>
              </a:rPr>
              <a:t>כיצד שינוי מסת הסודה לשתייה משפיע </a:t>
            </a:r>
            <a:r>
              <a:rPr lang="en-US" altLang="en-US" sz="3600" b="1" dirty="0" smtClean="0">
                <a:solidFill>
                  <a:srgbClr val="0070C0"/>
                </a:solidFill>
                <a:latin typeface="Calibri" panose="020F0502020204030204" pitchFamily="34" charset="0"/>
                <a:ea typeface="Calibri" panose="020F0502020204030204" pitchFamily="34" charset="0"/>
                <a:cs typeface="Arial" panose="020B0604020202020204" pitchFamily="34" charset="0"/>
              </a:rPr>
              <a:t/>
            </a:r>
            <a:br>
              <a:rPr lang="en-US" altLang="en-US" sz="3600" b="1" dirty="0" smtClean="0">
                <a:solidFill>
                  <a:srgbClr val="0070C0"/>
                </a:solidFill>
                <a:latin typeface="Calibri" panose="020F0502020204030204" pitchFamily="34" charset="0"/>
                <a:ea typeface="Calibri" panose="020F0502020204030204" pitchFamily="34" charset="0"/>
                <a:cs typeface="Arial" panose="020B0604020202020204" pitchFamily="34" charset="0"/>
              </a:rPr>
            </a:br>
            <a:r>
              <a:rPr lang="he-IL" altLang="en-US" sz="3600" b="1" dirty="0" smtClean="0">
                <a:solidFill>
                  <a:srgbClr val="0070C0"/>
                </a:solidFill>
                <a:latin typeface="Calibri" panose="020F0502020204030204" pitchFamily="34" charset="0"/>
                <a:ea typeface="Calibri" panose="020F0502020204030204" pitchFamily="34" charset="0"/>
                <a:cs typeface="Arial" panose="020B0604020202020204" pitchFamily="34" charset="0"/>
              </a:rPr>
              <a:t>על </a:t>
            </a:r>
            <a:r>
              <a:rPr lang="he-IL" altLang="en-US" sz="3600" b="1" dirty="0">
                <a:solidFill>
                  <a:srgbClr val="0070C0"/>
                </a:solidFill>
                <a:latin typeface="Calibri" panose="020F0502020204030204" pitchFamily="34" charset="0"/>
                <a:ea typeface="Calibri" panose="020F0502020204030204" pitchFamily="34" charset="0"/>
                <a:cs typeface="Arial" panose="020B0604020202020204" pitchFamily="34" charset="0"/>
              </a:rPr>
              <a:t>אורך הנחש? </a:t>
            </a:r>
          </a:p>
        </p:txBody>
      </p:sp>
      <p:sp>
        <p:nvSpPr>
          <p:cNvPr id="10" name="TextBox 9"/>
          <p:cNvSpPr txBox="1"/>
          <p:nvPr/>
        </p:nvSpPr>
        <p:spPr>
          <a:xfrm rot="20463611">
            <a:off x="1017641" y="2532209"/>
            <a:ext cx="3434651" cy="1107996"/>
          </a:xfrm>
          <a:prstGeom prst="rect">
            <a:avLst/>
          </a:prstGeom>
          <a:noFill/>
        </p:spPr>
        <p:txBody>
          <a:bodyPr wrap="square" rtlCol="1">
            <a:spAutoFit/>
          </a:bodyPr>
          <a:lstStyle/>
          <a:p>
            <a:r>
              <a:rPr lang="he-IL" sz="6600" b="1" dirty="0">
                <a:solidFill>
                  <a:srgbClr val="FF0000"/>
                </a:solidFill>
              </a:rPr>
              <a:t>לא !!!</a:t>
            </a:r>
          </a:p>
        </p:txBody>
      </p:sp>
      <p:sp>
        <p:nvSpPr>
          <p:cNvPr id="11" name="מציין מיקום של כותרת תחתונה 4"/>
          <p:cNvSpPr>
            <a:spLocks noGrp="1"/>
          </p:cNvSpPr>
          <p:nvPr>
            <p:ph type="ftr" sz="quarter" idx="11"/>
          </p:nvPr>
        </p:nvSpPr>
        <p:spPr>
          <a:xfrm>
            <a:off x="2764639" y="6459786"/>
            <a:ext cx="3617103" cy="365125"/>
          </a:xfrm>
        </p:spPr>
        <p:txBody>
          <a:bodyPr/>
          <a:lstStyle/>
          <a:p>
            <a:r>
              <a:rPr lang="he-IL" sz="1200" b="1" dirty="0"/>
              <a:t>  הפיקוח על הוראת הכימיה, 2018</a:t>
            </a:r>
          </a:p>
        </p:txBody>
      </p:sp>
    </p:spTree>
    <p:extLst>
      <p:ext uri="{BB962C8B-B14F-4D97-AF65-F5344CB8AC3E}">
        <p14:creationId xmlns:p14="http://schemas.microsoft.com/office/powerpoint/2010/main" val="39224409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מציין מיקום תוכן 2"/>
          <p:cNvSpPr>
            <a:spLocks noGrp="1"/>
          </p:cNvSpPr>
          <p:nvPr>
            <p:ph idx="1"/>
          </p:nvPr>
        </p:nvSpPr>
        <p:spPr>
          <a:xfrm>
            <a:off x="611188" y="692150"/>
            <a:ext cx="7772400" cy="512763"/>
          </a:xfrm>
        </p:spPr>
        <p:txBody>
          <a:bodyPr>
            <a:noAutofit/>
          </a:bodyPr>
          <a:lstStyle/>
          <a:p>
            <a:pPr marL="0" indent="0" algn="r" rtl="1">
              <a:buNone/>
            </a:pPr>
            <a:r>
              <a:rPr lang="he-IL" altLang="he-IL" sz="3200" b="1" dirty="0">
                <a:latin typeface="Arial" panose="020B0604020202020204" pitchFamily="34" charset="0"/>
                <a:cs typeface="Arial" panose="020B0604020202020204" pitchFamily="34" charset="0"/>
              </a:rPr>
              <a:t>לעיתים המשתנה הבלתי תלוי אינו בציר </a:t>
            </a:r>
            <a:r>
              <a:rPr lang="en-US" altLang="he-IL" sz="3200" b="1" dirty="0">
                <a:latin typeface="Arial" panose="020B0604020202020204" pitchFamily="34" charset="0"/>
                <a:cs typeface="Arial" panose="020B0604020202020204" pitchFamily="34" charset="0"/>
              </a:rPr>
              <a:t>X</a:t>
            </a:r>
            <a:r>
              <a:rPr lang="he-IL" altLang="he-IL" sz="3200" b="1" dirty="0">
                <a:latin typeface="Arial" panose="020B0604020202020204" pitchFamily="34" charset="0"/>
                <a:cs typeface="Arial" panose="020B0604020202020204" pitchFamily="34" charset="0"/>
              </a:rPr>
              <a:t>: </a:t>
            </a:r>
          </a:p>
        </p:txBody>
      </p:sp>
      <p:sp>
        <p:nvSpPr>
          <p:cNvPr id="5" name="מציין מיקום של כותרת תחתונה 4"/>
          <p:cNvSpPr>
            <a:spLocks noGrp="1"/>
          </p:cNvSpPr>
          <p:nvPr>
            <p:ph type="ftr" sz="quarter" idx="11"/>
          </p:nvPr>
        </p:nvSpPr>
        <p:spPr/>
        <p:txBody>
          <a:bodyPr/>
          <a:lstStyle/>
          <a:p>
            <a:pPr>
              <a:defRPr/>
            </a:pPr>
            <a:r>
              <a:rPr lang="he-IL" altLang="he-IL" sz="1100" b="1" dirty="0"/>
              <a:t>  הפיקוח על הוראת הכימיה, 2018</a:t>
            </a:r>
            <a:endParaRPr lang="en-US" altLang="he-IL" sz="1100" b="1" dirty="0"/>
          </a:p>
        </p:txBody>
      </p:sp>
      <p:sp>
        <p:nvSpPr>
          <p:cNvPr id="6" name="מציין מיקום של מספר שקופית 5"/>
          <p:cNvSpPr>
            <a:spLocks noGrp="1"/>
          </p:cNvSpPr>
          <p:nvPr>
            <p:ph type="sldNum" sz="quarter" idx="12"/>
          </p:nvPr>
        </p:nvSpPr>
        <p:spPr/>
        <p:txBody>
          <a:bodyPr vert="horz" lIns="91440" tIns="45720" rIns="91440" bIns="45720" rtlCol="0" anchor="ctr"/>
          <a:lstStyle/>
          <a:p>
            <a:fld id="{EB7F2354-5D3E-498D-950B-C1CD5A50CE9D}" type="slidenum">
              <a:rPr lang="en-US" altLang="he-IL" sz="1200" b="1"/>
              <a:pPr/>
              <a:t>17</a:t>
            </a:fld>
            <a:endParaRPr lang="en-US" altLang="he-IL" sz="1200" b="1" dirty="0"/>
          </a:p>
        </p:txBody>
      </p:sp>
      <p:pic>
        <p:nvPicPr>
          <p:cNvPr id="552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310577"/>
            <a:ext cx="58039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מלבן 8"/>
          <p:cNvSpPr/>
          <p:nvPr/>
        </p:nvSpPr>
        <p:spPr>
          <a:xfrm>
            <a:off x="114513" y="-9628"/>
            <a:ext cx="8999711" cy="646331"/>
          </a:xfrm>
          <a:prstGeom prst="rect">
            <a:avLst/>
          </a:prstGeom>
        </p:spPr>
        <p:txBody>
          <a:bodyPr>
            <a:spAutoFit/>
          </a:bodyPr>
          <a:lstStyle/>
          <a:p>
            <a:pPr>
              <a:defRPr/>
            </a:pPr>
            <a:r>
              <a:rPr lang="he-IL" sz="3600" b="1" dirty="0">
                <a:ln w="13970" cmpd="sng">
                  <a:solidFill>
                    <a:srgbClr val="FFFFFF"/>
                  </a:solidFill>
                  <a:prstDash val="solid"/>
                </a:ln>
                <a:solidFill>
                  <a:srgbClr val="FF0000"/>
                </a:solidFill>
                <a:latin typeface="Arial" panose="020B0604020202020204" pitchFamily="34" charset="0"/>
                <a:cs typeface="Arial" panose="020B0604020202020204" pitchFamily="34" charset="0"/>
              </a:rPr>
              <a:t>ומה עושים במקרה כזה?</a:t>
            </a:r>
          </a:p>
        </p:txBody>
      </p:sp>
      <p:sp>
        <p:nvSpPr>
          <p:cNvPr id="2" name="מלבן 1"/>
          <p:cNvSpPr>
            <a:spLocks noChangeArrowheads="1"/>
          </p:cNvSpPr>
          <p:nvPr/>
        </p:nvSpPr>
        <p:spPr bwMode="auto">
          <a:xfrm>
            <a:off x="219020" y="5513398"/>
            <a:ext cx="879069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eaLnBrk="1" hangingPunct="1">
              <a:lnSpc>
                <a:spcPct val="90000"/>
              </a:lnSpc>
              <a:spcBef>
                <a:spcPct val="0"/>
              </a:spcBef>
              <a:buFontTx/>
              <a:buNone/>
            </a:pPr>
            <a:r>
              <a:rPr lang="he-IL" altLang="he-IL" sz="2800" dirty="0">
                <a:solidFill>
                  <a:srgbClr val="0070C0"/>
                </a:solidFill>
                <a:latin typeface="Arial" panose="020B0604020202020204" pitchFamily="34" charset="0"/>
                <a:cs typeface="Arial" panose="020B0604020202020204" pitchFamily="34" charset="0"/>
              </a:rPr>
              <a:t>במקרים אלו המשתנה הבלתי תלוי "מסתתר" ויש להשוות בין הגרפים השונים.</a:t>
            </a:r>
          </a:p>
        </p:txBody>
      </p:sp>
      <p:sp>
        <p:nvSpPr>
          <p:cNvPr id="3" name="TextBox 2"/>
          <p:cNvSpPr txBox="1"/>
          <p:nvPr/>
        </p:nvSpPr>
        <p:spPr>
          <a:xfrm>
            <a:off x="1790709" y="4068361"/>
            <a:ext cx="7135044" cy="584775"/>
          </a:xfrm>
          <a:prstGeom prst="rect">
            <a:avLst/>
          </a:prstGeom>
          <a:noFill/>
        </p:spPr>
        <p:txBody>
          <a:bodyPr wrap="square" rtlCol="0">
            <a:spAutoFit/>
          </a:bodyPr>
          <a:lstStyle/>
          <a:p>
            <a:r>
              <a:rPr lang="he-IL" sz="3200" b="1" dirty="0">
                <a:solidFill>
                  <a:prstClr val="black"/>
                </a:solidFill>
                <a:latin typeface="Arial" panose="020B0604020202020204" pitchFamily="34" charset="0"/>
                <a:cs typeface="Arial" panose="020B0604020202020204" pitchFamily="34" charset="0"/>
              </a:rPr>
              <a:t>מתי מקבלים גרפים מסוג זה?</a:t>
            </a:r>
            <a:endParaRPr lang="en-US" sz="3200" b="1"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59724" y="4563125"/>
            <a:ext cx="9114224" cy="954107"/>
          </a:xfrm>
          <a:prstGeom prst="rect">
            <a:avLst/>
          </a:prstGeom>
          <a:noFill/>
        </p:spPr>
        <p:txBody>
          <a:bodyPr wrap="square" rtlCol="0">
            <a:spAutoFit/>
          </a:bodyPr>
          <a:lstStyle/>
          <a:p>
            <a:r>
              <a:rPr lang="he-IL" sz="2800" dirty="0">
                <a:solidFill>
                  <a:srgbClr val="0070C0"/>
                </a:solidFill>
                <a:latin typeface="Arial" panose="020B0604020202020204" pitchFamily="34" charset="0"/>
                <a:cs typeface="Arial" panose="020B0604020202020204" pitchFamily="34" charset="0"/>
              </a:rPr>
              <a:t>כאשר מודדים גודל מסוים לאורך זמן. קורה בעיקר כשעובדים עם חיישנים. אז מה עושים?</a:t>
            </a:r>
            <a:endParaRPr lang="en-US" sz="2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8621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84"/>
            <a:ext cx="8229600" cy="1080120"/>
          </a:xfrm>
        </p:spPr>
        <p:txBody>
          <a:bodyPr>
            <a:noAutofit/>
          </a:bodyPr>
          <a:lstStyle/>
          <a:p>
            <a:pPr algn="r"/>
            <a:r>
              <a:rPr lang="he-IL" sz="4800" b="1" dirty="0">
                <a:solidFill>
                  <a:srgbClr val="FF0000"/>
                </a:solidFill>
                <a:latin typeface="Arial" panose="020B0604020202020204" pitchFamily="34" charset="0"/>
                <a:cs typeface="Arial" panose="020B0604020202020204" pitchFamily="34" charset="0"/>
              </a:rPr>
              <a:t>הצגת תוצאות – </a:t>
            </a:r>
            <a:r>
              <a:rPr lang="he-IL" sz="4800" b="1" dirty="0" smtClean="0">
                <a:solidFill>
                  <a:srgbClr val="FF0000"/>
                </a:solidFill>
                <a:latin typeface="Arial" panose="020B0604020202020204" pitchFamily="34" charset="0"/>
                <a:cs typeface="Arial" panose="020B0604020202020204" pitchFamily="34" charset="0"/>
              </a:rPr>
              <a:t>סיכום</a:t>
            </a:r>
            <a:endParaRPr lang="he-IL" sz="4800" b="1" dirty="0">
              <a:solidFill>
                <a:srgbClr val="FF0000"/>
              </a:solidFill>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a:off x="0" y="1340768"/>
            <a:ext cx="8999984" cy="3312368"/>
          </a:xfrm>
        </p:spPr>
        <p:txBody>
          <a:bodyPr>
            <a:normAutofit/>
          </a:bodyPr>
          <a:lstStyle/>
          <a:p>
            <a:pPr marL="0" indent="0">
              <a:buNone/>
            </a:pPr>
            <a:r>
              <a:rPr lang="he-IL" sz="2800" b="1" dirty="0">
                <a:solidFill>
                  <a:srgbClr val="FF0000"/>
                </a:solidFill>
                <a:latin typeface="Arial" panose="020B0604020202020204" pitchFamily="34" charset="0"/>
                <a:cs typeface="Arial" panose="020B0604020202020204" pitchFamily="34" charset="0"/>
              </a:rPr>
              <a:t>טבלה:</a:t>
            </a:r>
          </a:p>
          <a:p>
            <a:pPr marL="355600" lvl="2">
              <a:buFont typeface="Wingdings" panose="05000000000000000000" pitchFamily="2" charset="2"/>
              <a:buChar char="ü"/>
            </a:pPr>
            <a:r>
              <a:rPr lang="he-IL" sz="3200" dirty="0" smtClean="0">
                <a:latin typeface="Arial" panose="020B0604020202020204" pitchFamily="34" charset="0"/>
                <a:cs typeface="Arial" panose="020B0604020202020204" pitchFamily="34" charset="0"/>
              </a:rPr>
              <a:t> </a:t>
            </a:r>
            <a:r>
              <a:rPr lang="he-IL" sz="2800" dirty="0" smtClean="0">
                <a:latin typeface="Arial" panose="020B0604020202020204" pitchFamily="34" charset="0"/>
                <a:cs typeface="Arial" panose="020B0604020202020204" pitchFamily="34" charset="0"/>
              </a:rPr>
              <a:t>כותרת </a:t>
            </a:r>
            <a:r>
              <a:rPr lang="he-IL" sz="2800" dirty="0">
                <a:latin typeface="Arial" panose="020B0604020202020204" pitchFamily="34" charset="0"/>
                <a:cs typeface="Arial" panose="020B0604020202020204" pitchFamily="34" charset="0"/>
              </a:rPr>
              <a:t>לטבלה המציגה את שאלת </a:t>
            </a:r>
            <a:r>
              <a:rPr lang="he-IL" sz="2800" dirty="0" smtClean="0">
                <a:latin typeface="Arial" panose="020B0604020202020204" pitchFamily="34" charset="0"/>
                <a:cs typeface="Arial" panose="020B0604020202020204" pitchFamily="34" charset="0"/>
              </a:rPr>
              <a:t>החקר.</a:t>
            </a:r>
            <a:endParaRPr lang="he-IL" sz="2800" dirty="0">
              <a:latin typeface="Arial" panose="020B0604020202020204" pitchFamily="34" charset="0"/>
              <a:cs typeface="Arial" panose="020B0604020202020204" pitchFamily="34" charset="0"/>
            </a:endParaRPr>
          </a:p>
          <a:p>
            <a:pPr marL="355600" lvl="2">
              <a:buFont typeface="Wingdings" panose="05000000000000000000" pitchFamily="2" charset="2"/>
              <a:buChar char="ü"/>
            </a:pPr>
            <a:r>
              <a:rPr lang="he-IL" sz="2800" dirty="0">
                <a:latin typeface="Arial" panose="020B0604020202020204" pitchFamily="34" charset="0"/>
                <a:cs typeface="Arial" panose="020B0604020202020204" pitchFamily="34" charset="0"/>
              </a:rPr>
              <a:t> לכל עמודה יש כותרת </a:t>
            </a:r>
            <a:r>
              <a:rPr lang="he-IL" sz="2800" dirty="0">
                <a:latin typeface="Arial" panose="020B0604020202020204" pitchFamily="34" charset="0"/>
              </a:rPr>
              <a:t>והיחידות </a:t>
            </a:r>
            <a:r>
              <a:rPr lang="he-IL" sz="2800" dirty="0" smtClean="0">
                <a:latin typeface="Arial" panose="020B0604020202020204" pitchFamily="34" charset="0"/>
              </a:rPr>
              <a:t>מופיעות בסוגריים</a:t>
            </a:r>
            <a:r>
              <a:rPr lang="he-IL" sz="2800" dirty="0">
                <a:latin typeface="Arial" panose="020B0604020202020204" pitchFamily="34" charset="0"/>
                <a:cs typeface="Arial" panose="020B0604020202020204" pitchFamily="34" charset="0"/>
              </a:rPr>
              <a:t>.</a:t>
            </a:r>
          </a:p>
          <a:p>
            <a:pPr marL="355600" lvl="2">
              <a:buFont typeface="Wingdings" panose="05000000000000000000" pitchFamily="2" charset="2"/>
              <a:buChar char="ü"/>
            </a:pPr>
            <a:r>
              <a:rPr lang="he-IL" sz="2800" dirty="0" smtClean="0">
                <a:latin typeface="Arial" panose="020B0604020202020204" pitchFamily="34" charset="0"/>
                <a:cs typeface="Arial" panose="020B0604020202020204" pitchFamily="34" charset="0"/>
              </a:rPr>
              <a:t> אין </a:t>
            </a:r>
            <a:r>
              <a:rPr lang="he-IL" sz="2800" dirty="0">
                <a:latin typeface="Arial" panose="020B0604020202020204" pitchFamily="34" charset="0"/>
                <a:cs typeface="Arial" panose="020B0604020202020204" pitchFamily="34" charset="0"/>
              </a:rPr>
              <a:t>יחידות בתוך התאים של הטבלה.</a:t>
            </a:r>
          </a:p>
          <a:p>
            <a:pPr marL="355600" lvl="2">
              <a:buFont typeface="Wingdings" panose="05000000000000000000" pitchFamily="2" charset="2"/>
              <a:buChar char="ü"/>
            </a:pPr>
            <a:r>
              <a:rPr lang="he-IL" altLang="he-IL" sz="2800" dirty="0" smtClean="0">
                <a:latin typeface="Arial" panose="020B0604020202020204" pitchFamily="34" charset="0"/>
                <a:cs typeface="Arial" panose="020B0604020202020204" pitchFamily="34" charset="0"/>
              </a:rPr>
              <a:t> התוצאות </a:t>
            </a:r>
            <a:r>
              <a:rPr lang="he-IL" altLang="he-IL" sz="2800" dirty="0">
                <a:latin typeface="Arial" panose="020B0604020202020204" pitchFamily="34" charset="0"/>
                <a:cs typeface="Arial" panose="020B0604020202020204" pitchFamily="34" charset="0"/>
              </a:rPr>
              <a:t>המוצגות בעמודה ביחידות מידה </a:t>
            </a:r>
            <a:r>
              <a:rPr lang="he-IL" altLang="he-IL" sz="2800" dirty="0" smtClean="0">
                <a:latin typeface="Arial" panose="020B0604020202020204" pitchFamily="34" charset="0"/>
                <a:cs typeface="Arial" panose="020B0604020202020204" pitchFamily="34" charset="0"/>
              </a:rPr>
              <a:t>אחידות.</a:t>
            </a:r>
            <a:endParaRPr lang="en-US" sz="2800" dirty="0">
              <a:latin typeface="Arial" panose="020B0604020202020204" pitchFamily="34" charset="0"/>
              <a:cs typeface="Arial" panose="020B0604020202020204" pitchFamily="34" charset="0"/>
            </a:endParaRPr>
          </a:p>
        </p:txBody>
      </p:sp>
      <p:sp>
        <p:nvSpPr>
          <p:cNvPr id="6" name="מציין מיקום של כותרת תחתונה 4"/>
          <p:cNvSpPr>
            <a:spLocks noGrp="1"/>
          </p:cNvSpPr>
          <p:nvPr>
            <p:ph type="ftr" sz="quarter" idx="11"/>
          </p:nvPr>
        </p:nvSpPr>
        <p:spPr>
          <a:xfrm>
            <a:off x="2764639" y="6459786"/>
            <a:ext cx="3617103" cy="365125"/>
          </a:xfrm>
        </p:spPr>
        <p:txBody>
          <a:bodyPr vert="horz" lIns="91440" tIns="45720" rIns="91440" bIns="45720" rtlCol="0" anchor="ctr"/>
          <a:lstStyle/>
          <a:p>
            <a:r>
              <a:rPr lang="he-IL" b="1" dirty="0">
                <a:solidFill>
                  <a:schemeClr val="tx2">
                    <a:lumMod val="60000"/>
                    <a:lumOff val="40000"/>
                  </a:schemeClr>
                </a:solidFill>
              </a:rPr>
              <a:t>  הפיקוח על הוראת הכימיה, 2018</a:t>
            </a:r>
          </a:p>
        </p:txBody>
      </p:sp>
      <p:sp>
        <p:nvSpPr>
          <p:cNvPr id="5" name="מציין מיקום של מספר שקופית 4"/>
          <p:cNvSpPr>
            <a:spLocks noGrp="1"/>
          </p:cNvSpPr>
          <p:nvPr>
            <p:ph type="sldNum" sz="quarter" idx="12"/>
          </p:nvPr>
        </p:nvSpPr>
        <p:spPr>
          <a:xfrm>
            <a:off x="6804248" y="6520259"/>
            <a:ext cx="2133600" cy="365125"/>
          </a:xfrm>
        </p:spPr>
        <p:txBody>
          <a:bodyPr vert="horz" lIns="91440" tIns="45720" rIns="91440" bIns="45720" rtlCol="0" anchor="ctr"/>
          <a:lstStyle/>
          <a:p>
            <a:pPr algn="r"/>
            <a:fld id="{53A7757C-9A37-4CC4-B11A-97B0D805F0C4}" type="slidenum">
              <a:rPr lang="he-IL" b="1">
                <a:solidFill>
                  <a:schemeClr val="tx2">
                    <a:lumMod val="60000"/>
                    <a:lumOff val="40000"/>
                  </a:schemeClr>
                </a:solidFill>
              </a:rPr>
              <a:pPr algn="r"/>
              <a:t>18</a:t>
            </a:fld>
            <a:endParaRPr lang="he-IL" b="1">
              <a:solidFill>
                <a:schemeClr val="tx2">
                  <a:lumMod val="60000"/>
                  <a:lumOff val="40000"/>
                </a:schemeClr>
              </a:solidFill>
            </a:endParaRPr>
          </a:p>
        </p:txBody>
      </p:sp>
    </p:spTree>
    <p:extLst>
      <p:ext uri="{BB962C8B-B14F-4D97-AF65-F5344CB8AC3E}">
        <p14:creationId xmlns:p14="http://schemas.microsoft.com/office/powerpoint/2010/main" val="62787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7504" y="7984"/>
            <a:ext cx="9036496" cy="756719"/>
          </a:xfrm>
        </p:spPr>
        <p:txBody>
          <a:bodyPr>
            <a:noAutofit/>
          </a:bodyPr>
          <a:lstStyle/>
          <a:p>
            <a:r>
              <a:rPr lang="he-IL" sz="4800" b="1" dirty="0">
                <a:solidFill>
                  <a:srgbClr val="FF0000"/>
                </a:solidFill>
                <a:latin typeface="Arial" panose="020B0604020202020204" pitchFamily="34" charset="0"/>
                <a:cs typeface="Arial" panose="020B0604020202020204" pitchFamily="34" charset="0"/>
              </a:rPr>
              <a:t>הצגת תוצאות </a:t>
            </a:r>
            <a:r>
              <a:rPr lang="he-IL" sz="4800" b="1" dirty="0" smtClean="0">
                <a:solidFill>
                  <a:srgbClr val="FF0000"/>
                </a:solidFill>
                <a:latin typeface="Arial" panose="020B0604020202020204" pitchFamily="34" charset="0"/>
                <a:cs typeface="Arial" panose="020B0604020202020204" pitchFamily="34" charset="0"/>
              </a:rPr>
              <a:t>– סיכום </a:t>
            </a:r>
            <a:r>
              <a:rPr lang="he-IL" sz="3600" b="1" dirty="0">
                <a:solidFill>
                  <a:srgbClr val="FF0000"/>
                </a:solidFill>
                <a:latin typeface="Arial" panose="020B0604020202020204" pitchFamily="34" charset="0"/>
                <a:cs typeface="Arial" panose="020B0604020202020204" pitchFamily="34" charset="0"/>
              </a:rPr>
              <a:t>(המשך)</a:t>
            </a:r>
          </a:p>
        </p:txBody>
      </p:sp>
      <p:sp>
        <p:nvSpPr>
          <p:cNvPr id="3" name="מציין מיקום תוכן 2"/>
          <p:cNvSpPr>
            <a:spLocks noGrp="1"/>
          </p:cNvSpPr>
          <p:nvPr>
            <p:ph idx="1"/>
          </p:nvPr>
        </p:nvSpPr>
        <p:spPr>
          <a:xfrm>
            <a:off x="0" y="523701"/>
            <a:ext cx="9144000" cy="6197773"/>
          </a:xfrm>
        </p:spPr>
        <p:txBody>
          <a:bodyPr>
            <a:noAutofit/>
          </a:bodyPr>
          <a:lstStyle/>
          <a:p>
            <a:pPr marL="0" indent="0">
              <a:buNone/>
            </a:pPr>
            <a:r>
              <a:rPr lang="he-IL" sz="2800" b="1" dirty="0">
                <a:solidFill>
                  <a:srgbClr val="FF0000"/>
                </a:solidFill>
                <a:latin typeface="Arial" panose="020B0604020202020204" pitchFamily="34" charset="0"/>
                <a:cs typeface="Arial" panose="020B0604020202020204" pitchFamily="34" charset="0"/>
              </a:rPr>
              <a:t>בגרף:</a:t>
            </a:r>
          </a:p>
          <a:p>
            <a:pPr marL="263525" lvl="2">
              <a:buFont typeface="Wingdings" panose="05000000000000000000" pitchFamily="2" charset="2"/>
              <a:buChar char="ü"/>
            </a:pPr>
            <a:r>
              <a:rPr lang="he-IL" sz="2800" dirty="0" smtClean="0">
                <a:latin typeface="Arial" panose="020B0604020202020204" pitchFamily="34" charset="0"/>
                <a:cs typeface="Arial" panose="020B0604020202020204" pitchFamily="34" charset="0"/>
              </a:rPr>
              <a:t> כותרת </a:t>
            </a:r>
            <a:r>
              <a:rPr lang="he-IL" sz="2800" dirty="0">
                <a:latin typeface="Arial" panose="020B0604020202020204" pitchFamily="34" charset="0"/>
                <a:cs typeface="Arial" panose="020B0604020202020204" pitchFamily="34" charset="0"/>
              </a:rPr>
              <a:t>לגרף המציגה את שאלת </a:t>
            </a:r>
            <a:r>
              <a:rPr lang="he-IL" sz="2800" dirty="0" smtClean="0">
                <a:latin typeface="Arial" panose="020B0604020202020204" pitchFamily="34" charset="0"/>
                <a:cs typeface="Arial" panose="020B0604020202020204" pitchFamily="34" charset="0"/>
              </a:rPr>
              <a:t>החקר.</a:t>
            </a:r>
            <a:endParaRPr lang="he-IL" sz="2800" dirty="0">
              <a:latin typeface="Arial" panose="020B0604020202020204" pitchFamily="34" charset="0"/>
              <a:cs typeface="Arial" panose="020B0604020202020204" pitchFamily="34" charset="0"/>
            </a:endParaRPr>
          </a:p>
          <a:p>
            <a:pPr marL="263525" lvl="2">
              <a:buFont typeface="Wingdings" panose="05000000000000000000" pitchFamily="2" charset="2"/>
              <a:buChar char="ü"/>
            </a:pPr>
            <a:r>
              <a:rPr lang="he-IL" sz="2800" dirty="0" smtClean="0">
                <a:latin typeface="Arial" panose="020B0604020202020204" pitchFamily="34" charset="0"/>
                <a:cs typeface="Arial" panose="020B0604020202020204" pitchFamily="34" charset="0"/>
              </a:rPr>
              <a:t> סוג </a:t>
            </a:r>
            <a:r>
              <a:rPr lang="he-IL" sz="2800" dirty="0">
                <a:latin typeface="Arial" panose="020B0604020202020204" pitchFamily="34" charset="0"/>
                <a:cs typeface="Arial" panose="020B0604020202020204" pitchFamily="34" charset="0"/>
              </a:rPr>
              <a:t>גרף מתאים למשתנה הבלתי </a:t>
            </a:r>
            <a:r>
              <a:rPr lang="he-IL" sz="2800" dirty="0" smtClean="0">
                <a:latin typeface="Arial" panose="020B0604020202020204" pitchFamily="34" charset="0"/>
                <a:cs typeface="Arial" panose="020B0604020202020204" pitchFamily="34" charset="0"/>
              </a:rPr>
              <a:t>תלוי.</a:t>
            </a:r>
            <a:endParaRPr lang="he-IL" sz="2800" dirty="0">
              <a:latin typeface="Arial" panose="020B0604020202020204" pitchFamily="34" charset="0"/>
              <a:cs typeface="Arial" panose="020B0604020202020204" pitchFamily="34" charset="0"/>
            </a:endParaRPr>
          </a:p>
          <a:p>
            <a:pPr marL="263525" lvl="2">
              <a:buFont typeface="Wingdings" panose="05000000000000000000" pitchFamily="2" charset="2"/>
              <a:buChar char="ü"/>
            </a:pPr>
            <a:r>
              <a:rPr lang="he-IL" sz="2800" dirty="0" smtClean="0">
                <a:latin typeface="Arial" panose="020B0604020202020204" pitchFamily="34" charset="0"/>
                <a:cs typeface="Arial" panose="020B0604020202020204" pitchFamily="34" charset="0"/>
              </a:rPr>
              <a:t> לכל </a:t>
            </a:r>
            <a:r>
              <a:rPr lang="he-IL" sz="2800" dirty="0">
                <a:latin typeface="Arial" panose="020B0604020202020204" pitchFamily="34" charset="0"/>
                <a:cs typeface="Arial" panose="020B0604020202020204" pitchFamily="34" charset="0"/>
              </a:rPr>
              <a:t>ציר יש כותרת ומופיעות היחידות בסוגריים. בדרך כלל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he-IL" sz="2800" dirty="0" smtClean="0">
                <a:latin typeface="Arial" panose="020B0604020202020204" pitchFamily="34" charset="0"/>
                <a:cs typeface="Arial" panose="020B0604020202020204" pitchFamily="34" charset="0"/>
              </a:rPr>
              <a:t>  בציר</a:t>
            </a:r>
            <a:r>
              <a:rPr lang="en-US" sz="2800" dirty="0" smtClean="0">
                <a:latin typeface="Arial" panose="020B0604020202020204" pitchFamily="34" charset="0"/>
                <a:cs typeface="Arial" panose="020B0604020202020204" pitchFamily="34" charset="0"/>
              </a:rPr>
              <a:t>X </a:t>
            </a:r>
            <a:r>
              <a:rPr lang="he-IL" sz="2800" dirty="0" smtClean="0">
                <a:latin typeface="Arial" panose="020B0604020202020204" pitchFamily="34" charset="0"/>
                <a:cs typeface="Arial" panose="020B0604020202020204" pitchFamily="34" charset="0"/>
              </a:rPr>
              <a:t> </a:t>
            </a:r>
            <a:r>
              <a:rPr lang="he-IL" sz="2800" dirty="0">
                <a:latin typeface="Arial" panose="020B0604020202020204" pitchFamily="34" charset="0"/>
                <a:cs typeface="Arial" panose="020B0604020202020204" pitchFamily="34" charset="0"/>
              </a:rPr>
              <a:t>המשתנה הבלתי </a:t>
            </a:r>
            <a:r>
              <a:rPr lang="he-IL" sz="2800" dirty="0" smtClean="0">
                <a:latin typeface="Arial" panose="020B0604020202020204" pitchFamily="34" charset="0"/>
                <a:cs typeface="Arial" panose="020B0604020202020204" pitchFamily="34" charset="0"/>
              </a:rPr>
              <a:t>תלוי, </a:t>
            </a:r>
            <a:r>
              <a:rPr lang="he-IL" sz="2800" dirty="0">
                <a:latin typeface="Arial" panose="020B0604020202020204" pitchFamily="34" charset="0"/>
                <a:cs typeface="Arial" panose="020B0604020202020204" pitchFamily="34" charset="0"/>
              </a:rPr>
              <a:t>ובציר </a:t>
            </a:r>
            <a:r>
              <a:rPr lang="en-US" sz="2800" dirty="0">
                <a:latin typeface="Arial" panose="020B0604020202020204" pitchFamily="34" charset="0"/>
                <a:cs typeface="Arial" panose="020B0604020202020204" pitchFamily="34" charset="0"/>
              </a:rPr>
              <a:t>Y</a:t>
            </a:r>
            <a:r>
              <a:rPr lang="he-IL" sz="2800" dirty="0">
                <a:latin typeface="Arial" panose="020B0604020202020204" pitchFamily="34" charset="0"/>
                <a:cs typeface="Arial" panose="020B0604020202020204" pitchFamily="34" charset="0"/>
              </a:rPr>
              <a:t> המשתנה התלוי.</a:t>
            </a:r>
          </a:p>
          <a:p>
            <a:pPr marL="263525" lvl="2">
              <a:buFont typeface="Wingdings" panose="05000000000000000000" pitchFamily="2" charset="2"/>
              <a:buChar char="ü"/>
            </a:pPr>
            <a:r>
              <a:rPr lang="he-IL" sz="2800" dirty="0" smtClean="0">
                <a:latin typeface="Arial" panose="020B0604020202020204" pitchFamily="34" charset="0"/>
                <a:cs typeface="Arial" panose="020B0604020202020204" pitchFamily="34" charset="0"/>
              </a:rPr>
              <a:t> סדר </a:t>
            </a:r>
            <a:r>
              <a:rPr lang="he-IL" sz="2800" dirty="0">
                <a:latin typeface="Arial" panose="020B0604020202020204" pitchFamily="34" charset="0"/>
                <a:cs typeface="Arial" panose="020B0604020202020204" pitchFamily="34" charset="0"/>
              </a:rPr>
              <a:t>הצגת הערכים: </a:t>
            </a:r>
          </a:p>
          <a:p>
            <a:pPr marL="34925" lvl="2" indent="0">
              <a:buNone/>
            </a:pPr>
            <a:r>
              <a:rPr lang="he-IL" sz="2800" dirty="0">
                <a:latin typeface="Arial" panose="020B0604020202020204" pitchFamily="34" charset="0"/>
                <a:cs typeface="Arial" panose="020B0604020202020204" pitchFamily="34" charset="0"/>
              </a:rPr>
              <a:t>   </a:t>
            </a:r>
            <a:r>
              <a:rPr lang="he-IL" sz="2800" dirty="0" smtClean="0">
                <a:latin typeface="Arial" panose="020B0604020202020204" pitchFamily="34" charset="0"/>
                <a:cs typeface="Arial" panose="020B0604020202020204" pitchFamily="34" charset="0"/>
              </a:rPr>
              <a:t> בגרף </a:t>
            </a:r>
            <a:r>
              <a:rPr lang="he-IL" sz="2800" dirty="0">
                <a:latin typeface="Arial" panose="020B0604020202020204" pitchFamily="34" charset="0"/>
                <a:cs typeface="Arial" panose="020B0604020202020204" pitchFamily="34" charset="0"/>
              </a:rPr>
              <a:t>פיזור </a:t>
            </a:r>
            <a:r>
              <a:rPr lang="en-US" sz="2800" dirty="0">
                <a:latin typeface="Arial" panose="020B0604020202020204" pitchFamily="34" charset="0"/>
                <a:cs typeface="Arial" panose="020B0604020202020204" pitchFamily="34" charset="0"/>
              </a:rPr>
              <a:t>XY</a:t>
            </a:r>
            <a:r>
              <a:rPr lang="he-IL" sz="2800" dirty="0">
                <a:latin typeface="Arial" panose="020B0604020202020204" pitchFamily="34" charset="0"/>
                <a:cs typeface="Arial" panose="020B0604020202020204" pitchFamily="34" charset="0"/>
              </a:rPr>
              <a:t> </a:t>
            </a:r>
            <a:r>
              <a:rPr lang="he-IL" sz="2800">
                <a:latin typeface="Arial" panose="020B0604020202020204" pitchFamily="34" charset="0"/>
                <a:cs typeface="Arial" panose="020B0604020202020204" pitchFamily="34" charset="0"/>
              </a:rPr>
              <a:t>(</a:t>
            </a:r>
            <a:r>
              <a:rPr lang="he-IL" sz="2800" smtClean="0">
                <a:latin typeface="Arial" panose="020B0604020202020204" pitchFamily="34" charset="0"/>
                <a:cs typeface="Arial" panose="020B0604020202020204" pitchFamily="34" charset="0"/>
              </a:rPr>
              <a:t>רציף) </a:t>
            </a:r>
            <a:r>
              <a:rPr lang="he-IL" sz="2800" dirty="0">
                <a:latin typeface="Arial" panose="020B0604020202020204" pitchFamily="34" charset="0"/>
                <a:cs typeface="Arial" panose="020B0604020202020204" pitchFamily="34" charset="0"/>
              </a:rPr>
              <a:t>– </a:t>
            </a:r>
            <a:r>
              <a:rPr lang="he-IL" sz="2800" dirty="0" smtClean="0">
                <a:latin typeface="Arial" panose="020B0604020202020204" pitchFamily="34" charset="0"/>
                <a:cs typeface="Arial" panose="020B0604020202020204" pitchFamily="34" charset="0"/>
              </a:rPr>
              <a:t>בסדר </a:t>
            </a:r>
            <a:r>
              <a:rPr lang="he-IL" sz="2800" dirty="0">
                <a:latin typeface="Arial" panose="020B0604020202020204" pitchFamily="34" charset="0"/>
                <a:cs typeface="Arial" panose="020B0604020202020204" pitchFamily="34" charset="0"/>
              </a:rPr>
              <a:t>עולה, על פי קנה מידה. </a:t>
            </a:r>
          </a:p>
          <a:p>
            <a:pPr marL="263525" lvl="2">
              <a:buNone/>
            </a:pPr>
            <a:r>
              <a:rPr lang="he-IL" sz="2800" dirty="0">
                <a:latin typeface="Arial" panose="020B0604020202020204" pitchFamily="34" charset="0"/>
                <a:cs typeface="Arial" panose="020B0604020202020204" pitchFamily="34" charset="0"/>
              </a:rPr>
              <a:t>   </a:t>
            </a:r>
            <a:r>
              <a:rPr lang="he-IL" sz="2800" dirty="0" smtClean="0">
                <a:latin typeface="Arial" panose="020B0604020202020204" pitchFamily="34" charset="0"/>
                <a:cs typeface="Arial" panose="020B0604020202020204" pitchFamily="34" charset="0"/>
              </a:rPr>
              <a:t> בדיאגרמת </a:t>
            </a:r>
            <a:r>
              <a:rPr lang="he-IL" sz="2800" dirty="0">
                <a:latin typeface="Arial" panose="020B0604020202020204" pitchFamily="34" charset="0"/>
                <a:cs typeface="Arial" panose="020B0604020202020204" pitchFamily="34" charset="0"/>
              </a:rPr>
              <a:t>עמודות </a:t>
            </a:r>
            <a:r>
              <a:rPr lang="he-IL" sz="2800" dirty="0" smtClean="0">
                <a:latin typeface="Arial" panose="020B0604020202020204" pitchFamily="34" charset="0"/>
                <a:cs typeface="Arial" panose="020B0604020202020204" pitchFamily="34" charset="0"/>
              </a:rPr>
              <a:t>– באופן שיהיה קל </a:t>
            </a:r>
            <a:r>
              <a:rPr lang="he-IL" sz="2800" dirty="0">
                <a:latin typeface="Arial" panose="020B0604020202020204" pitchFamily="34" charset="0"/>
                <a:cs typeface="Arial" panose="020B0604020202020204" pitchFamily="34" charset="0"/>
              </a:rPr>
              <a:t>להסיק מסקנה. </a:t>
            </a:r>
            <a:endParaRPr lang="he-IL" sz="2800" dirty="0">
              <a:solidFill>
                <a:srgbClr val="FF0000"/>
              </a:solidFill>
              <a:latin typeface="Arial" panose="020B0604020202020204" pitchFamily="34" charset="0"/>
              <a:cs typeface="Arial" panose="020B0604020202020204" pitchFamily="34" charset="0"/>
            </a:endParaRPr>
          </a:p>
          <a:p>
            <a:pPr marL="355600" lvl="2">
              <a:buFont typeface="Wingdings" panose="05000000000000000000" pitchFamily="2" charset="2"/>
              <a:buChar char="ü"/>
            </a:pPr>
            <a:r>
              <a:rPr lang="he-IL" sz="2800" dirty="0" smtClean="0">
                <a:latin typeface="Arial" panose="020B0604020202020204" pitchFamily="34" charset="0"/>
                <a:cs typeface="Arial" panose="020B0604020202020204" pitchFamily="34" charset="0"/>
              </a:rPr>
              <a:t>במקרה </a:t>
            </a:r>
            <a:r>
              <a:rPr lang="he-IL" sz="2800" dirty="0">
                <a:latin typeface="Arial" panose="020B0604020202020204" pitchFamily="34" charset="0"/>
                <a:cs typeface="Arial" panose="020B0604020202020204" pitchFamily="34" charset="0"/>
              </a:rPr>
              <a:t>של גרף פיזור</a:t>
            </a:r>
            <a:r>
              <a:rPr lang="en-US" sz="2800" dirty="0">
                <a:latin typeface="Arial" panose="020B0604020202020204" pitchFamily="34" charset="0"/>
                <a:cs typeface="Arial" panose="020B0604020202020204" pitchFamily="34" charset="0"/>
              </a:rPr>
              <a:t> </a:t>
            </a:r>
            <a:r>
              <a:rPr lang="he-IL"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XY</a:t>
            </a:r>
            <a:r>
              <a:rPr lang="he-IL" sz="2800" dirty="0">
                <a:latin typeface="Arial" panose="020B0604020202020204" pitchFamily="34" charset="0"/>
                <a:cs typeface="Arial" panose="020B0604020202020204" pitchFamily="34" charset="0"/>
              </a:rPr>
              <a:t> </a:t>
            </a:r>
            <a:r>
              <a:rPr lang="he-IL" sz="2800" dirty="0" smtClean="0">
                <a:latin typeface="Arial" panose="020B0604020202020204" pitchFamily="34" charset="0"/>
                <a:cs typeface="Arial" panose="020B0604020202020204" pitchFamily="34" charset="0"/>
              </a:rPr>
              <a:t>(רציף) </a:t>
            </a:r>
            <a:r>
              <a:rPr lang="he-IL" sz="2800" dirty="0">
                <a:latin typeface="Arial" panose="020B0604020202020204" pitchFamily="34" charset="0"/>
                <a:cs typeface="Arial" panose="020B0604020202020204" pitchFamily="34" charset="0"/>
              </a:rPr>
              <a:t>– אין לחבר את הערכים בקו עקום אוטומטי או בקו שבור. רצוי להציב בגרף את המדידות כנקודות, וליצור קו מגמה מתאים (אם יש רקע תיאורטי לקשר בין המשתנים או על פי מידת </a:t>
            </a:r>
            <a:r>
              <a:rPr lang="he-IL" sz="2800" dirty="0" err="1" smtClean="0">
                <a:latin typeface="Arial" panose="020B0604020202020204" pitchFamily="34" charset="0"/>
                <a:cs typeface="Arial" panose="020B0604020202020204" pitchFamily="34" charset="0"/>
              </a:rPr>
              <a:t>הקירבה</a:t>
            </a:r>
            <a:r>
              <a:rPr lang="he-IL" sz="2800" dirty="0" smtClean="0">
                <a:latin typeface="Arial" panose="020B0604020202020204" pitchFamily="34" charset="0"/>
                <a:cs typeface="Arial" panose="020B0604020202020204" pitchFamily="34" charset="0"/>
              </a:rPr>
              <a:t> </a:t>
            </a:r>
            <a:r>
              <a:rPr lang="he-IL" sz="2800" dirty="0">
                <a:latin typeface="Arial" panose="020B0604020202020204" pitchFamily="34" charset="0"/>
                <a:cs typeface="Arial" panose="020B0604020202020204" pitchFamily="34" charset="0"/>
              </a:rPr>
              <a:t>של קו מגמה לערכי המדידות שהתקבלו)</a:t>
            </a:r>
            <a:endParaRPr lang="he-IL" sz="2800" dirty="0">
              <a:solidFill>
                <a:srgbClr val="FF0000"/>
              </a:solidFill>
              <a:latin typeface="Arial" panose="020B0604020202020204" pitchFamily="34" charset="0"/>
              <a:cs typeface="Arial" panose="020B0604020202020204" pitchFamily="34" charset="0"/>
            </a:endParaRPr>
          </a:p>
          <a:p>
            <a:pPr marL="0" indent="0">
              <a:buNone/>
            </a:pPr>
            <a:endParaRPr lang="he-IL" sz="2800" dirty="0">
              <a:solidFill>
                <a:srgbClr val="FF0000"/>
              </a:solidFill>
              <a:latin typeface="Arial" panose="020B0604020202020204" pitchFamily="34" charset="0"/>
              <a:cs typeface="Arial" panose="020B0604020202020204" pitchFamily="34" charset="0"/>
            </a:endParaRPr>
          </a:p>
        </p:txBody>
      </p:sp>
      <p:sp>
        <p:nvSpPr>
          <p:cNvPr id="6" name="מציין מיקום של כותרת תחתונה 4"/>
          <p:cNvSpPr>
            <a:spLocks noGrp="1"/>
          </p:cNvSpPr>
          <p:nvPr>
            <p:ph type="ftr" sz="quarter" idx="11"/>
          </p:nvPr>
        </p:nvSpPr>
        <p:spPr>
          <a:xfrm>
            <a:off x="2764639" y="6459786"/>
            <a:ext cx="3617103" cy="365125"/>
          </a:xfrm>
        </p:spPr>
        <p:txBody>
          <a:bodyPr/>
          <a:lstStyle/>
          <a:p>
            <a:r>
              <a:rPr lang="he-IL" sz="1200" b="1" dirty="0">
                <a:solidFill>
                  <a:schemeClr val="tx2">
                    <a:lumMod val="60000"/>
                    <a:lumOff val="40000"/>
                  </a:schemeClr>
                </a:solidFill>
              </a:rPr>
              <a:t>  הפיקוח על הוראת הכימיה, 2018</a:t>
            </a:r>
          </a:p>
        </p:txBody>
      </p:sp>
      <p:sp>
        <p:nvSpPr>
          <p:cNvPr id="5" name="מציין מיקום של מספר שקופית 4"/>
          <p:cNvSpPr>
            <a:spLocks noGrp="1"/>
          </p:cNvSpPr>
          <p:nvPr>
            <p:ph type="sldNum" sz="quarter" idx="12"/>
          </p:nvPr>
        </p:nvSpPr>
        <p:spPr>
          <a:xfrm>
            <a:off x="6974904" y="6520259"/>
            <a:ext cx="2133600" cy="365125"/>
          </a:xfrm>
        </p:spPr>
        <p:txBody>
          <a:bodyPr vert="horz" lIns="91440" tIns="45720" rIns="91440" bIns="45720" rtlCol="0" anchor="ctr"/>
          <a:lstStyle/>
          <a:p>
            <a:pPr algn="r"/>
            <a:fld id="{53A7757C-9A37-4CC4-B11A-97B0D805F0C4}" type="slidenum">
              <a:rPr lang="he-IL" b="1">
                <a:solidFill>
                  <a:schemeClr val="tx2">
                    <a:lumMod val="60000"/>
                    <a:lumOff val="40000"/>
                  </a:schemeClr>
                </a:solidFill>
              </a:rPr>
              <a:pPr algn="r"/>
              <a:t>19</a:t>
            </a:fld>
            <a:endParaRPr lang="he-IL" b="1">
              <a:solidFill>
                <a:schemeClr val="tx2">
                  <a:lumMod val="60000"/>
                  <a:lumOff val="40000"/>
                </a:schemeClr>
              </a:solidFill>
            </a:endParaRPr>
          </a:p>
        </p:txBody>
      </p:sp>
    </p:spTree>
    <p:extLst>
      <p:ext uri="{BB962C8B-B14F-4D97-AF65-F5344CB8AC3E}">
        <p14:creationId xmlns:p14="http://schemas.microsoft.com/office/powerpoint/2010/main" val="271550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00100" y="260648"/>
            <a:ext cx="7543800" cy="982156"/>
          </a:xfrm>
        </p:spPr>
        <p:txBody>
          <a:bodyPr anchor="ctr"/>
          <a:lstStyle/>
          <a:p>
            <a:pPr algn="ctr"/>
            <a:r>
              <a:rPr lang="he-IL" b="1" dirty="0">
                <a:solidFill>
                  <a:srgbClr val="FF0000"/>
                </a:solidFill>
                <a:cs typeface="+mn-cs"/>
              </a:rPr>
              <a:t>מטרת המפגש</a:t>
            </a:r>
          </a:p>
        </p:txBody>
      </p:sp>
      <p:sp>
        <p:nvSpPr>
          <p:cNvPr id="3" name="מציין מיקום תוכן 2"/>
          <p:cNvSpPr>
            <a:spLocks noGrp="1"/>
          </p:cNvSpPr>
          <p:nvPr>
            <p:ph idx="1"/>
          </p:nvPr>
        </p:nvSpPr>
        <p:spPr>
          <a:xfrm>
            <a:off x="228600" y="1783357"/>
            <a:ext cx="8686800" cy="4525963"/>
          </a:xfrm>
        </p:spPr>
        <p:txBody>
          <a:bodyPr>
            <a:normAutofit/>
          </a:bodyPr>
          <a:lstStyle/>
          <a:p>
            <a:pPr marL="457200" indent="-457200">
              <a:buAutoNum type="arabicPeriod"/>
            </a:pPr>
            <a:r>
              <a:rPr lang="he-IL" sz="3600" dirty="0"/>
              <a:t>להתעדכן בשינויים </a:t>
            </a:r>
            <a:r>
              <a:rPr lang="he-IL" sz="3600" dirty="0" smtClean="0"/>
              <a:t>שנערכו </a:t>
            </a:r>
            <a:r>
              <a:rPr lang="he-IL" sz="3600" dirty="0"/>
              <a:t>במחוונים </a:t>
            </a:r>
            <a:r>
              <a:rPr lang="he-IL" sz="3600" dirty="0" smtClean="0"/>
              <a:t>לניסויי </a:t>
            </a:r>
            <a:r>
              <a:rPr lang="he-IL" sz="3600" dirty="0"/>
              <a:t>חקר ברמה 1</a:t>
            </a:r>
            <a:r>
              <a:rPr lang="he-IL" sz="3600" dirty="0" smtClean="0"/>
              <a:t>, 2, 3</a:t>
            </a:r>
            <a:r>
              <a:rPr lang="he-IL" sz="3600" dirty="0"/>
              <a:t>.</a:t>
            </a:r>
          </a:p>
          <a:p>
            <a:pPr marL="457200" indent="-457200">
              <a:buAutoNum type="arabicPeriod"/>
            </a:pPr>
            <a:r>
              <a:rPr lang="he-IL" sz="3600" dirty="0" smtClean="0"/>
              <a:t>לרענן מספר מיומנויות חקר </a:t>
            </a:r>
            <a:r>
              <a:rPr lang="he-IL" sz="3600" dirty="0"/>
              <a:t>על מנת "ליישר קו" בהערכת דוחות של מעבדת </a:t>
            </a:r>
            <a:r>
              <a:rPr lang="he-IL" sz="3600" dirty="0" smtClean="0"/>
              <a:t>החקר:</a:t>
            </a:r>
            <a:r>
              <a:rPr lang="he-IL" sz="3600" dirty="0" smtClean="0">
                <a:solidFill>
                  <a:srgbClr val="FF0000"/>
                </a:solidFill>
                <a:ea typeface="+mj-ea"/>
                <a:cs typeface="Times New Roman"/>
              </a:rPr>
              <a:t> </a:t>
            </a:r>
            <a:endParaRPr lang="he-IL" sz="3600" dirty="0">
              <a:solidFill>
                <a:srgbClr val="FF0000"/>
              </a:solidFill>
              <a:ea typeface="+mj-ea"/>
              <a:cs typeface="Times New Roman"/>
            </a:endParaRPr>
          </a:p>
          <a:p>
            <a:pPr marL="0" indent="534988">
              <a:buNone/>
            </a:pPr>
            <a:r>
              <a:rPr lang="he-IL" sz="3600" dirty="0" smtClean="0"/>
              <a:t>- הצגת </a:t>
            </a:r>
            <a:r>
              <a:rPr lang="he-IL" sz="3600" dirty="0"/>
              <a:t>תוצאות בטבלה</a:t>
            </a:r>
          </a:p>
          <a:p>
            <a:pPr marL="0" indent="534988">
              <a:buNone/>
            </a:pPr>
            <a:r>
              <a:rPr lang="he-IL" sz="3600" dirty="0" smtClean="0"/>
              <a:t>- הצגת </a:t>
            </a:r>
            <a:r>
              <a:rPr lang="he-IL" sz="3600" dirty="0"/>
              <a:t>תוצאות בגרף</a:t>
            </a:r>
          </a:p>
          <a:p>
            <a:pPr marL="0" indent="534988">
              <a:buNone/>
            </a:pPr>
            <a:r>
              <a:rPr lang="he-IL" sz="3600" dirty="0" smtClean="0"/>
              <a:t>- פירוש </a:t>
            </a:r>
            <a:r>
              <a:rPr lang="he-IL" sz="3600" dirty="0"/>
              <a:t>התוצאות</a:t>
            </a:r>
          </a:p>
          <a:p>
            <a:pPr marL="457200" indent="-457200">
              <a:buAutoNum type="arabicPeriod"/>
            </a:pPr>
            <a:endParaRPr lang="he-IL" sz="3600" dirty="0"/>
          </a:p>
        </p:txBody>
      </p:sp>
      <p:sp>
        <p:nvSpPr>
          <p:cNvPr id="5" name="מציין מיקום של מספר שקופית 4"/>
          <p:cNvSpPr>
            <a:spLocks noGrp="1"/>
          </p:cNvSpPr>
          <p:nvPr>
            <p:ph type="sldNum" sz="quarter" idx="12"/>
          </p:nvPr>
        </p:nvSpPr>
        <p:spPr/>
        <p:txBody>
          <a:bodyPr vert="horz" lIns="91440" tIns="45720" rIns="91440" bIns="45720" rtlCol="0" anchor="ctr"/>
          <a:lstStyle/>
          <a:p>
            <a:fld id="{8B0CD2D4-AE83-4AAC-AA6B-8758A72ACA2B}" type="slidenum">
              <a:rPr lang="he-IL" sz="1200" b="1"/>
              <a:pPr/>
              <a:t>2</a:t>
            </a:fld>
            <a:endParaRPr lang="he-IL" sz="1200" b="1"/>
          </a:p>
        </p:txBody>
      </p:sp>
      <p:sp>
        <p:nvSpPr>
          <p:cNvPr id="6" name="מציין מיקום של כותרת תחתונה 4"/>
          <p:cNvSpPr>
            <a:spLocks noGrp="1"/>
          </p:cNvSpPr>
          <p:nvPr>
            <p:ph type="ftr" sz="quarter" idx="11"/>
          </p:nvPr>
        </p:nvSpPr>
        <p:spPr>
          <a:xfrm>
            <a:off x="2764639" y="6459786"/>
            <a:ext cx="3617103" cy="365125"/>
          </a:xfrm>
        </p:spPr>
        <p:txBody>
          <a:bodyPr/>
          <a:lstStyle/>
          <a:p>
            <a:r>
              <a:rPr lang="he-IL" sz="1200" b="1" dirty="0"/>
              <a:t>  הפיקוח על הוראת הכימיה, 2018</a:t>
            </a:r>
          </a:p>
        </p:txBody>
      </p:sp>
    </p:spTree>
    <p:extLst>
      <p:ext uri="{BB962C8B-B14F-4D97-AF65-F5344CB8AC3E}">
        <p14:creationId xmlns:p14="http://schemas.microsoft.com/office/powerpoint/2010/main" val="2340845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a:spLocks noGrp="1"/>
          </p:cNvSpPr>
          <p:nvPr>
            <p:ph type="title"/>
          </p:nvPr>
        </p:nvSpPr>
        <p:spPr>
          <a:xfrm>
            <a:off x="457200" y="274638"/>
            <a:ext cx="8229600" cy="778098"/>
          </a:xfrm>
        </p:spPr>
        <p:txBody>
          <a:bodyPr>
            <a:noAutofit/>
          </a:bodyPr>
          <a:lstStyle/>
          <a:p>
            <a:r>
              <a:rPr lang="he-IL" sz="4800" b="1" dirty="0">
                <a:solidFill>
                  <a:srgbClr val="FF0000"/>
                </a:solidFill>
                <a:cs typeface="+mn-cs"/>
              </a:rPr>
              <a:t>הצגת תוצאות </a:t>
            </a:r>
            <a:r>
              <a:rPr lang="he-IL" sz="4800" b="1" dirty="0" smtClean="0">
                <a:solidFill>
                  <a:srgbClr val="FF0000"/>
                </a:solidFill>
                <a:cs typeface="+mn-cs"/>
              </a:rPr>
              <a:t>– סיכום </a:t>
            </a:r>
            <a:r>
              <a:rPr lang="he-IL" sz="4800" b="1" dirty="0">
                <a:solidFill>
                  <a:srgbClr val="FF0000"/>
                </a:solidFill>
                <a:cs typeface="+mn-cs"/>
              </a:rPr>
              <a:t>(המשך)</a:t>
            </a:r>
          </a:p>
        </p:txBody>
      </p:sp>
      <p:sp>
        <p:nvSpPr>
          <p:cNvPr id="3" name="מציין מיקום תוכן 2"/>
          <p:cNvSpPr>
            <a:spLocks noGrp="1"/>
          </p:cNvSpPr>
          <p:nvPr>
            <p:ph idx="1"/>
          </p:nvPr>
        </p:nvSpPr>
        <p:spPr>
          <a:xfrm>
            <a:off x="0" y="1700808"/>
            <a:ext cx="9036496" cy="2620887"/>
          </a:xfrm>
        </p:spPr>
        <p:txBody>
          <a:bodyPr>
            <a:normAutofit/>
          </a:bodyPr>
          <a:lstStyle/>
          <a:p>
            <a:pPr lvl="0"/>
            <a:r>
              <a:rPr lang="he-IL" sz="2800" b="1" dirty="0">
                <a:solidFill>
                  <a:srgbClr val="FF0000"/>
                </a:solidFill>
                <a:latin typeface="Arial" panose="020B0604020202020204" pitchFamily="34" charset="0"/>
                <a:cs typeface="Arial" panose="020B0604020202020204" pitchFamily="34" charset="0"/>
              </a:rPr>
              <a:t>בתיאור מילולי של גרף:</a:t>
            </a:r>
          </a:p>
          <a:p>
            <a:pPr marL="355600" lvl="2">
              <a:buFont typeface="Wingdings" panose="05000000000000000000" pitchFamily="2" charset="2"/>
              <a:buChar char="ü"/>
            </a:pPr>
            <a:r>
              <a:rPr lang="he-IL" sz="2800" dirty="0" smtClean="0">
                <a:solidFill>
                  <a:prstClr val="black"/>
                </a:solidFill>
                <a:latin typeface="Arial" panose="020B0604020202020204" pitchFamily="34" charset="0"/>
                <a:cs typeface="Arial" panose="020B0604020202020204" pitchFamily="34" charset="0"/>
              </a:rPr>
              <a:t> יש </a:t>
            </a:r>
            <a:r>
              <a:rPr lang="he-IL" sz="2800" dirty="0">
                <a:solidFill>
                  <a:prstClr val="black"/>
                </a:solidFill>
                <a:latin typeface="Arial" panose="020B0604020202020204" pitchFamily="34" charset="0"/>
                <a:cs typeface="Arial" panose="020B0604020202020204" pitchFamily="34" charset="0"/>
              </a:rPr>
              <a:t>להציג תיאור מילולי של המגמה שהתקבלה בין המשתנים. </a:t>
            </a:r>
          </a:p>
          <a:p>
            <a:pPr marL="355600" lvl="2">
              <a:buFont typeface="Wingdings" panose="05000000000000000000" pitchFamily="2" charset="2"/>
              <a:buChar char="ü"/>
            </a:pPr>
            <a:r>
              <a:rPr lang="he-IL" sz="2800" dirty="0" smtClean="0">
                <a:solidFill>
                  <a:prstClr val="black"/>
                </a:solidFill>
                <a:latin typeface="Arial" panose="020B0604020202020204" pitchFamily="34" charset="0"/>
                <a:cs typeface="Arial" panose="020B0604020202020204" pitchFamily="34" charset="0"/>
              </a:rPr>
              <a:t> אם </a:t>
            </a:r>
            <a:r>
              <a:rPr lang="he-IL" sz="2800" dirty="0">
                <a:solidFill>
                  <a:prstClr val="black"/>
                </a:solidFill>
                <a:latin typeface="Arial" panose="020B0604020202020204" pitchFamily="34" charset="0"/>
                <a:cs typeface="Arial" panose="020B0604020202020204" pitchFamily="34" charset="0"/>
              </a:rPr>
              <a:t>יש מגמות שונות בתחומים שונים של ערכי </a:t>
            </a:r>
            <a:r>
              <a:rPr lang="en-US" sz="2800" dirty="0">
                <a:solidFill>
                  <a:prstClr val="black"/>
                </a:solidFill>
                <a:latin typeface="Arial" panose="020B0604020202020204" pitchFamily="34" charset="0"/>
                <a:cs typeface="Arial" panose="020B0604020202020204" pitchFamily="34" charset="0"/>
              </a:rPr>
              <a:t>X</a:t>
            </a:r>
            <a:r>
              <a:rPr lang="he-IL" sz="2800" dirty="0">
                <a:solidFill>
                  <a:prstClr val="black"/>
                </a:solidFill>
                <a:latin typeface="Arial" panose="020B0604020202020204" pitchFamily="34" charset="0"/>
                <a:cs typeface="Arial" panose="020B0604020202020204" pitchFamily="34" charset="0"/>
              </a:rPr>
              <a:t> יש להתייחס </a:t>
            </a:r>
            <a:r>
              <a:rPr lang="he-IL" sz="2800" dirty="0" smtClean="0">
                <a:solidFill>
                  <a:prstClr val="black"/>
                </a:solidFill>
                <a:latin typeface="Arial" panose="020B0604020202020204" pitchFamily="34" charset="0"/>
                <a:cs typeface="Arial" panose="020B0604020202020204" pitchFamily="34" charset="0"/>
              </a:rPr>
              <a:t> </a:t>
            </a:r>
            <a:r>
              <a:rPr lang="en-US" sz="2800" dirty="0" smtClean="0">
                <a:solidFill>
                  <a:prstClr val="black"/>
                </a:solidFill>
                <a:latin typeface="Arial" panose="020B0604020202020204" pitchFamily="34" charset="0"/>
                <a:cs typeface="Arial" panose="020B0604020202020204" pitchFamily="34" charset="0"/>
              </a:rPr>
              <a:t/>
            </a:r>
            <a:br>
              <a:rPr lang="en-US" sz="2800" dirty="0" smtClean="0">
                <a:solidFill>
                  <a:prstClr val="black"/>
                </a:solidFill>
                <a:latin typeface="Arial" panose="020B0604020202020204" pitchFamily="34" charset="0"/>
                <a:cs typeface="Arial" panose="020B0604020202020204" pitchFamily="34" charset="0"/>
              </a:rPr>
            </a:br>
            <a:r>
              <a:rPr lang="he-IL" sz="2800" dirty="0" smtClean="0">
                <a:solidFill>
                  <a:prstClr val="black"/>
                </a:solidFill>
                <a:latin typeface="Arial" panose="020B0604020202020204" pitchFamily="34" charset="0"/>
                <a:cs typeface="Arial" panose="020B0604020202020204" pitchFamily="34" charset="0"/>
              </a:rPr>
              <a:t> לכל </a:t>
            </a:r>
            <a:r>
              <a:rPr lang="he-IL" sz="2800" dirty="0">
                <a:solidFill>
                  <a:prstClr val="black"/>
                </a:solidFill>
                <a:latin typeface="Arial" panose="020B0604020202020204" pitchFamily="34" charset="0"/>
                <a:cs typeface="Arial" panose="020B0604020202020204" pitchFamily="34" charset="0"/>
              </a:rPr>
              <a:t>תחום בנפרד.</a:t>
            </a:r>
          </a:p>
          <a:p>
            <a:pPr marL="355600" lvl="2">
              <a:buFont typeface="Wingdings" panose="05000000000000000000" pitchFamily="2" charset="2"/>
              <a:buChar char="ü"/>
            </a:pPr>
            <a:r>
              <a:rPr lang="he-IL" sz="2800" dirty="0">
                <a:solidFill>
                  <a:prstClr val="black"/>
                </a:solidFill>
                <a:latin typeface="Arial" panose="020B0604020202020204" pitchFamily="34" charset="0"/>
                <a:cs typeface="Arial" panose="020B0604020202020204" pitchFamily="34" charset="0"/>
              </a:rPr>
              <a:t> אין צורך לתאר את הערכים של כל מדידה </a:t>
            </a:r>
          </a:p>
        </p:txBody>
      </p:sp>
      <p:sp>
        <p:nvSpPr>
          <p:cNvPr id="4" name="מציין מיקום של כותרת תחתונה 3"/>
          <p:cNvSpPr>
            <a:spLocks noGrp="1"/>
          </p:cNvSpPr>
          <p:nvPr>
            <p:ph type="ftr" sz="quarter" idx="11"/>
          </p:nvPr>
        </p:nvSpPr>
        <p:spPr>
          <a:xfrm>
            <a:off x="3124200" y="6453336"/>
            <a:ext cx="2895600" cy="365125"/>
          </a:xfrm>
        </p:spPr>
        <p:txBody>
          <a:bodyPr vert="horz" lIns="91440" tIns="45720" rIns="91440" bIns="45720" rtlCol="0" anchor="ctr"/>
          <a:lstStyle/>
          <a:p>
            <a:pPr algn="r"/>
            <a:r>
              <a:rPr lang="he-IL" b="1" dirty="0">
                <a:solidFill>
                  <a:schemeClr val="tx2">
                    <a:lumMod val="60000"/>
                    <a:lumOff val="40000"/>
                  </a:schemeClr>
                </a:solidFill>
              </a:rPr>
              <a:t>  </a:t>
            </a:r>
            <a:r>
              <a:rPr lang="he-IL" sz="1200" b="1" dirty="0">
                <a:solidFill>
                  <a:schemeClr val="tx2">
                    <a:lumMod val="60000"/>
                    <a:lumOff val="40000"/>
                  </a:schemeClr>
                </a:solidFill>
              </a:rPr>
              <a:t>הפיקוח על הוראת הכימיה, 2018</a:t>
            </a:r>
          </a:p>
        </p:txBody>
      </p:sp>
      <p:sp>
        <p:nvSpPr>
          <p:cNvPr id="5" name="מציין מיקום של מספר שקופית 4"/>
          <p:cNvSpPr>
            <a:spLocks noGrp="1"/>
          </p:cNvSpPr>
          <p:nvPr>
            <p:ph type="sldNum" sz="quarter" idx="12"/>
          </p:nvPr>
        </p:nvSpPr>
        <p:spPr>
          <a:xfrm>
            <a:off x="6686872" y="6448251"/>
            <a:ext cx="2133600" cy="365125"/>
          </a:xfrm>
        </p:spPr>
        <p:txBody>
          <a:bodyPr vert="horz" lIns="91440" tIns="45720" rIns="91440" bIns="45720" rtlCol="0" anchor="ctr"/>
          <a:lstStyle/>
          <a:p>
            <a:pPr algn="r"/>
            <a:fld id="{53A7757C-9A37-4CC4-B11A-97B0D805F0C4}" type="slidenum">
              <a:rPr lang="he-IL" b="1">
                <a:solidFill>
                  <a:schemeClr val="tx2">
                    <a:lumMod val="60000"/>
                    <a:lumOff val="40000"/>
                  </a:schemeClr>
                </a:solidFill>
              </a:rPr>
              <a:pPr algn="r"/>
              <a:t>20</a:t>
            </a:fld>
            <a:endParaRPr lang="he-IL" b="1" dirty="0">
              <a:solidFill>
                <a:schemeClr val="tx2">
                  <a:lumMod val="60000"/>
                  <a:lumOff val="40000"/>
                </a:schemeClr>
              </a:solidFill>
            </a:endParaRPr>
          </a:p>
        </p:txBody>
      </p:sp>
    </p:spTree>
    <p:extLst>
      <p:ext uri="{BB962C8B-B14F-4D97-AF65-F5344CB8AC3E}">
        <p14:creationId xmlns:p14="http://schemas.microsoft.com/office/powerpoint/2010/main" val="1278836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706090"/>
          </a:xfrm>
        </p:spPr>
        <p:txBody>
          <a:bodyPr>
            <a:noAutofit/>
          </a:bodyPr>
          <a:lstStyle/>
          <a:p>
            <a:r>
              <a:rPr lang="he-IL" b="1" dirty="0">
                <a:solidFill>
                  <a:srgbClr val="FF0000"/>
                </a:solidFill>
                <a:cs typeface="+mn-cs"/>
              </a:rPr>
              <a:t>פירוש, ניתוח ועיבוד </a:t>
            </a:r>
            <a:r>
              <a:rPr lang="he-IL" b="1" dirty="0" smtClean="0">
                <a:solidFill>
                  <a:srgbClr val="FF0000"/>
                </a:solidFill>
                <a:cs typeface="+mn-cs"/>
              </a:rPr>
              <a:t>התוצאות</a:t>
            </a:r>
            <a:endParaRPr lang="he-IL" b="1" dirty="0">
              <a:solidFill>
                <a:srgbClr val="FF0000"/>
              </a:solidFill>
              <a:cs typeface="+mn-cs"/>
            </a:endParaRPr>
          </a:p>
        </p:txBody>
      </p:sp>
      <p:sp>
        <p:nvSpPr>
          <p:cNvPr id="3" name="מציין מיקום תוכן 2"/>
          <p:cNvSpPr>
            <a:spLocks noGrp="1"/>
          </p:cNvSpPr>
          <p:nvPr>
            <p:ph idx="1"/>
          </p:nvPr>
        </p:nvSpPr>
        <p:spPr>
          <a:xfrm>
            <a:off x="467544" y="980728"/>
            <a:ext cx="8229600" cy="5328592"/>
          </a:xfrm>
        </p:spPr>
        <p:txBody>
          <a:bodyPr>
            <a:normAutofit/>
          </a:bodyPr>
          <a:lstStyle/>
          <a:p>
            <a:pPr lvl="0">
              <a:buFont typeface="Wingdings" panose="05000000000000000000" pitchFamily="2" charset="2"/>
              <a:buChar char="q"/>
              <a:defRPr/>
            </a:pPr>
            <a:r>
              <a:rPr lang="he-IL" sz="2800" dirty="0">
                <a:solidFill>
                  <a:prstClr val="black"/>
                </a:solidFill>
              </a:rPr>
              <a:t>פירוש התוצאות יכיל סיכום </a:t>
            </a:r>
            <a:r>
              <a:rPr lang="he-IL" sz="2800" dirty="0" smtClean="0">
                <a:solidFill>
                  <a:prstClr val="black"/>
                </a:solidFill>
              </a:rPr>
              <a:t>תמציתי, ברור </a:t>
            </a:r>
            <a:r>
              <a:rPr lang="he-IL" sz="2800" dirty="0">
                <a:solidFill>
                  <a:prstClr val="black"/>
                </a:solidFill>
              </a:rPr>
              <a:t>ומלא </a:t>
            </a:r>
            <a:r>
              <a:rPr lang="he-IL" sz="2800" dirty="0" smtClean="0">
                <a:solidFill>
                  <a:prstClr val="black"/>
                </a:solidFill>
              </a:rPr>
              <a:t>של </a:t>
            </a:r>
            <a:r>
              <a:rPr lang="he-IL" sz="2800" dirty="0">
                <a:solidFill>
                  <a:prstClr val="black"/>
                </a:solidFill>
              </a:rPr>
              <a:t>הקשרים המופיעים בטבלה ובגרף</a:t>
            </a:r>
            <a:r>
              <a:rPr lang="en-US" sz="2800" dirty="0" smtClean="0">
                <a:solidFill>
                  <a:prstClr val="black"/>
                </a:solidFill>
              </a:rPr>
              <a:t>.</a:t>
            </a:r>
            <a:endParaRPr lang="he-IL" sz="2800" dirty="0" smtClean="0">
              <a:solidFill>
                <a:prstClr val="black"/>
              </a:solidFill>
            </a:endParaRPr>
          </a:p>
          <a:p>
            <a:pPr lvl="0">
              <a:buFont typeface="Wingdings" panose="05000000000000000000" pitchFamily="2" charset="2"/>
              <a:buChar char="q"/>
              <a:defRPr/>
            </a:pPr>
            <a:r>
              <a:rPr lang="he-IL" sz="2800" dirty="0" smtClean="0">
                <a:solidFill>
                  <a:schemeClr val="tx2"/>
                </a:solidFill>
              </a:rPr>
              <a:t>ההסבר </a:t>
            </a:r>
            <a:r>
              <a:rPr lang="he-IL" sz="2800" dirty="0">
                <a:solidFill>
                  <a:schemeClr val="tx2"/>
                </a:solidFill>
              </a:rPr>
              <a:t>צריך להיות מנומק </a:t>
            </a:r>
            <a:r>
              <a:rPr lang="he-IL" sz="2800" dirty="0" smtClean="0">
                <a:solidFill>
                  <a:schemeClr val="tx2"/>
                </a:solidFill>
              </a:rPr>
              <a:t>ומבוסס </a:t>
            </a:r>
            <a:r>
              <a:rPr lang="he-IL" sz="2800" dirty="0">
                <a:solidFill>
                  <a:schemeClr val="tx2"/>
                </a:solidFill>
              </a:rPr>
              <a:t>על ידע מדעי רלוונטי</a:t>
            </a:r>
            <a:r>
              <a:rPr lang="en-US" sz="2800" dirty="0">
                <a:solidFill>
                  <a:schemeClr val="tx2"/>
                </a:solidFill>
              </a:rPr>
              <a:t>,</a:t>
            </a:r>
            <a:r>
              <a:rPr lang="he-IL" sz="2800" dirty="0">
                <a:solidFill>
                  <a:schemeClr val="tx2"/>
                </a:solidFill>
              </a:rPr>
              <a:t> בהתייחס לשאלת </a:t>
            </a:r>
            <a:r>
              <a:rPr lang="he-IL" sz="2800" dirty="0" smtClean="0">
                <a:solidFill>
                  <a:schemeClr val="tx2"/>
                </a:solidFill>
              </a:rPr>
              <a:t>החקר</a:t>
            </a:r>
            <a:r>
              <a:rPr lang="he-IL" sz="2800" dirty="0">
                <a:solidFill>
                  <a:schemeClr val="tx2"/>
                </a:solidFill>
              </a:rPr>
              <a:t>.</a:t>
            </a:r>
            <a:r>
              <a:rPr lang="en-US" sz="2800" dirty="0" smtClean="0">
                <a:solidFill>
                  <a:schemeClr val="tx2"/>
                </a:solidFill>
              </a:rPr>
              <a:t> </a:t>
            </a:r>
            <a:r>
              <a:rPr lang="he-IL" sz="2800" dirty="0" smtClean="0">
                <a:solidFill>
                  <a:schemeClr val="tx2"/>
                </a:solidFill>
              </a:rPr>
              <a:t>על הנימוק לכלול: </a:t>
            </a:r>
          </a:p>
          <a:p>
            <a:pPr lvl="1">
              <a:buFont typeface="Wingdings" panose="05000000000000000000" pitchFamily="2" charset="2"/>
              <a:buChar char="§"/>
              <a:defRPr/>
            </a:pPr>
            <a:r>
              <a:rPr lang="he-IL" sz="2400" b="1" dirty="0" smtClean="0">
                <a:solidFill>
                  <a:schemeClr val="tx2"/>
                </a:solidFill>
              </a:rPr>
              <a:t>הסבר כללי על התופעה, הכולל ניסוחים בשפה כימית</a:t>
            </a:r>
            <a:r>
              <a:rPr lang="he-IL" sz="2400" dirty="0" smtClean="0">
                <a:solidFill>
                  <a:schemeClr val="tx2"/>
                </a:solidFill>
              </a:rPr>
              <a:t> במידת האפשר. </a:t>
            </a:r>
          </a:p>
          <a:p>
            <a:pPr lvl="1">
              <a:buFont typeface="Wingdings" panose="05000000000000000000" pitchFamily="2" charset="2"/>
              <a:buChar char="§"/>
              <a:defRPr/>
            </a:pPr>
            <a:r>
              <a:rPr lang="he-IL" sz="2400" b="1" dirty="0" smtClean="0">
                <a:solidFill>
                  <a:schemeClr val="tx2"/>
                </a:solidFill>
              </a:rPr>
              <a:t>נימוק לקשר שנמצא בין המשתנים</a:t>
            </a:r>
            <a:r>
              <a:rPr lang="he-IL" sz="2400" dirty="0" smtClean="0">
                <a:solidFill>
                  <a:schemeClr val="tx2"/>
                </a:solidFill>
              </a:rPr>
              <a:t>, כולל </a:t>
            </a:r>
            <a:r>
              <a:rPr lang="he-IL" sz="2400" b="1" dirty="0" smtClean="0">
                <a:solidFill>
                  <a:schemeClr val="tx2"/>
                </a:solidFill>
              </a:rPr>
              <a:t>התייחסות לרמה המיקרוסקופית </a:t>
            </a:r>
            <a:r>
              <a:rPr lang="he-IL" sz="2400" dirty="0" smtClean="0">
                <a:solidFill>
                  <a:schemeClr val="tx2"/>
                </a:solidFill>
              </a:rPr>
              <a:t>אם אפשר</a:t>
            </a:r>
          </a:p>
          <a:p>
            <a:pPr lvl="1" fontAlgn="base">
              <a:spcAft>
                <a:spcPct val="0"/>
              </a:spcAft>
              <a:buFont typeface="Wingdings" panose="05000000000000000000" pitchFamily="2" charset="2"/>
              <a:buChar char="§"/>
              <a:defRPr/>
            </a:pPr>
            <a:r>
              <a:rPr lang="he-IL" altLang="he-IL" sz="2400" b="1" dirty="0">
                <a:solidFill>
                  <a:schemeClr val="tx2"/>
                </a:solidFill>
              </a:rPr>
              <a:t>אם יש בקרה חיצונית בניסוי </a:t>
            </a:r>
            <a:r>
              <a:rPr lang="he-IL" altLang="he-IL" sz="2400" dirty="0">
                <a:solidFill>
                  <a:schemeClr val="tx2"/>
                </a:solidFill>
              </a:rPr>
              <a:t>– יש להסביר את ההבדלים בתוצאות של המערכות עם המשתנה הבלתי תלוי למערכת ללא המשתנה הבלתי תלוי (הבקרה החיצונית)</a:t>
            </a:r>
          </a:p>
          <a:p>
            <a:pPr lvl="1" fontAlgn="base">
              <a:spcAft>
                <a:spcPct val="0"/>
              </a:spcAft>
              <a:buFont typeface="Wingdings" panose="05000000000000000000" pitchFamily="2" charset="2"/>
              <a:buChar char="§"/>
              <a:defRPr/>
            </a:pPr>
            <a:r>
              <a:rPr lang="he-IL" altLang="he-IL" sz="2400" b="1" dirty="0">
                <a:solidFill>
                  <a:schemeClr val="tx2"/>
                </a:solidFill>
              </a:rPr>
              <a:t>יש</a:t>
            </a:r>
            <a:r>
              <a:rPr lang="he-IL" altLang="he-IL" sz="2400" dirty="0">
                <a:solidFill>
                  <a:schemeClr val="tx2"/>
                </a:solidFill>
              </a:rPr>
              <a:t> </a:t>
            </a:r>
            <a:r>
              <a:rPr lang="he-IL" altLang="he-IL" sz="2400" b="1" dirty="0">
                <a:solidFill>
                  <a:schemeClr val="tx2"/>
                </a:solidFill>
              </a:rPr>
              <a:t>להסביר את ההבדלים בין התוצאות של המערכות עם המשתנה הבלתי תלוי זו לזו </a:t>
            </a:r>
            <a:r>
              <a:rPr lang="he-IL" altLang="he-IL" sz="2400" dirty="0">
                <a:solidFill>
                  <a:schemeClr val="tx2"/>
                </a:solidFill>
              </a:rPr>
              <a:t>(בקרה פנימית השוואתית</a:t>
            </a:r>
            <a:r>
              <a:rPr lang="he-IL" altLang="he-IL" sz="2400" dirty="0" smtClean="0">
                <a:solidFill>
                  <a:schemeClr val="tx2"/>
                </a:solidFill>
              </a:rPr>
              <a:t>)</a:t>
            </a:r>
            <a:endParaRPr lang="he-IL" altLang="he-IL" sz="2400" dirty="0">
              <a:solidFill>
                <a:schemeClr val="tx2"/>
              </a:solidFill>
            </a:endParaRPr>
          </a:p>
        </p:txBody>
      </p:sp>
      <p:sp>
        <p:nvSpPr>
          <p:cNvPr id="4" name="מציין מיקום של כותרת תחתונה 3"/>
          <p:cNvSpPr>
            <a:spLocks noGrp="1"/>
          </p:cNvSpPr>
          <p:nvPr>
            <p:ph type="ftr" sz="quarter" idx="11"/>
          </p:nvPr>
        </p:nvSpPr>
        <p:spPr/>
        <p:txBody>
          <a:bodyPr/>
          <a:lstStyle/>
          <a:p>
            <a:pPr algn="r"/>
            <a:r>
              <a:rPr lang="he-IL" dirty="0" smtClean="0">
                <a:solidFill>
                  <a:prstClr val="black">
                    <a:tint val="75000"/>
                  </a:prstClr>
                </a:solidFill>
              </a:rPr>
              <a:t>  </a:t>
            </a:r>
            <a:r>
              <a:rPr lang="he-IL" sz="1200" b="1" dirty="0">
                <a:solidFill>
                  <a:schemeClr val="tx2">
                    <a:lumMod val="60000"/>
                    <a:lumOff val="40000"/>
                  </a:schemeClr>
                </a:solidFill>
              </a:rPr>
              <a:t>הפיקוח על הוראת הכימיה, 2018</a:t>
            </a:r>
          </a:p>
        </p:txBody>
      </p:sp>
      <p:sp>
        <p:nvSpPr>
          <p:cNvPr id="5" name="מציין מיקום של מספר שקופית 4"/>
          <p:cNvSpPr>
            <a:spLocks noGrp="1"/>
          </p:cNvSpPr>
          <p:nvPr>
            <p:ph type="sldNum" sz="quarter" idx="12"/>
          </p:nvPr>
        </p:nvSpPr>
        <p:spPr/>
        <p:txBody>
          <a:bodyPr/>
          <a:lstStyle/>
          <a:p>
            <a:fld id="{53A7757C-9A37-4CC4-B11A-97B0D805F0C4}" type="slidenum">
              <a:rPr lang="he-IL" smtClean="0">
                <a:solidFill>
                  <a:prstClr val="black">
                    <a:tint val="75000"/>
                  </a:prstClr>
                </a:solidFill>
              </a:rPr>
              <a:pPr/>
              <a:t>21</a:t>
            </a:fld>
            <a:endParaRPr lang="he-IL">
              <a:solidFill>
                <a:prstClr val="black">
                  <a:tint val="75000"/>
                </a:prstClr>
              </a:solidFill>
            </a:endParaRPr>
          </a:p>
        </p:txBody>
      </p:sp>
    </p:spTree>
    <p:extLst>
      <p:ext uri="{BB962C8B-B14F-4D97-AF65-F5344CB8AC3E}">
        <p14:creationId xmlns:p14="http://schemas.microsoft.com/office/powerpoint/2010/main" val="244293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9552" y="548680"/>
            <a:ext cx="8229600" cy="5400600"/>
          </a:xfrm>
        </p:spPr>
        <p:txBody>
          <a:bodyPr>
            <a:normAutofit fontScale="85000" lnSpcReduction="20000"/>
          </a:bodyPr>
          <a:lstStyle/>
          <a:p>
            <a:pPr fontAlgn="base">
              <a:spcAft>
                <a:spcPct val="0"/>
              </a:spcAft>
              <a:buClr>
                <a:srgbClr val="E48312"/>
              </a:buClr>
              <a:buFont typeface="Wingdings" panose="05000000000000000000" pitchFamily="2" charset="2"/>
              <a:buChar char="q"/>
              <a:defRPr/>
            </a:pPr>
            <a:r>
              <a:rPr lang="he-IL" altLang="he-IL" sz="2800" b="1" dirty="0">
                <a:solidFill>
                  <a:schemeClr val="tx2"/>
                </a:solidFill>
              </a:rPr>
              <a:t>על הנימוק לכלול –(המשך )</a:t>
            </a:r>
          </a:p>
          <a:p>
            <a:pPr lvl="1" fontAlgn="base">
              <a:spcAft>
                <a:spcPct val="0"/>
              </a:spcAft>
              <a:buClr>
                <a:srgbClr val="E48312"/>
              </a:buClr>
              <a:buFont typeface="Wingdings" panose="05000000000000000000" pitchFamily="2" charset="2"/>
              <a:buChar char="§"/>
              <a:defRPr/>
            </a:pPr>
            <a:r>
              <a:rPr lang="he-IL" altLang="he-IL" sz="3100" b="1" dirty="0">
                <a:solidFill>
                  <a:srgbClr val="637052"/>
                </a:solidFill>
              </a:rPr>
              <a:t>השוואה בין גרפים- </a:t>
            </a:r>
            <a:r>
              <a:rPr lang="he-IL" altLang="he-IL" sz="3100" dirty="0">
                <a:solidFill>
                  <a:srgbClr val="637052"/>
                </a:solidFill>
              </a:rPr>
              <a:t>כאשר יש יותר מגרף אחד וניתן להשוות ביניהם. בהשוואה יש להתייחס לכל אחת מן הנקודות להן התייחסנו בגרף הבודד, תחילה ברמה המילולית ואחר-כך בהסבר הכימי</a:t>
            </a:r>
          </a:p>
          <a:p>
            <a:pPr lvl="1" fontAlgn="base">
              <a:spcAft>
                <a:spcPct val="0"/>
              </a:spcAft>
              <a:buClr>
                <a:srgbClr val="E48312"/>
              </a:buClr>
              <a:buFont typeface="Wingdings" panose="05000000000000000000" pitchFamily="2" charset="2"/>
              <a:buChar char="q"/>
              <a:defRPr/>
            </a:pPr>
            <a:endParaRPr lang="he-IL" altLang="he-IL" sz="3100" kern="0" dirty="0" smtClean="0">
              <a:solidFill>
                <a:srgbClr val="C0504D"/>
              </a:solidFill>
              <a:latin typeface="David" pitchFamily="34" charset="-79"/>
            </a:endParaRPr>
          </a:p>
          <a:p>
            <a:pPr fontAlgn="base">
              <a:spcAft>
                <a:spcPct val="0"/>
              </a:spcAft>
              <a:buFont typeface="Wingdings" panose="05000000000000000000" pitchFamily="2" charset="2"/>
              <a:buChar char="q"/>
            </a:pPr>
            <a:r>
              <a:rPr lang="he-IL" altLang="he-IL" sz="3300" kern="0" dirty="0" smtClean="0">
                <a:solidFill>
                  <a:srgbClr val="C0504D"/>
                </a:solidFill>
                <a:latin typeface="David" pitchFamily="34" charset="-79"/>
              </a:rPr>
              <a:t>אם </a:t>
            </a:r>
            <a:r>
              <a:rPr lang="he-IL" altLang="he-IL" sz="3300" kern="0" dirty="0">
                <a:solidFill>
                  <a:srgbClr val="C0504D"/>
                </a:solidFill>
                <a:latin typeface="David" pitchFamily="34" charset="-79"/>
              </a:rPr>
              <a:t>ניתן - יש להשוות את התוצאות לערך </a:t>
            </a:r>
            <a:r>
              <a:rPr lang="he-IL" altLang="he-IL" sz="3300" kern="0" dirty="0" smtClean="0">
                <a:solidFill>
                  <a:srgbClr val="C0504D"/>
                </a:solidFill>
                <a:latin typeface="David" pitchFamily="34" charset="-79"/>
              </a:rPr>
              <a:t>מחושב/תיאורטי. </a:t>
            </a:r>
            <a:r>
              <a:rPr lang="he-IL" altLang="he-IL" sz="2800" kern="0" dirty="0" smtClean="0">
                <a:solidFill>
                  <a:srgbClr val="C0504D"/>
                </a:solidFill>
                <a:latin typeface="David" pitchFamily="34" charset="-79"/>
              </a:rPr>
              <a:t>למשל:</a:t>
            </a:r>
          </a:p>
          <a:p>
            <a:pPr lvl="1" fontAlgn="base">
              <a:spcAft>
                <a:spcPct val="0"/>
              </a:spcAft>
              <a:buFont typeface="Wingdings" panose="05000000000000000000" pitchFamily="2" charset="2"/>
              <a:buChar char="§"/>
            </a:pPr>
            <a:r>
              <a:rPr lang="he-IL" altLang="he-IL" sz="2800" kern="0" dirty="0" smtClean="0">
                <a:solidFill>
                  <a:srgbClr val="C0504D"/>
                </a:solidFill>
                <a:latin typeface="David" pitchFamily="34" charset="-79"/>
              </a:rPr>
              <a:t>ניתן להשוות לערך הנתון על המוצר בניסויים: חישוב ערך קלורי של במבה , טיטרציה של חומצות שומן חופשיות בשמן זית, קביעת ויטמין </a:t>
            </a:r>
            <a:r>
              <a:rPr lang="en-US" altLang="he-IL" sz="2800" kern="0" dirty="0" smtClean="0">
                <a:solidFill>
                  <a:srgbClr val="C0504D"/>
                </a:solidFill>
                <a:latin typeface="David" pitchFamily="34" charset="-79"/>
              </a:rPr>
              <a:t>C</a:t>
            </a:r>
            <a:r>
              <a:rPr lang="he-IL" altLang="he-IL" sz="2800" kern="0" dirty="0" smtClean="0">
                <a:solidFill>
                  <a:srgbClr val="C0504D"/>
                </a:solidFill>
                <a:latin typeface="David" pitchFamily="34" charset="-79"/>
              </a:rPr>
              <a:t>.</a:t>
            </a:r>
          </a:p>
          <a:p>
            <a:pPr lvl="1" fontAlgn="base">
              <a:spcAft>
                <a:spcPct val="0"/>
              </a:spcAft>
              <a:buFont typeface="Wingdings" panose="05000000000000000000" pitchFamily="2" charset="2"/>
              <a:buChar char="§"/>
            </a:pPr>
            <a:r>
              <a:rPr lang="he-IL" altLang="he-IL" sz="2800" kern="0" dirty="0" smtClean="0">
                <a:solidFill>
                  <a:srgbClr val="C0504D"/>
                </a:solidFill>
                <a:latin typeface="David" pitchFamily="34" charset="-79"/>
              </a:rPr>
              <a:t>בניסוים שבהם מחשבים את נפח הגז, ניתן להשוות לערך תיאורטי מחושב עפ"י ידיעת </a:t>
            </a:r>
            <a:r>
              <a:rPr lang="he-IL" altLang="he-IL" sz="2800" kern="0" dirty="0" err="1" smtClean="0">
                <a:solidFill>
                  <a:srgbClr val="C0504D"/>
                </a:solidFill>
                <a:latin typeface="David" pitchFamily="34" charset="-79"/>
              </a:rPr>
              <a:t>הסטוכיומטריה</a:t>
            </a:r>
            <a:r>
              <a:rPr lang="he-IL" altLang="he-IL" sz="2800" kern="0" dirty="0" smtClean="0">
                <a:solidFill>
                  <a:srgbClr val="C0504D"/>
                </a:solidFill>
                <a:latin typeface="David" pitchFamily="34" charset="-79"/>
              </a:rPr>
              <a:t> והנפח </a:t>
            </a:r>
            <a:r>
              <a:rPr lang="he-IL" altLang="he-IL" sz="2800" kern="0" dirty="0" err="1" smtClean="0">
                <a:solidFill>
                  <a:srgbClr val="C0504D"/>
                </a:solidFill>
                <a:latin typeface="David" pitchFamily="34" charset="-79"/>
              </a:rPr>
              <a:t>המולרי</a:t>
            </a:r>
            <a:r>
              <a:rPr lang="he-IL" altLang="he-IL" sz="2800" kern="0" dirty="0" smtClean="0">
                <a:solidFill>
                  <a:srgbClr val="C0504D"/>
                </a:solidFill>
                <a:latin typeface="David" pitchFamily="34" charset="-79"/>
              </a:rPr>
              <a:t>.</a:t>
            </a:r>
          </a:p>
          <a:p>
            <a:pPr marL="201168" lvl="1" indent="0" fontAlgn="base">
              <a:spcAft>
                <a:spcPct val="0"/>
              </a:spcAft>
              <a:buNone/>
            </a:pPr>
            <a:endParaRPr lang="he-IL" altLang="he-IL" sz="2800" kern="0" dirty="0" smtClean="0">
              <a:solidFill>
                <a:srgbClr val="C0504D"/>
              </a:solidFill>
              <a:latin typeface="David" pitchFamily="34" charset="-79"/>
            </a:endParaRPr>
          </a:p>
          <a:p>
            <a:pPr fontAlgn="base">
              <a:spcAft>
                <a:spcPct val="0"/>
              </a:spcAft>
              <a:buFont typeface="Wingdings" panose="05000000000000000000" pitchFamily="2" charset="2"/>
              <a:buChar char="q"/>
            </a:pPr>
            <a:r>
              <a:rPr lang="he-IL" altLang="he-IL" sz="3000" kern="0" dirty="0" smtClean="0">
                <a:solidFill>
                  <a:schemeClr val="accent6">
                    <a:lumMod val="50000"/>
                  </a:schemeClr>
                </a:solidFill>
                <a:latin typeface="David" pitchFamily="34" charset="-79"/>
              </a:rPr>
              <a:t> </a:t>
            </a:r>
            <a:r>
              <a:rPr lang="he-IL" altLang="he-IL" sz="3300" kern="0" dirty="0" smtClean="0">
                <a:solidFill>
                  <a:schemeClr val="accent6">
                    <a:lumMod val="50000"/>
                  </a:schemeClr>
                </a:solidFill>
                <a:latin typeface="David" pitchFamily="34" charset="-79"/>
              </a:rPr>
              <a:t>אם </a:t>
            </a:r>
            <a:r>
              <a:rPr lang="he-IL" altLang="he-IL" sz="3300" kern="0" dirty="0">
                <a:solidFill>
                  <a:schemeClr val="accent6">
                    <a:lumMod val="50000"/>
                  </a:schemeClr>
                </a:solidFill>
                <a:latin typeface="David" pitchFamily="34" charset="-79"/>
              </a:rPr>
              <a:t>יש תוצאות מפתיעות/סותרות את הרקע התיאורטי יש להציע הסבר חלופי לתוצאות אלו (שגיאות/טעויות מדידה/גורם מגביל) או להציע רקע תיאורטי חלופי.</a:t>
            </a:r>
          </a:p>
          <a:p>
            <a:pPr marL="0" lvl="0" indent="0">
              <a:buNone/>
              <a:defRPr/>
            </a:pPr>
            <a:endParaRPr lang="en-US" sz="3000" dirty="0">
              <a:solidFill>
                <a:schemeClr val="accent6">
                  <a:lumMod val="50000"/>
                </a:schemeClr>
              </a:solidFill>
              <a:cs typeface="Arial" panose="020B0604020202020204" pitchFamily="34" charset="0"/>
            </a:endParaRPr>
          </a:p>
        </p:txBody>
      </p:sp>
      <p:sp>
        <p:nvSpPr>
          <p:cNvPr id="2" name="מציין מיקום של כותרת תחתונה 1"/>
          <p:cNvSpPr>
            <a:spLocks noGrp="1"/>
          </p:cNvSpPr>
          <p:nvPr>
            <p:ph type="ftr" sz="quarter" idx="11"/>
          </p:nvPr>
        </p:nvSpPr>
        <p:spPr/>
        <p:txBody>
          <a:bodyPr/>
          <a:lstStyle/>
          <a:p>
            <a:r>
              <a:rPr lang="he-IL" dirty="0" smtClean="0">
                <a:solidFill>
                  <a:prstClr val="black">
                    <a:tint val="75000"/>
                  </a:prstClr>
                </a:solidFill>
              </a:rPr>
              <a:t>  </a:t>
            </a:r>
            <a:r>
              <a:rPr lang="he-IL" sz="1200" b="1" dirty="0">
                <a:solidFill>
                  <a:schemeClr val="tx2">
                    <a:lumMod val="60000"/>
                    <a:lumOff val="40000"/>
                  </a:schemeClr>
                </a:solidFill>
              </a:rPr>
              <a:t>הפיקוח על הוראת הכימיה, 2018</a:t>
            </a:r>
          </a:p>
        </p:txBody>
      </p:sp>
      <p:sp>
        <p:nvSpPr>
          <p:cNvPr id="4" name="מציין מיקום של מספר שקופית 3"/>
          <p:cNvSpPr>
            <a:spLocks noGrp="1"/>
          </p:cNvSpPr>
          <p:nvPr>
            <p:ph type="sldNum" sz="quarter" idx="12"/>
          </p:nvPr>
        </p:nvSpPr>
        <p:spPr/>
        <p:txBody>
          <a:bodyPr/>
          <a:lstStyle/>
          <a:p>
            <a:fld id="{53A7757C-9A37-4CC4-B11A-97B0D805F0C4}" type="slidenum">
              <a:rPr lang="he-IL" smtClean="0">
                <a:solidFill>
                  <a:prstClr val="black">
                    <a:tint val="75000"/>
                  </a:prstClr>
                </a:solidFill>
              </a:rPr>
              <a:pPr/>
              <a:t>22</a:t>
            </a:fld>
            <a:endParaRPr lang="he-IL">
              <a:solidFill>
                <a:prstClr val="black">
                  <a:tint val="75000"/>
                </a:prstClr>
              </a:solidFill>
            </a:endParaRPr>
          </a:p>
        </p:txBody>
      </p:sp>
      <p:sp>
        <p:nvSpPr>
          <p:cNvPr id="5" name="מלבן 4"/>
          <p:cNvSpPr/>
          <p:nvPr/>
        </p:nvSpPr>
        <p:spPr>
          <a:xfrm>
            <a:off x="-103143" y="0"/>
            <a:ext cx="9073008" cy="584775"/>
          </a:xfrm>
          <a:prstGeom prst="rect">
            <a:avLst/>
          </a:prstGeom>
        </p:spPr>
        <p:txBody>
          <a:bodyPr wrap="square">
            <a:spAutoFit/>
          </a:bodyPr>
          <a:lstStyle/>
          <a:p>
            <a:r>
              <a:rPr lang="he-IL" sz="3200" b="1" spc="-50" dirty="0">
                <a:solidFill>
                  <a:srgbClr val="FF0000"/>
                </a:solidFill>
                <a:latin typeface="Calibri Light" panose="020F0302020204030204"/>
                <a:ea typeface="+mj-ea"/>
              </a:rPr>
              <a:t>פירוש, ניתוח ועיבוד </a:t>
            </a:r>
            <a:r>
              <a:rPr lang="he-IL" sz="3200" b="1" spc="-50" dirty="0" smtClean="0">
                <a:solidFill>
                  <a:srgbClr val="FF0000"/>
                </a:solidFill>
                <a:latin typeface="Calibri Light" panose="020F0302020204030204"/>
                <a:ea typeface="+mj-ea"/>
              </a:rPr>
              <a:t>התוצאות- </a:t>
            </a:r>
            <a:r>
              <a:rPr lang="he-IL" sz="2400" b="1" spc="-50" dirty="0" smtClean="0">
                <a:solidFill>
                  <a:srgbClr val="FF0000"/>
                </a:solidFill>
                <a:latin typeface="Calibri Light" panose="020F0302020204030204"/>
                <a:ea typeface="+mj-ea"/>
              </a:rPr>
              <a:t>המשך</a:t>
            </a:r>
            <a:endParaRPr lang="he-IL" sz="2400" dirty="0"/>
          </a:p>
        </p:txBody>
      </p:sp>
    </p:spTree>
    <p:extLst>
      <p:ext uri="{BB962C8B-B14F-4D97-AF65-F5344CB8AC3E}">
        <p14:creationId xmlns:p14="http://schemas.microsoft.com/office/powerpoint/2010/main" val="70605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95536" y="404664"/>
            <a:ext cx="8229600" cy="5472608"/>
          </a:xfrm>
        </p:spPr>
        <p:txBody>
          <a:bodyPr>
            <a:normAutofit/>
          </a:bodyPr>
          <a:lstStyle/>
          <a:p>
            <a:pPr marL="0" indent="0">
              <a:buNone/>
            </a:pPr>
            <a:r>
              <a:rPr lang="he-IL" sz="2800" dirty="0" smtClean="0"/>
              <a:t>מורים </a:t>
            </a:r>
            <a:r>
              <a:rPr lang="he-IL" sz="2800" dirty="0"/>
              <a:t>המעוניינים לשמוע עוד על כתיבת המסקנות והדיון </a:t>
            </a:r>
            <a:r>
              <a:rPr lang="he-IL" sz="2800" dirty="0" err="1" smtClean="0"/>
              <a:t>מסכם,נשמח</a:t>
            </a:r>
            <a:r>
              <a:rPr lang="he-IL" sz="2800" dirty="0" smtClean="0"/>
              <a:t> </a:t>
            </a:r>
            <a:r>
              <a:rPr lang="he-IL" sz="2800" dirty="0"/>
              <a:t>להציע הרחבה במפגש </a:t>
            </a:r>
            <a:r>
              <a:rPr lang="he-IL" sz="2800" dirty="0" smtClean="0"/>
              <a:t>נוסף (שלא מן המניין).</a:t>
            </a:r>
            <a:endParaRPr lang="he-IL" sz="2800" dirty="0"/>
          </a:p>
          <a:p>
            <a:pPr marL="0" indent="0">
              <a:buNone/>
            </a:pPr>
            <a:r>
              <a:rPr lang="he-IL" sz="2800" dirty="0"/>
              <a:t>ניתן להירשם אצל....... בסיום המפגש הנוכחי.</a:t>
            </a:r>
          </a:p>
          <a:p>
            <a:pPr marL="0" indent="0">
              <a:buNone/>
            </a:pPr>
            <a:endParaRPr lang="he-IL" dirty="0"/>
          </a:p>
          <a:p>
            <a:pPr marL="0" indent="0">
              <a:buNone/>
            </a:pPr>
            <a:endParaRPr lang="he-IL" dirty="0"/>
          </a:p>
          <a:p>
            <a:pPr marL="0" indent="0" algn="ctr">
              <a:buNone/>
            </a:pPr>
            <a:r>
              <a:rPr lang="he-IL" sz="3900" b="1" dirty="0">
                <a:solidFill>
                  <a:srgbClr val="0070C0"/>
                </a:solidFill>
              </a:rPr>
              <a:t>תודה על ההקשבה ! </a:t>
            </a:r>
          </a:p>
          <a:p>
            <a:pPr marL="0" indent="0" algn="ctr">
              <a:buNone/>
            </a:pPr>
            <a:r>
              <a:rPr lang="he-IL" sz="3900" b="1" dirty="0">
                <a:solidFill>
                  <a:srgbClr val="0070C0"/>
                </a:solidFill>
              </a:rPr>
              <a:t>בהצלחה במעבדת החקר </a:t>
            </a:r>
            <a:r>
              <a:rPr lang="he-IL" sz="3900" b="1" dirty="0" smtClean="0">
                <a:solidFill>
                  <a:srgbClr val="0070C0"/>
                </a:solidFill>
              </a:rPr>
              <a:t>ובכלל</a:t>
            </a:r>
            <a:endParaRPr lang="he-IL" sz="3900" b="1" dirty="0">
              <a:solidFill>
                <a:srgbClr val="0070C0"/>
              </a:solidFill>
            </a:endParaRPr>
          </a:p>
          <a:p>
            <a:pPr marL="0" indent="0" algn="ctr">
              <a:buNone/>
            </a:pPr>
            <a:r>
              <a:rPr lang="he-IL" sz="3900" b="1" dirty="0">
                <a:solidFill>
                  <a:srgbClr val="0070C0"/>
                </a:solidFill>
              </a:rPr>
              <a:t>צוות ההדרכה והפיקוח</a:t>
            </a:r>
          </a:p>
          <a:p>
            <a:pPr marL="0" lvl="0" indent="0" algn="ctr">
              <a:lnSpc>
                <a:spcPct val="100000"/>
              </a:lnSpc>
              <a:spcBef>
                <a:spcPts val="0"/>
              </a:spcBef>
              <a:spcAft>
                <a:spcPts val="0"/>
              </a:spcAft>
              <a:buClrTx/>
              <a:buSzTx/>
              <a:buNone/>
            </a:pPr>
            <a:endParaRPr lang="he-IL" sz="3200" b="1" dirty="0" smtClean="0">
              <a:solidFill>
                <a:srgbClr val="FFC000"/>
              </a:solidFill>
              <a:latin typeface="Century Gothic" panose="020B0502020202020204"/>
            </a:endParaRPr>
          </a:p>
        </p:txBody>
      </p:sp>
      <p:sp>
        <p:nvSpPr>
          <p:cNvPr id="6" name="מציין מיקום של כותרת תחתונה 4"/>
          <p:cNvSpPr>
            <a:spLocks noGrp="1"/>
          </p:cNvSpPr>
          <p:nvPr>
            <p:ph type="ftr" sz="quarter" idx="11"/>
          </p:nvPr>
        </p:nvSpPr>
        <p:spPr>
          <a:xfrm>
            <a:off x="2764639" y="6459786"/>
            <a:ext cx="3617103" cy="365125"/>
          </a:xfrm>
        </p:spPr>
        <p:txBody>
          <a:bodyPr/>
          <a:lstStyle/>
          <a:p>
            <a:r>
              <a:rPr lang="he-IL" sz="1200" b="1" dirty="0">
                <a:solidFill>
                  <a:schemeClr val="tx2">
                    <a:lumMod val="60000"/>
                    <a:lumOff val="40000"/>
                  </a:schemeClr>
                </a:solidFill>
              </a:rPr>
              <a:t>  הפיקוח על הוראת הכימיה, 2018</a:t>
            </a:r>
          </a:p>
        </p:txBody>
      </p:sp>
      <p:sp>
        <p:nvSpPr>
          <p:cNvPr id="5" name="מציין מיקום של מספר שקופית 4"/>
          <p:cNvSpPr>
            <a:spLocks noGrp="1"/>
          </p:cNvSpPr>
          <p:nvPr>
            <p:ph type="sldNum" sz="quarter" idx="12"/>
          </p:nvPr>
        </p:nvSpPr>
        <p:spPr>
          <a:xfrm>
            <a:off x="6804248" y="6448251"/>
            <a:ext cx="2133600" cy="365125"/>
          </a:xfrm>
        </p:spPr>
        <p:txBody>
          <a:bodyPr vert="horz" lIns="91440" tIns="45720" rIns="91440" bIns="45720" rtlCol="0" anchor="ctr"/>
          <a:lstStyle/>
          <a:p>
            <a:pPr algn="r"/>
            <a:fld id="{53A7757C-9A37-4CC4-B11A-97B0D805F0C4}" type="slidenum">
              <a:rPr lang="he-IL" b="1">
                <a:solidFill>
                  <a:schemeClr val="tx2">
                    <a:lumMod val="60000"/>
                    <a:lumOff val="40000"/>
                  </a:schemeClr>
                </a:solidFill>
              </a:rPr>
              <a:pPr algn="r"/>
              <a:t>23</a:t>
            </a:fld>
            <a:endParaRPr lang="he-IL" b="1">
              <a:solidFill>
                <a:schemeClr val="tx2">
                  <a:lumMod val="60000"/>
                  <a:lumOff val="40000"/>
                </a:schemeClr>
              </a:solidFill>
            </a:endParaRPr>
          </a:p>
        </p:txBody>
      </p:sp>
    </p:spTree>
    <p:extLst>
      <p:ext uri="{BB962C8B-B14F-4D97-AF65-F5344CB8AC3E}">
        <p14:creationId xmlns:p14="http://schemas.microsoft.com/office/powerpoint/2010/main" val="1193959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99592" y="485760"/>
            <a:ext cx="7543801" cy="4023360"/>
          </a:xfrm>
        </p:spPr>
        <p:txBody>
          <a:bodyPr>
            <a:normAutofit/>
          </a:bodyPr>
          <a:lstStyle/>
          <a:p>
            <a:pPr marL="0" lvl="0" indent="0" algn="ctr">
              <a:lnSpc>
                <a:spcPct val="100000"/>
              </a:lnSpc>
              <a:spcBef>
                <a:spcPts val="0"/>
              </a:spcBef>
              <a:spcAft>
                <a:spcPts val="0"/>
              </a:spcAft>
              <a:buClrTx/>
              <a:buSzTx/>
              <a:buNone/>
            </a:pPr>
            <a:r>
              <a:rPr lang="he-IL" sz="4000" b="1" dirty="0">
                <a:solidFill>
                  <a:srgbClr val="00B0F0"/>
                </a:solidFill>
                <a:latin typeface="Century Gothic" panose="020B0502020202020204"/>
                <a:ea typeface="+mj-ea"/>
              </a:rPr>
              <a:t>הצעות, תוספות, הערות והארות יתקבלו בברכה.</a:t>
            </a:r>
            <a:br>
              <a:rPr lang="he-IL" sz="4000" b="1" dirty="0">
                <a:solidFill>
                  <a:srgbClr val="00B0F0"/>
                </a:solidFill>
                <a:latin typeface="Century Gothic" panose="020B0502020202020204"/>
                <a:ea typeface="+mj-ea"/>
              </a:rPr>
            </a:br>
            <a:r>
              <a:rPr lang="he-IL" sz="4000" b="1" dirty="0">
                <a:solidFill>
                  <a:srgbClr val="00B0F0"/>
                </a:solidFill>
                <a:latin typeface="Century Gothic" panose="020B0502020202020204"/>
                <a:ea typeface="+mj-ea"/>
              </a:rPr>
              <a:t/>
            </a:r>
            <a:br>
              <a:rPr lang="he-IL" sz="4000" b="1" dirty="0">
                <a:solidFill>
                  <a:srgbClr val="00B0F0"/>
                </a:solidFill>
                <a:latin typeface="Century Gothic" panose="020B0502020202020204"/>
                <a:ea typeface="+mj-ea"/>
              </a:rPr>
            </a:br>
            <a:r>
              <a:rPr lang="he-IL" sz="3000" b="1" dirty="0" smtClean="0">
                <a:solidFill>
                  <a:srgbClr val="FFC000"/>
                </a:solidFill>
                <a:latin typeface="Century Gothic" panose="020B0502020202020204"/>
              </a:rPr>
              <a:t>אנא </a:t>
            </a:r>
            <a:r>
              <a:rPr lang="he-IL" sz="3000" b="1" dirty="0">
                <a:solidFill>
                  <a:srgbClr val="FFC000"/>
                </a:solidFill>
                <a:latin typeface="Century Gothic" panose="020B0502020202020204"/>
              </a:rPr>
              <a:t>רשמו את הערותיכם בלוח </a:t>
            </a:r>
            <a:r>
              <a:rPr lang="he-IL" sz="3000" b="1" dirty="0" err="1">
                <a:solidFill>
                  <a:srgbClr val="FFC000"/>
                </a:solidFill>
                <a:latin typeface="Century Gothic" panose="020B0502020202020204"/>
              </a:rPr>
              <a:t>הפדלט</a:t>
            </a:r>
            <a:r>
              <a:rPr lang="he-IL" sz="3000" b="1" dirty="0">
                <a:solidFill>
                  <a:srgbClr val="FFC000"/>
                </a:solidFill>
                <a:latin typeface="Century Gothic" panose="020B0502020202020204"/>
              </a:rPr>
              <a:t> שנמצא בקישור הבא:</a:t>
            </a:r>
          </a:p>
          <a:p>
            <a:pPr marL="0" lvl="0" indent="0" algn="ctr">
              <a:lnSpc>
                <a:spcPct val="100000"/>
              </a:lnSpc>
              <a:spcBef>
                <a:spcPts val="0"/>
              </a:spcBef>
              <a:spcAft>
                <a:spcPts val="0"/>
              </a:spcAft>
              <a:buClrTx/>
              <a:buSzTx/>
              <a:buNone/>
            </a:pPr>
            <a:r>
              <a:rPr lang="en-US" sz="3000" b="1" dirty="0">
                <a:solidFill>
                  <a:prstClr val="white"/>
                </a:solidFill>
                <a:latin typeface="Century Gothic" panose="020B0502020202020204"/>
                <a:hlinkClick r:id="rId2"/>
              </a:rPr>
              <a:t>http://padlet.com/dafnasstudent/mnkr9skueh5t</a:t>
            </a:r>
            <a:endParaRPr lang="en-US" sz="3000" b="1" dirty="0">
              <a:solidFill>
                <a:prstClr val="white"/>
              </a:solidFill>
              <a:latin typeface="Century Gothic" panose="020B0502020202020204"/>
            </a:endParaRPr>
          </a:p>
          <a:p>
            <a:pPr marL="0" lvl="0" indent="0">
              <a:buClr>
                <a:srgbClr val="E48312"/>
              </a:buClr>
              <a:buNone/>
            </a:pPr>
            <a:endParaRPr lang="he-IL" sz="3700" dirty="0">
              <a:solidFill>
                <a:srgbClr val="FF0000"/>
              </a:solidFill>
            </a:endParaRPr>
          </a:p>
          <a:p>
            <a:endParaRPr lang="he-IL" dirty="0"/>
          </a:p>
        </p:txBody>
      </p:sp>
      <p:sp>
        <p:nvSpPr>
          <p:cNvPr id="4" name="מציין מיקום של כותרת תחתונה 3"/>
          <p:cNvSpPr>
            <a:spLocks noGrp="1"/>
          </p:cNvSpPr>
          <p:nvPr>
            <p:ph type="ftr" sz="quarter" idx="11"/>
          </p:nvPr>
        </p:nvSpPr>
        <p:spPr/>
        <p:txBody>
          <a:bodyPr/>
          <a:lstStyle/>
          <a:p>
            <a:r>
              <a:rPr lang="he-IL" smtClean="0"/>
              <a:t>  הפיקוח על הוראת הכימיה, 2018</a:t>
            </a:r>
            <a:endParaRPr lang="he-IL"/>
          </a:p>
        </p:txBody>
      </p:sp>
      <p:sp>
        <p:nvSpPr>
          <p:cNvPr id="5" name="מציין מיקום של מספר שקופית 4"/>
          <p:cNvSpPr>
            <a:spLocks noGrp="1"/>
          </p:cNvSpPr>
          <p:nvPr>
            <p:ph type="sldNum" sz="quarter" idx="12"/>
          </p:nvPr>
        </p:nvSpPr>
        <p:spPr/>
        <p:txBody>
          <a:bodyPr/>
          <a:lstStyle/>
          <a:p>
            <a:fld id="{8B0CD2D4-AE83-4AAC-AA6B-8758A72ACA2B}" type="slidenum">
              <a:rPr lang="he-IL" smtClean="0"/>
              <a:t>24</a:t>
            </a:fld>
            <a:endParaRPr lang="he-IL"/>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486276"/>
            <a:ext cx="16573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657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9756" y="0"/>
            <a:ext cx="8964488" cy="1054164"/>
          </a:xfrm>
        </p:spPr>
        <p:txBody>
          <a:bodyPr>
            <a:normAutofit/>
          </a:bodyPr>
          <a:lstStyle/>
          <a:p>
            <a:pPr algn="ctr"/>
            <a:r>
              <a:rPr lang="he-IL" b="1" dirty="0">
                <a:solidFill>
                  <a:srgbClr val="FF0000"/>
                </a:solidFill>
                <a:cs typeface="+mn-cs"/>
              </a:rPr>
              <a:t>1. </a:t>
            </a:r>
            <a:r>
              <a:rPr lang="he-IL" b="1" dirty="0" smtClean="0">
                <a:solidFill>
                  <a:srgbClr val="FF0000"/>
                </a:solidFill>
                <a:cs typeface="+mn-cs"/>
              </a:rPr>
              <a:t>עדכונים במחוונים להערכת </a:t>
            </a:r>
            <a:r>
              <a:rPr lang="he-IL" b="1" dirty="0">
                <a:solidFill>
                  <a:srgbClr val="FF0000"/>
                </a:solidFill>
                <a:cs typeface="+mn-cs"/>
              </a:rPr>
              <a:t>דוחות </a:t>
            </a:r>
          </a:p>
        </p:txBody>
      </p:sp>
      <p:sp>
        <p:nvSpPr>
          <p:cNvPr id="3" name="מציין מיקום תוכן 2"/>
          <p:cNvSpPr>
            <a:spLocks noGrp="1"/>
          </p:cNvSpPr>
          <p:nvPr>
            <p:ph idx="1"/>
          </p:nvPr>
        </p:nvSpPr>
        <p:spPr>
          <a:xfrm>
            <a:off x="-2542" y="1268760"/>
            <a:ext cx="9146541" cy="4870587"/>
          </a:xfrm>
        </p:spPr>
        <p:txBody>
          <a:bodyPr>
            <a:noAutofit/>
          </a:bodyPr>
          <a:lstStyle/>
          <a:p>
            <a:pPr marL="0" indent="0">
              <a:buNone/>
            </a:pPr>
            <a:r>
              <a:rPr lang="he-IL" sz="3200" dirty="0">
                <a:hlinkClick r:id="rId3"/>
              </a:rPr>
              <a:t>מאתר </a:t>
            </a:r>
            <a:r>
              <a:rPr lang="he-IL" sz="3200" dirty="0" smtClean="0">
                <a:hlinkClick r:id="rId3"/>
              </a:rPr>
              <a:t>מפמ"ר - הערכת </a:t>
            </a:r>
            <a:r>
              <a:rPr lang="he-IL" sz="3200" dirty="0">
                <a:hlinkClick r:id="rId3"/>
              </a:rPr>
              <a:t>הישגי התלמידים במעבדת החקר</a:t>
            </a:r>
            <a:r>
              <a:rPr lang="he-IL" sz="3200" dirty="0"/>
              <a:t>: </a:t>
            </a:r>
          </a:p>
          <a:p>
            <a:pPr marL="0" indent="0">
              <a:buNone/>
            </a:pPr>
            <a:r>
              <a:rPr lang="he-IL" sz="3200" b="1" dirty="0"/>
              <a:t>שימו </a:t>
            </a:r>
            <a:r>
              <a:rPr lang="he-IL" sz="3200" b="1" dirty="0" smtClean="0"/>
              <a:t>לב: המחוונים </a:t>
            </a:r>
            <a:r>
              <a:rPr lang="he-IL" sz="3200" b="1" dirty="0"/>
              <a:t>לניסוי חקר ברמות 1</a:t>
            </a:r>
            <a:r>
              <a:rPr lang="he-IL" sz="3200" b="1" dirty="0" smtClean="0"/>
              <a:t>, 2, 3 </a:t>
            </a:r>
            <a:r>
              <a:rPr lang="he-IL" sz="3200" b="1" dirty="0"/>
              <a:t>עודכנו. </a:t>
            </a:r>
          </a:p>
          <a:p>
            <a:pPr>
              <a:buFont typeface="Wingdings" panose="05000000000000000000" pitchFamily="2" charset="2"/>
              <a:buChar char="§"/>
            </a:pPr>
            <a:r>
              <a:rPr lang="he-IL" sz="3600" dirty="0" smtClean="0"/>
              <a:t> הקפידו </a:t>
            </a:r>
            <a:r>
              <a:rPr lang="he-IL" sz="3600" dirty="0"/>
              <a:t>להעריך רק עם המחוונים העדכניים.</a:t>
            </a:r>
          </a:p>
          <a:p>
            <a:pPr>
              <a:buFont typeface="Wingdings" panose="05000000000000000000" pitchFamily="2" charset="2"/>
              <a:buChar char="§"/>
            </a:pPr>
            <a:r>
              <a:rPr lang="he-IL" sz="3600" dirty="0" smtClean="0"/>
              <a:t> הקפידו </a:t>
            </a:r>
            <a:r>
              <a:rPr lang="he-IL" sz="3600" dirty="0"/>
              <a:t>להעריך רק את התוכן הנמצא </a:t>
            </a:r>
            <a:r>
              <a:rPr lang="he-IL" sz="3600" dirty="0" smtClean="0"/>
              <a:t>בדו"ח. </a:t>
            </a:r>
            <a:r>
              <a:rPr lang="en-US" sz="3600" dirty="0" smtClean="0"/>
              <a:t/>
            </a:r>
            <a:br>
              <a:rPr lang="en-US" sz="3600" dirty="0" smtClean="0"/>
            </a:br>
            <a:r>
              <a:rPr lang="he-IL" sz="3600" dirty="0" smtClean="0"/>
              <a:t>  אין </a:t>
            </a:r>
            <a:r>
              <a:rPr lang="he-IL" sz="3600" dirty="0"/>
              <a:t>לתת ציון על קריטריונים שאינם מופיעים </a:t>
            </a:r>
            <a:r>
              <a:rPr lang="he-IL" sz="3600" dirty="0" smtClean="0"/>
              <a:t>בדו"ח</a:t>
            </a:r>
            <a:r>
              <a:rPr lang="he-IL" sz="3600" dirty="0"/>
              <a:t>. </a:t>
            </a:r>
          </a:p>
          <a:p>
            <a:endParaRPr lang="he-IL" dirty="0" smtClean="0"/>
          </a:p>
          <a:p>
            <a:pPr algn="ctr"/>
            <a:r>
              <a:rPr lang="he-IL" sz="3600" dirty="0" smtClean="0"/>
              <a:t>מחוון </a:t>
            </a:r>
            <a:r>
              <a:rPr lang="he-IL" sz="3600" dirty="0"/>
              <a:t>עם השינויים מגרסה קודמת:</a:t>
            </a:r>
          </a:p>
          <a:p>
            <a:pPr marL="0" indent="0" algn="ctr">
              <a:buNone/>
            </a:pPr>
            <a:r>
              <a:rPr lang="he-IL" sz="3600" dirty="0"/>
              <a:t> </a:t>
            </a:r>
            <a:r>
              <a:rPr lang="he-IL" sz="3600" dirty="0">
                <a:hlinkClick r:id="rId4"/>
              </a:rPr>
              <a:t>לרמה 1</a:t>
            </a:r>
            <a:r>
              <a:rPr lang="he-IL" sz="3600" dirty="0"/>
              <a:t>    </a:t>
            </a:r>
            <a:r>
              <a:rPr lang="he-IL" sz="3600" dirty="0">
                <a:hlinkClick r:id="rId5"/>
              </a:rPr>
              <a:t>לרמה 2</a:t>
            </a:r>
            <a:r>
              <a:rPr lang="he-IL" sz="3600" dirty="0"/>
              <a:t>      </a:t>
            </a:r>
            <a:r>
              <a:rPr lang="he-IL" sz="3600" dirty="0">
                <a:hlinkClick r:id="rId6"/>
              </a:rPr>
              <a:t>לרמה 3</a:t>
            </a:r>
            <a:r>
              <a:rPr lang="he-IL" sz="3600" dirty="0"/>
              <a:t> </a:t>
            </a:r>
          </a:p>
          <a:p>
            <a:pPr marL="0" indent="0">
              <a:buNone/>
            </a:pPr>
            <a:endParaRPr lang="he-IL" sz="3600" dirty="0"/>
          </a:p>
        </p:txBody>
      </p:sp>
      <p:sp>
        <p:nvSpPr>
          <p:cNvPr id="5" name="מציין מיקום של מספר שקופית 4"/>
          <p:cNvSpPr>
            <a:spLocks noGrp="1"/>
          </p:cNvSpPr>
          <p:nvPr>
            <p:ph type="sldNum" sz="quarter" idx="12"/>
          </p:nvPr>
        </p:nvSpPr>
        <p:spPr/>
        <p:txBody>
          <a:bodyPr vert="horz" lIns="91440" tIns="45720" rIns="91440" bIns="45720" rtlCol="0" anchor="ctr"/>
          <a:lstStyle/>
          <a:p>
            <a:fld id="{8B0CD2D4-AE83-4AAC-AA6B-8758A72ACA2B}" type="slidenum">
              <a:rPr lang="he-IL" sz="1200" b="1"/>
              <a:pPr/>
              <a:t>3</a:t>
            </a:fld>
            <a:endParaRPr lang="he-IL" sz="1200" b="1"/>
          </a:p>
        </p:txBody>
      </p:sp>
      <p:sp>
        <p:nvSpPr>
          <p:cNvPr id="6" name="מציין מיקום של כותרת תחתונה 4"/>
          <p:cNvSpPr>
            <a:spLocks noGrp="1"/>
          </p:cNvSpPr>
          <p:nvPr>
            <p:ph type="ftr" sz="quarter" idx="11"/>
          </p:nvPr>
        </p:nvSpPr>
        <p:spPr>
          <a:xfrm>
            <a:off x="2764639" y="6459786"/>
            <a:ext cx="3617103" cy="365125"/>
          </a:xfrm>
        </p:spPr>
        <p:txBody>
          <a:bodyPr/>
          <a:lstStyle/>
          <a:p>
            <a:r>
              <a:rPr lang="he-IL" sz="1200" b="1" dirty="0"/>
              <a:t>  הפיקוח על הוראת הכימיה, 2018</a:t>
            </a:r>
          </a:p>
        </p:txBody>
      </p:sp>
    </p:spTree>
    <p:extLst>
      <p:ext uri="{BB962C8B-B14F-4D97-AF65-F5344CB8AC3E}">
        <p14:creationId xmlns:p14="http://schemas.microsoft.com/office/powerpoint/2010/main" val="4196755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5636" y="1837718"/>
            <a:ext cx="6552728" cy="2167346"/>
          </a:xfrm>
        </p:spPr>
        <p:txBody>
          <a:bodyPr>
            <a:noAutofit/>
          </a:bodyPr>
          <a:lstStyle/>
          <a:p>
            <a:pPr algn="r">
              <a:lnSpc>
                <a:spcPct val="150000"/>
              </a:lnSpc>
            </a:pPr>
            <a:r>
              <a:rPr lang="he-IL" sz="3600" dirty="0" smtClean="0">
                <a:solidFill>
                  <a:srgbClr val="FF0000"/>
                </a:solidFill>
                <a:cs typeface="+mn-cs"/>
              </a:rPr>
              <a:t>- הצגת </a:t>
            </a:r>
            <a:r>
              <a:rPr lang="he-IL" sz="3600" dirty="0">
                <a:solidFill>
                  <a:srgbClr val="FF0000"/>
                </a:solidFill>
                <a:cs typeface="+mn-cs"/>
              </a:rPr>
              <a:t>תוצאות בטבלה</a:t>
            </a:r>
            <a:br>
              <a:rPr lang="he-IL" sz="3600" dirty="0">
                <a:solidFill>
                  <a:srgbClr val="FF0000"/>
                </a:solidFill>
                <a:cs typeface="+mn-cs"/>
              </a:rPr>
            </a:br>
            <a:r>
              <a:rPr lang="he-IL" sz="3600" dirty="0" smtClean="0">
                <a:solidFill>
                  <a:srgbClr val="FF0000"/>
                </a:solidFill>
                <a:cs typeface="+mn-cs"/>
              </a:rPr>
              <a:t>- הצגת </a:t>
            </a:r>
            <a:r>
              <a:rPr lang="he-IL" sz="3600" dirty="0">
                <a:solidFill>
                  <a:srgbClr val="FF0000"/>
                </a:solidFill>
                <a:cs typeface="+mn-cs"/>
              </a:rPr>
              <a:t>תוצאות בגרף</a:t>
            </a:r>
            <a:br>
              <a:rPr lang="he-IL" sz="3600" dirty="0">
                <a:solidFill>
                  <a:srgbClr val="FF0000"/>
                </a:solidFill>
                <a:cs typeface="+mn-cs"/>
              </a:rPr>
            </a:br>
            <a:r>
              <a:rPr lang="he-IL" sz="3600" dirty="0" smtClean="0">
                <a:solidFill>
                  <a:srgbClr val="FF0000"/>
                </a:solidFill>
                <a:cs typeface="+mn-cs"/>
              </a:rPr>
              <a:t>- פירוש </a:t>
            </a:r>
            <a:r>
              <a:rPr lang="he-IL" sz="3600" dirty="0">
                <a:solidFill>
                  <a:srgbClr val="FF0000"/>
                </a:solidFill>
                <a:cs typeface="+mn-cs"/>
              </a:rPr>
              <a:t>התוצאות</a:t>
            </a:r>
          </a:p>
        </p:txBody>
      </p:sp>
      <p:sp>
        <p:nvSpPr>
          <p:cNvPr id="5" name="מציין מיקום של מספר שקופית 4"/>
          <p:cNvSpPr>
            <a:spLocks noGrp="1"/>
          </p:cNvSpPr>
          <p:nvPr>
            <p:ph type="sldNum" sz="quarter" idx="12"/>
          </p:nvPr>
        </p:nvSpPr>
        <p:spPr/>
        <p:txBody>
          <a:bodyPr vert="horz" lIns="91440" tIns="45720" rIns="91440" bIns="45720" rtlCol="0" anchor="ctr"/>
          <a:lstStyle/>
          <a:p>
            <a:fld id="{8B0CD2D4-AE83-4AAC-AA6B-8758A72ACA2B}" type="slidenum">
              <a:rPr lang="he-IL" sz="1200" b="1"/>
              <a:pPr/>
              <a:t>4</a:t>
            </a:fld>
            <a:endParaRPr lang="he-IL" sz="1200" b="1"/>
          </a:p>
        </p:txBody>
      </p:sp>
      <p:sp>
        <p:nvSpPr>
          <p:cNvPr id="3" name="TextBox 2"/>
          <p:cNvSpPr txBox="1"/>
          <p:nvPr/>
        </p:nvSpPr>
        <p:spPr>
          <a:xfrm>
            <a:off x="0" y="4098265"/>
            <a:ext cx="9144000" cy="2139047"/>
          </a:xfrm>
          <a:prstGeom prst="rect">
            <a:avLst/>
          </a:prstGeom>
          <a:noFill/>
        </p:spPr>
        <p:txBody>
          <a:bodyPr wrap="square" rtlCol="1">
            <a:spAutoFit/>
          </a:bodyPr>
          <a:lstStyle/>
          <a:p>
            <a:pPr algn="ctr">
              <a:spcAft>
                <a:spcPts val="600"/>
              </a:spcAft>
            </a:pPr>
            <a:r>
              <a:rPr lang="he-IL" sz="3200" b="1" dirty="0"/>
              <a:t>לקראת </a:t>
            </a:r>
            <a:r>
              <a:rPr lang="he-IL" sz="3200" b="1" dirty="0" smtClean="0"/>
              <a:t>בחינת הבגרות בע"פ - הנחייה </a:t>
            </a:r>
            <a:r>
              <a:rPr lang="he-IL" sz="3200" b="1" dirty="0"/>
              <a:t>חדשה </a:t>
            </a:r>
            <a:r>
              <a:rPr lang="he-IL" sz="3200" b="1" dirty="0" smtClean="0"/>
              <a:t>מהפיקוח</a:t>
            </a:r>
            <a:r>
              <a:rPr lang="en-US" sz="3200" b="1" dirty="0" smtClean="0"/>
              <a:t> </a:t>
            </a:r>
            <a:endParaRPr lang="he-IL" sz="3200" b="1" dirty="0"/>
          </a:p>
          <a:p>
            <a:pPr algn="ctr"/>
            <a:r>
              <a:rPr lang="he-IL" sz="3200" dirty="0" smtClean="0"/>
              <a:t>במקרה של מיומנות </a:t>
            </a:r>
            <a:r>
              <a:rPr lang="he-IL" sz="3200" dirty="0"/>
              <a:t>שלא נלמדה </a:t>
            </a:r>
            <a:r>
              <a:rPr lang="he-IL" sz="3200" dirty="0" smtClean="0"/>
              <a:t>במהלך ההוראה, </a:t>
            </a:r>
            <a:r>
              <a:rPr lang="en-US" sz="3200" dirty="0" smtClean="0"/>
              <a:t/>
            </a:r>
            <a:br>
              <a:rPr lang="en-US" sz="3200" dirty="0" smtClean="0"/>
            </a:br>
            <a:r>
              <a:rPr lang="he-IL" sz="3200" dirty="0" smtClean="0"/>
              <a:t>על הבוחן להוריד ציון לתלמידים, בעת הבחינה.</a:t>
            </a:r>
          </a:p>
          <a:p>
            <a:pPr algn="ctr"/>
            <a:r>
              <a:rPr lang="he-IL" sz="3200" dirty="0" smtClean="0"/>
              <a:t>גם אם המורה </a:t>
            </a:r>
            <a:r>
              <a:rPr lang="he-IL" sz="3200" dirty="0"/>
              <a:t>לא </a:t>
            </a:r>
            <a:r>
              <a:rPr lang="he-IL" sz="3200" dirty="0" smtClean="0"/>
              <a:t>לימד את המיומנות.</a:t>
            </a:r>
            <a:endParaRPr lang="he-IL" sz="3200" dirty="0"/>
          </a:p>
        </p:txBody>
      </p:sp>
      <p:sp>
        <p:nvSpPr>
          <p:cNvPr id="7" name="TextBox 6">
            <a:extLst>
              <a:ext uri="{FF2B5EF4-FFF2-40B4-BE49-F238E27FC236}">
                <a16:creationId xmlns:a16="http://schemas.microsoft.com/office/drawing/2014/main" xmlns="" id="{F99742EF-0D79-4280-98A9-B0B2A8A6087A}"/>
              </a:ext>
            </a:extLst>
          </p:cNvPr>
          <p:cNvSpPr txBox="1"/>
          <p:nvPr/>
        </p:nvSpPr>
        <p:spPr>
          <a:xfrm>
            <a:off x="1601670" y="583530"/>
            <a:ext cx="5940660" cy="720197"/>
          </a:xfrm>
          <a:prstGeom prst="rect">
            <a:avLst/>
          </a:prstGeom>
        </p:spPr>
        <p:txBody>
          <a:bodyPr vert="horz" lIns="91440" tIns="45720" rIns="91440" bIns="45720" rtlCol="0" anchor="b">
            <a:normAutofit/>
          </a:bodyPr>
          <a:lstStyle>
            <a:lvl1pPr algn="ctr">
              <a:lnSpc>
                <a:spcPct val="85000"/>
              </a:lnSpc>
              <a:spcBef>
                <a:spcPct val="0"/>
              </a:spcBef>
              <a:buNone/>
              <a:defRPr sz="4800" b="1" spc="-50" baseline="0">
                <a:solidFill>
                  <a:srgbClr val="FF0000"/>
                </a:solidFill>
                <a:latin typeface="+mj-lt"/>
                <a:ea typeface="+mj-ea"/>
              </a:defRPr>
            </a:lvl1pPr>
          </a:lstStyle>
          <a:p>
            <a:r>
              <a:rPr lang="he-IL" dirty="0"/>
              <a:t>2</a:t>
            </a:r>
            <a:r>
              <a:rPr lang="he-IL" dirty="0" smtClean="0"/>
              <a:t>. ריענון </a:t>
            </a:r>
            <a:r>
              <a:rPr lang="he-IL" dirty="0"/>
              <a:t>מיומנויות: </a:t>
            </a:r>
          </a:p>
        </p:txBody>
      </p:sp>
      <p:sp>
        <p:nvSpPr>
          <p:cNvPr id="8" name="מציין מיקום של כותרת תחתונה 4"/>
          <p:cNvSpPr>
            <a:spLocks noGrp="1"/>
          </p:cNvSpPr>
          <p:nvPr>
            <p:ph type="ftr" sz="quarter" idx="11"/>
          </p:nvPr>
        </p:nvSpPr>
        <p:spPr>
          <a:xfrm>
            <a:off x="2764639" y="6459786"/>
            <a:ext cx="3617103" cy="365125"/>
          </a:xfrm>
        </p:spPr>
        <p:txBody>
          <a:bodyPr/>
          <a:lstStyle/>
          <a:p>
            <a:r>
              <a:rPr lang="he-IL" sz="1200" b="1" dirty="0"/>
              <a:t>  הפיקוח על הוראת הכימיה, 2018</a:t>
            </a:r>
          </a:p>
        </p:txBody>
      </p:sp>
    </p:spTree>
    <p:extLst>
      <p:ext uri="{BB962C8B-B14F-4D97-AF65-F5344CB8AC3E}">
        <p14:creationId xmlns:p14="http://schemas.microsoft.com/office/powerpoint/2010/main" val="1155544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מלבן 5"/>
          <p:cNvSpPr>
            <a:spLocks noChangeArrowheads="1"/>
          </p:cNvSpPr>
          <p:nvPr/>
        </p:nvSpPr>
        <p:spPr bwMode="auto">
          <a:xfrm>
            <a:off x="-324544" y="4725144"/>
            <a:ext cx="943304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eaLnBrk="1" hangingPunct="1">
              <a:spcBef>
                <a:spcPct val="0"/>
              </a:spcBef>
              <a:spcAft>
                <a:spcPts val="600"/>
              </a:spcAft>
              <a:buFontTx/>
              <a:buNone/>
            </a:pPr>
            <a:r>
              <a:rPr lang="he-IL" altLang="he-IL" sz="3000" dirty="0" smtClean="0">
                <a:solidFill>
                  <a:srgbClr val="7030A0"/>
                </a:solidFill>
                <a:latin typeface="Arial" panose="020B0604020202020204" pitchFamily="34" charset="0"/>
                <a:cs typeface="+mn-cs"/>
              </a:rPr>
              <a:t>- אין </a:t>
            </a:r>
            <a:r>
              <a:rPr lang="he-IL" altLang="he-IL" sz="3000" dirty="0">
                <a:solidFill>
                  <a:srgbClr val="7030A0"/>
                </a:solidFill>
                <a:latin typeface="Arial" panose="020B0604020202020204" pitchFamily="34" charset="0"/>
                <a:cs typeface="+mn-cs"/>
              </a:rPr>
              <a:t>כותרות </a:t>
            </a:r>
            <a:r>
              <a:rPr lang="he-IL" altLang="he-IL" sz="3000" dirty="0" smtClean="0">
                <a:solidFill>
                  <a:srgbClr val="7030A0"/>
                </a:solidFill>
                <a:latin typeface="Arial" panose="020B0604020202020204" pitchFamily="34" charset="0"/>
                <a:cs typeface="+mn-cs"/>
              </a:rPr>
              <a:t>לצירים, אין </a:t>
            </a:r>
            <a:r>
              <a:rPr lang="he-IL" altLang="he-IL" sz="3000" dirty="0">
                <a:solidFill>
                  <a:srgbClr val="7030A0"/>
                </a:solidFill>
                <a:latin typeface="Arial" panose="020B0604020202020204" pitchFamily="34" charset="0"/>
                <a:cs typeface="+mn-cs"/>
              </a:rPr>
              <a:t>יחידות </a:t>
            </a:r>
            <a:r>
              <a:rPr lang="he-IL" altLang="he-IL" sz="3000" dirty="0" smtClean="0">
                <a:solidFill>
                  <a:srgbClr val="7030A0"/>
                </a:solidFill>
                <a:latin typeface="Arial" panose="020B0604020202020204" pitchFamily="34" charset="0"/>
                <a:cs typeface="+mn-cs"/>
              </a:rPr>
              <a:t>לצירים.</a:t>
            </a:r>
            <a:endParaRPr lang="he-IL" altLang="he-IL" sz="3000" dirty="0">
              <a:solidFill>
                <a:srgbClr val="7030A0"/>
              </a:solidFill>
              <a:latin typeface="Arial" panose="020B0604020202020204" pitchFamily="34" charset="0"/>
              <a:cs typeface="+mn-cs"/>
            </a:endParaRPr>
          </a:p>
          <a:p>
            <a:pPr eaLnBrk="1" hangingPunct="1">
              <a:spcBef>
                <a:spcPct val="0"/>
              </a:spcBef>
              <a:spcAft>
                <a:spcPts val="600"/>
              </a:spcAft>
              <a:buFontTx/>
              <a:buNone/>
            </a:pPr>
            <a:r>
              <a:rPr lang="he-IL" altLang="he-IL" sz="3000" dirty="0" smtClean="0">
                <a:solidFill>
                  <a:srgbClr val="7030A0"/>
                </a:solidFill>
                <a:latin typeface="Arial" panose="020B0604020202020204" pitchFamily="34" charset="0"/>
                <a:cs typeface="+mn-cs"/>
              </a:rPr>
              <a:t>- בציר </a:t>
            </a:r>
            <a:r>
              <a:rPr lang="en-US" altLang="he-IL" sz="3000" dirty="0">
                <a:solidFill>
                  <a:srgbClr val="7030A0"/>
                </a:solidFill>
                <a:latin typeface="Arial" panose="020B0604020202020204" pitchFamily="34" charset="0"/>
                <a:cs typeface="+mn-cs"/>
              </a:rPr>
              <a:t>Y</a:t>
            </a:r>
            <a:r>
              <a:rPr lang="he-IL" altLang="he-IL" sz="3000" dirty="0">
                <a:solidFill>
                  <a:srgbClr val="7030A0"/>
                </a:solidFill>
                <a:latin typeface="Arial" panose="020B0604020202020204" pitchFamily="34" charset="0"/>
                <a:cs typeface="+mn-cs"/>
              </a:rPr>
              <a:t> </a:t>
            </a:r>
            <a:r>
              <a:rPr lang="he-IL" altLang="he-IL" sz="3000" dirty="0" smtClean="0">
                <a:solidFill>
                  <a:srgbClr val="7030A0"/>
                </a:solidFill>
                <a:latin typeface="Arial" panose="020B0604020202020204" pitchFamily="34" charset="0"/>
                <a:cs typeface="+mn-cs"/>
              </a:rPr>
              <a:t>הערכים </a:t>
            </a:r>
            <a:r>
              <a:rPr lang="he-IL" altLang="he-IL" sz="3000" dirty="0">
                <a:solidFill>
                  <a:srgbClr val="7030A0"/>
                </a:solidFill>
                <a:latin typeface="Arial" panose="020B0604020202020204" pitchFamily="34" charset="0"/>
                <a:cs typeface="+mn-cs"/>
              </a:rPr>
              <a:t>גדולים </a:t>
            </a:r>
            <a:r>
              <a:rPr lang="he-IL" altLang="he-IL" sz="3000" dirty="0" smtClean="0">
                <a:solidFill>
                  <a:srgbClr val="7030A0"/>
                </a:solidFill>
                <a:latin typeface="Arial" panose="020B0604020202020204" pitchFamily="34" charset="0"/>
                <a:cs typeface="+mn-cs"/>
              </a:rPr>
              <a:t>מ- 100, והם אינם רלוונטיים.</a:t>
            </a:r>
            <a:endParaRPr lang="he-IL" altLang="he-IL" sz="3000" dirty="0">
              <a:solidFill>
                <a:srgbClr val="7030A0"/>
              </a:solidFill>
              <a:latin typeface="Arial" panose="020B0604020202020204" pitchFamily="34" charset="0"/>
              <a:cs typeface="+mn-cs"/>
            </a:endParaRPr>
          </a:p>
          <a:p>
            <a:pPr eaLnBrk="1" hangingPunct="1">
              <a:spcBef>
                <a:spcPct val="0"/>
              </a:spcBef>
              <a:spcAft>
                <a:spcPts val="600"/>
              </a:spcAft>
              <a:buFontTx/>
              <a:buNone/>
            </a:pPr>
            <a:r>
              <a:rPr lang="he-IL" altLang="he-IL" sz="3000" dirty="0" smtClean="0">
                <a:solidFill>
                  <a:srgbClr val="7030A0"/>
                </a:solidFill>
                <a:latin typeface="Arial" panose="020B0604020202020204" pitchFamily="34" charset="0"/>
                <a:cs typeface="+mn-cs"/>
              </a:rPr>
              <a:t>- בעקומה לא מצוינים הערכים, ויש חיבור של </a:t>
            </a:r>
            <a:r>
              <a:rPr lang="he-IL" altLang="he-IL" sz="3000" dirty="0">
                <a:solidFill>
                  <a:srgbClr val="7030A0"/>
                </a:solidFill>
                <a:latin typeface="Arial" panose="020B0604020202020204" pitchFamily="34" charset="0"/>
                <a:cs typeface="+mn-cs"/>
              </a:rPr>
              <a:t>הנקודות בקו.</a:t>
            </a:r>
            <a:endParaRPr lang="he-IL" altLang="he-IL" sz="3000" dirty="0">
              <a:solidFill>
                <a:srgbClr val="000000"/>
              </a:solidFill>
              <a:cs typeface="+mn-cs"/>
            </a:endParaRPr>
          </a:p>
        </p:txBody>
      </p:sp>
      <p:sp>
        <p:nvSpPr>
          <p:cNvPr id="2" name="מלבן 1"/>
          <p:cNvSpPr/>
          <p:nvPr/>
        </p:nvSpPr>
        <p:spPr>
          <a:xfrm>
            <a:off x="395536" y="0"/>
            <a:ext cx="8352928" cy="1692771"/>
          </a:xfrm>
          <a:prstGeom prst="rect">
            <a:avLst/>
          </a:prstGeom>
        </p:spPr>
        <p:txBody>
          <a:bodyPr wrap="square">
            <a:spAutoFit/>
          </a:bodyPr>
          <a:lstStyle/>
          <a:p>
            <a:r>
              <a:rPr lang="he-IL" sz="4000" b="1" dirty="0">
                <a:solidFill>
                  <a:srgbClr val="FF0000"/>
                </a:solidFill>
              </a:rPr>
              <a:t>המשימה:</a:t>
            </a:r>
            <a:r>
              <a:rPr lang="en-US" sz="4000" b="1" dirty="0">
                <a:solidFill>
                  <a:srgbClr val="FF0000"/>
                </a:solidFill>
              </a:rPr>
              <a:t> </a:t>
            </a:r>
            <a:endParaRPr lang="he-IL" sz="4000" b="1" dirty="0">
              <a:solidFill>
                <a:srgbClr val="FF0000"/>
              </a:solidFill>
            </a:endParaRPr>
          </a:p>
          <a:p>
            <a:r>
              <a:rPr lang="he-IL" sz="3200" dirty="0">
                <a:solidFill>
                  <a:prstClr val="black"/>
                </a:solidFill>
              </a:rPr>
              <a:t>עליכם להתבונן בגרפים הבאים </a:t>
            </a:r>
            <a:r>
              <a:rPr lang="he-IL" sz="3200" dirty="0" smtClean="0">
                <a:solidFill>
                  <a:prstClr val="black"/>
                </a:solidFill>
              </a:rPr>
              <a:t>(העקומות </a:t>
            </a:r>
            <a:r>
              <a:rPr lang="he-IL" sz="3200" dirty="0">
                <a:solidFill>
                  <a:prstClr val="black"/>
                </a:solidFill>
              </a:rPr>
              <a:t>הבאות) ולמצוא את הטעויות המסתתרות בהם.</a:t>
            </a:r>
            <a:endParaRPr lang="he-IL" sz="3200" dirty="0"/>
          </a:p>
        </p:txBody>
      </p:sp>
      <p:sp>
        <p:nvSpPr>
          <p:cNvPr id="5" name="מציין מיקום של מספר שקופית 4"/>
          <p:cNvSpPr>
            <a:spLocks noGrp="1"/>
          </p:cNvSpPr>
          <p:nvPr>
            <p:ph type="sldNum" sz="quarter" idx="12"/>
          </p:nvPr>
        </p:nvSpPr>
        <p:spPr/>
        <p:txBody>
          <a:bodyPr vert="horz" lIns="91440" tIns="45720" rIns="91440" bIns="45720" rtlCol="0" anchor="ctr"/>
          <a:lstStyle/>
          <a:p>
            <a:fld id="{8B0CD2D4-AE83-4AAC-AA6B-8758A72ACA2B}" type="slidenum">
              <a:rPr lang="he-IL" sz="1200" b="1"/>
              <a:pPr/>
              <a:t>5</a:t>
            </a:fld>
            <a:endParaRPr lang="he-IL" sz="1200" b="1"/>
          </a:p>
        </p:txBody>
      </p:sp>
      <p:graphicFrame>
        <p:nvGraphicFramePr>
          <p:cNvPr id="7" name="תרשים 6"/>
          <p:cNvGraphicFramePr>
            <a:graphicFrameLocks/>
          </p:cNvGraphicFramePr>
          <p:nvPr>
            <p:extLst>
              <p:ext uri="{D42A27DB-BD31-4B8C-83A1-F6EECF244321}">
                <p14:modId xmlns:p14="http://schemas.microsoft.com/office/powerpoint/2010/main" val="3090965157"/>
              </p:ext>
            </p:extLst>
          </p:nvPr>
        </p:nvGraphicFramePr>
        <p:xfrm>
          <a:off x="2060848" y="1769256"/>
          <a:ext cx="5022304" cy="2883768"/>
        </p:xfrm>
        <a:graphic>
          <a:graphicData uri="http://schemas.openxmlformats.org/drawingml/2006/chart">
            <c:chart xmlns:c="http://schemas.openxmlformats.org/drawingml/2006/chart" xmlns:r="http://schemas.openxmlformats.org/officeDocument/2006/relationships" r:id="rId3"/>
          </a:graphicData>
        </a:graphic>
      </p:graphicFrame>
      <p:sp>
        <p:nvSpPr>
          <p:cNvPr id="8" name="מציין מיקום של כותרת תחתונה 4"/>
          <p:cNvSpPr>
            <a:spLocks noGrp="1"/>
          </p:cNvSpPr>
          <p:nvPr>
            <p:ph type="ftr" sz="quarter" idx="11"/>
          </p:nvPr>
        </p:nvSpPr>
        <p:spPr>
          <a:xfrm>
            <a:off x="2764639" y="6459786"/>
            <a:ext cx="3617103" cy="365125"/>
          </a:xfrm>
        </p:spPr>
        <p:txBody>
          <a:bodyPr/>
          <a:lstStyle/>
          <a:p>
            <a:r>
              <a:rPr lang="he-IL" sz="1200" b="1" dirty="0"/>
              <a:t>  הפיקוח על הוראת הכימיה, 2018</a:t>
            </a:r>
          </a:p>
        </p:txBody>
      </p:sp>
    </p:spTree>
    <p:extLst>
      <p:ext uri="{BB962C8B-B14F-4D97-AF65-F5344CB8AC3E}">
        <p14:creationId xmlns:p14="http://schemas.microsoft.com/office/powerpoint/2010/main" val="25162509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3250" name="תמונה 2" descr="http://stwww.weizmann.ac.il/g-chem/iton/11/pic11/58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834592"/>
            <a:ext cx="3998912"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p:cNvSpPr>
            <a:spLocks noChangeArrowheads="1"/>
          </p:cNvSpPr>
          <p:nvPr/>
        </p:nvSpPr>
        <p:spPr bwMode="auto">
          <a:xfrm>
            <a:off x="94109" y="4342429"/>
            <a:ext cx="889545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eaLnBrk="1" hangingPunct="1">
              <a:spcBef>
                <a:spcPct val="0"/>
              </a:spcBef>
              <a:spcAft>
                <a:spcPts val="600"/>
              </a:spcAft>
              <a:buFontTx/>
              <a:buNone/>
            </a:pPr>
            <a:r>
              <a:rPr lang="he-IL" altLang="he-IL" dirty="0" smtClean="0">
                <a:solidFill>
                  <a:srgbClr val="7030A0"/>
                </a:solidFill>
                <a:latin typeface="Arial" panose="020B0604020202020204" pitchFamily="34" charset="0"/>
                <a:cs typeface="+mn-cs"/>
              </a:rPr>
              <a:t>- בגרף </a:t>
            </a:r>
            <a:r>
              <a:rPr lang="he-IL" altLang="he-IL" dirty="0">
                <a:solidFill>
                  <a:srgbClr val="7030A0"/>
                </a:solidFill>
                <a:latin typeface="Arial" panose="020B0604020202020204" pitchFamily="34" charset="0"/>
                <a:cs typeface="+mn-cs"/>
              </a:rPr>
              <a:t>הימני אין כותרת לציר </a:t>
            </a:r>
            <a:r>
              <a:rPr lang="en-US" altLang="he-IL" dirty="0" smtClean="0">
                <a:solidFill>
                  <a:srgbClr val="7030A0"/>
                </a:solidFill>
                <a:latin typeface="Arial" panose="020B0604020202020204" pitchFamily="34" charset="0"/>
                <a:cs typeface="+mn-cs"/>
              </a:rPr>
              <a:t>X</a:t>
            </a:r>
            <a:r>
              <a:rPr lang="he-IL" altLang="he-IL" dirty="0" smtClean="0">
                <a:solidFill>
                  <a:srgbClr val="7030A0"/>
                </a:solidFill>
                <a:latin typeface="Arial" panose="020B0604020202020204" pitchFamily="34" charset="0"/>
                <a:cs typeface="+mn-cs"/>
              </a:rPr>
              <a:t>.</a:t>
            </a:r>
            <a:endParaRPr lang="en-US" altLang="he-IL" dirty="0">
              <a:solidFill>
                <a:srgbClr val="7030A0"/>
              </a:solidFill>
              <a:latin typeface="Arial" panose="020B0604020202020204" pitchFamily="34" charset="0"/>
              <a:cs typeface="+mn-cs"/>
            </a:endParaRPr>
          </a:p>
          <a:p>
            <a:pPr eaLnBrk="1" hangingPunct="1">
              <a:spcBef>
                <a:spcPct val="0"/>
              </a:spcBef>
              <a:buFontTx/>
              <a:buNone/>
            </a:pPr>
            <a:r>
              <a:rPr lang="he-IL" altLang="he-IL" dirty="0" smtClean="0">
                <a:solidFill>
                  <a:srgbClr val="7030A0"/>
                </a:solidFill>
                <a:latin typeface="Arial" panose="020B0604020202020204" pitchFamily="34" charset="0"/>
                <a:cs typeface="+mn-cs"/>
              </a:rPr>
              <a:t>- בשני </a:t>
            </a:r>
            <a:r>
              <a:rPr lang="he-IL" altLang="he-IL" dirty="0">
                <a:solidFill>
                  <a:srgbClr val="7030A0"/>
                </a:solidFill>
                <a:latin typeface="Arial" panose="020B0604020202020204" pitchFamily="34" charset="0"/>
                <a:cs typeface="+mn-cs"/>
              </a:rPr>
              <a:t>הגרפים, הערכים המוצגים בציר </a:t>
            </a:r>
            <a:r>
              <a:rPr lang="en-US" altLang="he-IL" dirty="0" smtClean="0">
                <a:solidFill>
                  <a:srgbClr val="7030A0"/>
                </a:solidFill>
                <a:latin typeface="Arial" panose="020B0604020202020204" pitchFamily="34" charset="0"/>
                <a:cs typeface="+mn-cs"/>
              </a:rPr>
              <a:t>X</a:t>
            </a:r>
            <a:r>
              <a:rPr lang="he-IL" altLang="he-IL" dirty="0" smtClean="0">
                <a:solidFill>
                  <a:srgbClr val="7030A0"/>
                </a:solidFill>
                <a:latin typeface="Arial" panose="020B0604020202020204" pitchFamily="34" charset="0"/>
                <a:cs typeface="+mn-cs"/>
              </a:rPr>
              <a:t>, </a:t>
            </a:r>
            <a:r>
              <a:rPr lang="he-IL" altLang="he-IL" dirty="0">
                <a:solidFill>
                  <a:srgbClr val="7030A0"/>
                </a:solidFill>
                <a:latin typeface="Arial" panose="020B0604020202020204" pitchFamily="34" charset="0"/>
                <a:cs typeface="+mn-cs"/>
              </a:rPr>
              <a:t>אינם בסדר עולה </a:t>
            </a:r>
            <a:r>
              <a:rPr lang="he-IL" altLang="he-IL" sz="2800" dirty="0" smtClean="0">
                <a:solidFill>
                  <a:srgbClr val="7030A0"/>
                </a:solidFill>
                <a:latin typeface="Arial" panose="020B0604020202020204" pitchFamily="34" charset="0"/>
                <a:cs typeface="+mn-cs"/>
              </a:rPr>
              <a:t>(הסדר לא </a:t>
            </a:r>
            <a:r>
              <a:rPr lang="he-IL" altLang="he-IL" sz="2800" dirty="0">
                <a:solidFill>
                  <a:srgbClr val="7030A0"/>
                </a:solidFill>
                <a:latin typeface="Arial" panose="020B0604020202020204" pitchFamily="34" charset="0"/>
                <a:cs typeface="+mn-cs"/>
              </a:rPr>
              <a:t>מחייב בדיאגרמת עמודות, אבל </a:t>
            </a:r>
            <a:r>
              <a:rPr lang="he-IL" altLang="he-IL" sz="2800" dirty="0" smtClean="0">
                <a:solidFill>
                  <a:srgbClr val="7030A0"/>
                </a:solidFill>
                <a:latin typeface="Arial" panose="020B0604020202020204" pitchFamily="34" charset="0"/>
                <a:cs typeface="+mn-cs"/>
              </a:rPr>
              <a:t>מצב זה מקשה </a:t>
            </a:r>
            <a:r>
              <a:rPr lang="he-IL" altLang="he-IL" sz="2800" dirty="0">
                <a:solidFill>
                  <a:srgbClr val="7030A0"/>
                </a:solidFill>
                <a:latin typeface="Arial" panose="020B0604020202020204" pitchFamily="34" charset="0"/>
                <a:cs typeface="+mn-cs"/>
              </a:rPr>
              <a:t>על המתבונן להסיק מסקנה</a:t>
            </a:r>
            <a:r>
              <a:rPr lang="he-IL" altLang="he-IL" sz="2800" dirty="0" smtClean="0">
                <a:solidFill>
                  <a:srgbClr val="7030A0"/>
                </a:solidFill>
                <a:latin typeface="Arial" panose="020B0604020202020204" pitchFamily="34" charset="0"/>
                <a:cs typeface="+mn-cs"/>
              </a:rPr>
              <a:t>).</a:t>
            </a:r>
            <a:endParaRPr lang="he-IL" altLang="he-IL" sz="2800" dirty="0">
              <a:solidFill>
                <a:srgbClr val="000000"/>
              </a:solidFill>
              <a:cs typeface="+mn-cs"/>
            </a:endParaRPr>
          </a:p>
        </p:txBody>
      </p:sp>
      <p:sp>
        <p:nvSpPr>
          <p:cNvPr id="2" name="מלבן 1"/>
          <p:cNvSpPr/>
          <p:nvPr/>
        </p:nvSpPr>
        <p:spPr>
          <a:xfrm>
            <a:off x="-121678" y="9220"/>
            <a:ext cx="9265678" cy="1200329"/>
          </a:xfrm>
          <a:prstGeom prst="rect">
            <a:avLst/>
          </a:prstGeom>
        </p:spPr>
        <p:txBody>
          <a:bodyPr wrap="none">
            <a:spAutoFit/>
          </a:bodyPr>
          <a:lstStyle/>
          <a:p>
            <a:pPr lvl="0"/>
            <a:r>
              <a:rPr lang="he-IL" sz="3600" b="1" dirty="0">
                <a:solidFill>
                  <a:srgbClr val="FF0000"/>
                </a:solidFill>
                <a:latin typeface="Calibri"/>
                <a:cs typeface="Arial"/>
              </a:rPr>
              <a:t>מהי הטעות המסתתרת </a:t>
            </a:r>
            <a:r>
              <a:rPr lang="he-IL" sz="3600" b="1" dirty="0" smtClean="0">
                <a:solidFill>
                  <a:srgbClr val="FF0000"/>
                </a:solidFill>
                <a:latin typeface="Calibri"/>
                <a:cs typeface="Arial"/>
              </a:rPr>
              <a:t>בגרף?</a:t>
            </a:r>
            <a:endParaRPr lang="he-IL" sz="3600" b="1" dirty="0">
              <a:solidFill>
                <a:srgbClr val="FF0000"/>
              </a:solidFill>
              <a:latin typeface="Calibri"/>
              <a:cs typeface="Arial"/>
            </a:endParaRPr>
          </a:p>
          <a:p>
            <a:pPr lvl="0"/>
            <a:r>
              <a:rPr lang="he-IL" sz="3600" b="1" dirty="0">
                <a:solidFill>
                  <a:srgbClr val="FF0000"/>
                </a:solidFill>
                <a:latin typeface="Calibri"/>
                <a:cs typeface="Arial"/>
              </a:rPr>
              <a:t>                           </a:t>
            </a:r>
            <a:r>
              <a:rPr lang="he-IL" sz="3600" b="1" dirty="0" smtClean="0">
                <a:solidFill>
                  <a:srgbClr val="FF0000"/>
                </a:solidFill>
                <a:latin typeface="Calibri"/>
                <a:cs typeface="Arial"/>
              </a:rPr>
              <a:t>                    מה </a:t>
            </a:r>
            <a:r>
              <a:rPr lang="he-IL" sz="3600" b="1" dirty="0">
                <a:solidFill>
                  <a:srgbClr val="FF0000"/>
                </a:solidFill>
                <a:latin typeface="Calibri"/>
                <a:cs typeface="Arial"/>
              </a:rPr>
              <a:t>ניתן לשפר? </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268760"/>
            <a:ext cx="479168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ציין מיקום של מספר שקופית 3"/>
          <p:cNvSpPr>
            <a:spLocks noGrp="1"/>
          </p:cNvSpPr>
          <p:nvPr>
            <p:ph type="sldNum" sz="quarter" idx="12"/>
          </p:nvPr>
        </p:nvSpPr>
        <p:spPr/>
        <p:txBody>
          <a:bodyPr vert="horz" lIns="91440" tIns="45720" rIns="91440" bIns="45720" rtlCol="0" anchor="ctr"/>
          <a:lstStyle/>
          <a:p>
            <a:fld id="{8B0CD2D4-AE83-4AAC-AA6B-8758A72ACA2B}" type="slidenum">
              <a:rPr lang="he-IL" sz="1200" b="1"/>
              <a:pPr/>
              <a:t>6</a:t>
            </a:fld>
            <a:endParaRPr lang="he-IL" sz="1200" b="1"/>
          </a:p>
        </p:txBody>
      </p:sp>
      <p:sp>
        <p:nvSpPr>
          <p:cNvPr id="8" name="מציין מיקום של כותרת תחתונה 4"/>
          <p:cNvSpPr>
            <a:spLocks noGrp="1"/>
          </p:cNvSpPr>
          <p:nvPr>
            <p:ph type="ftr" sz="quarter" idx="11"/>
          </p:nvPr>
        </p:nvSpPr>
        <p:spPr>
          <a:xfrm>
            <a:off x="2764639" y="6459786"/>
            <a:ext cx="3617103" cy="365125"/>
          </a:xfrm>
        </p:spPr>
        <p:txBody>
          <a:bodyPr/>
          <a:lstStyle/>
          <a:p>
            <a:r>
              <a:rPr lang="he-IL" sz="1200" b="1" dirty="0"/>
              <a:t>  הפיקוח על הוראת הכימיה, 2018</a:t>
            </a:r>
          </a:p>
        </p:txBody>
      </p:sp>
    </p:spTree>
    <p:extLst>
      <p:ext uri="{BB962C8B-B14F-4D97-AF65-F5344CB8AC3E}">
        <p14:creationId xmlns:p14="http://schemas.microsoft.com/office/powerpoint/2010/main" val="23622306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00759"/>
            <a:ext cx="4557526" cy="342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מלבן 2"/>
          <p:cNvSpPr>
            <a:spLocks noChangeArrowheads="1"/>
          </p:cNvSpPr>
          <p:nvPr/>
        </p:nvSpPr>
        <p:spPr bwMode="auto">
          <a:xfrm>
            <a:off x="107504" y="4327799"/>
            <a:ext cx="8885011"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spcAft>
                <a:spcPts val="600"/>
              </a:spcAft>
            </a:pPr>
            <a:r>
              <a:rPr lang="he-IL" altLang="he-IL" sz="3000" dirty="0">
                <a:solidFill>
                  <a:srgbClr val="7030A0"/>
                </a:solidFill>
                <a:latin typeface="Arial" panose="020B0604020202020204" pitchFamily="34" charset="0"/>
              </a:rPr>
              <a:t>- סוג הגרף אינו מתאים כי המשתנה הבלתי תלוי רציף.</a:t>
            </a:r>
          </a:p>
          <a:p>
            <a:pPr>
              <a:spcBef>
                <a:spcPct val="0"/>
              </a:spcBef>
              <a:spcAft>
                <a:spcPts val="600"/>
              </a:spcAft>
            </a:pPr>
            <a:r>
              <a:rPr lang="he-IL" altLang="he-IL" sz="3000" dirty="0">
                <a:solidFill>
                  <a:srgbClr val="7030A0"/>
                </a:solidFill>
                <a:latin typeface="Arial" panose="020B0604020202020204" pitchFamily="34" charset="0"/>
              </a:rPr>
              <a:t>- קנה מידה שגוי לערכים בציר </a:t>
            </a:r>
            <a:r>
              <a:rPr lang="en-US" altLang="he-IL" sz="3000" dirty="0">
                <a:solidFill>
                  <a:srgbClr val="7030A0"/>
                </a:solidFill>
                <a:latin typeface="Arial" panose="020B0604020202020204" pitchFamily="34" charset="0"/>
              </a:rPr>
              <a:t> X</a:t>
            </a:r>
            <a:r>
              <a:rPr lang="he-IL" altLang="he-IL" sz="2800" dirty="0">
                <a:solidFill>
                  <a:srgbClr val="7030A0"/>
                </a:solidFill>
                <a:latin typeface="Arial" panose="020B0604020202020204" pitchFamily="34" charset="0"/>
              </a:rPr>
              <a:t>(מאפיין גרף עמודות</a:t>
            </a:r>
            <a:r>
              <a:rPr lang="he-IL" altLang="he-IL" sz="2800" dirty="0" smtClean="0">
                <a:solidFill>
                  <a:srgbClr val="7030A0"/>
                </a:solidFill>
                <a:latin typeface="Arial" panose="020B0604020202020204" pitchFamily="34" charset="0"/>
              </a:rPr>
              <a:t>).</a:t>
            </a:r>
            <a:endParaRPr lang="he-IL" altLang="he-IL" sz="2800" dirty="0">
              <a:solidFill>
                <a:srgbClr val="7030A0"/>
              </a:solidFill>
              <a:latin typeface="Arial" panose="020B0604020202020204" pitchFamily="34" charset="0"/>
            </a:endParaRPr>
          </a:p>
          <a:p>
            <a:pPr>
              <a:spcBef>
                <a:spcPct val="0"/>
              </a:spcBef>
              <a:spcAft>
                <a:spcPts val="600"/>
              </a:spcAft>
            </a:pPr>
            <a:r>
              <a:rPr lang="he-IL" altLang="he-IL" sz="3000" dirty="0" smtClean="0">
                <a:solidFill>
                  <a:srgbClr val="7030A0"/>
                </a:solidFill>
                <a:latin typeface="Arial" panose="020B0604020202020204" pitchFamily="34" charset="0"/>
              </a:rPr>
              <a:t>  טעות </a:t>
            </a:r>
            <a:r>
              <a:rPr lang="he-IL" altLang="he-IL" sz="3000" dirty="0">
                <a:solidFill>
                  <a:srgbClr val="7030A0"/>
                </a:solidFill>
                <a:latin typeface="Arial" panose="020B0604020202020204" pitchFamily="34" charset="0"/>
              </a:rPr>
              <a:t>דומה יכולה להופיע כאשר תלמידים בוחרים </a:t>
            </a:r>
            <a:r>
              <a:rPr lang="he-IL" altLang="he-IL" sz="3000" dirty="0" smtClean="0">
                <a:solidFill>
                  <a:srgbClr val="7030A0"/>
                </a:solidFill>
                <a:latin typeface="Arial" panose="020B0604020202020204" pitchFamily="34" charset="0"/>
              </a:rPr>
              <a:t>באקסל    </a:t>
            </a:r>
            <a:r>
              <a:rPr lang="en-US" altLang="he-IL" sz="3000" dirty="0" smtClean="0">
                <a:solidFill>
                  <a:srgbClr val="7030A0"/>
                </a:solidFill>
                <a:latin typeface="Arial" panose="020B0604020202020204" pitchFamily="34" charset="0"/>
              </a:rPr>
              <a:t/>
            </a:r>
            <a:br>
              <a:rPr lang="en-US" altLang="he-IL" sz="3000" dirty="0" smtClean="0">
                <a:solidFill>
                  <a:srgbClr val="7030A0"/>
                </a:solidFill>
                <a:latin typeface="Arial" panose="020B0604020202020204" pitchFamily="34" charset="0"/>
              </a:rPr>
            </a:br>
            <a:r>
              <a:rPr lang="he-IL" altLang="he-IL" sz="3000" dirty="0" smtClean="0">
                <a:solidFill>
                  <a:srgbClr val="7030A0"/>
                </a:solidFill>
                <a:latin typeface="Arial" panose="020B0604020202020204" pitchFamily="34" charset="0"/>
              </a:rPr>
              <a:t>  ב"קו</a:t>
            </a:r>
            <a:r>
              <a:rPr lang="he-IL" altLang="he-IL" sz="3000" dirty="0">
                <a:solidFill>
                  <a:srgbClr val="7030A0"/>
                </a:solidFill>
                <a:latin typeface="Arial" panose="020B0604020202020204" pitchFamily="34" charset="0"/>
              </a:rPr>
              <a:t>" במקום בפיזור </a:t>
            </a:r>
            <a:r>
              <a:rPr lang="en-US" altLang="he-IL" sz="3000" dirty="0">
                <a:solidFill>
                  <a:srgbClr val="7030A0"/>
                </a:solidFill>
                <a:latin typeface="Arial" panose="020B0604020202020204" pitchFamily="34" charset="0"/>
              </a:rPr>
              <a:t>XY</a:t>
            </a:r>
            <a:endParaRPr lang="he-IL" altLang="he-IL" sz="3000" dirty="0">
              <a:solidFill>
                <a:srgbClr val="7030A0"/>
              </a:solidFill>
              <a:latin typeface="Arial" panose="020B0604020202020204" pitchFamily="34" charset="0"/>
            </a:endParaRPr>
          </a:p>
        </p:txBody>
      </p:sp>
      <p:pic>
        <p:nvPicPr>
          <p:cNvPr id="4098" name="תמונה 1"/>
          <p:cNvPicPr>
            <a:picLocks noChangeAspect="1" noChangeArrowheads="1"/>
          </p:cNvPicPr>
          <p:nvPr/>
        </p:nvPicPr>
        <p:blipFill>
          <a:blip r:embed="rId4">
            <a:extLst>
              <a:ext uri="{28A0092B-C50C-407E-A947-70E740481C1C}">
                <a14:useLocalDpi xmlns:a14="http://schemas.microsoft.com/office/drawing/2010/main" val="0"/>
              </a:ext>
            </a:extLst>
          </a:blip>
          <a:srcRect l="57292" t="1543" r="30556" b="67284"/>
          <a:stretch>
            <a:fillRect/>
          </a:stretch>
        </p:blipFill>
        <p:spPr bwMode="auto">
          <a:xfrm>
            <a:off x="107504" y="1364712"/>
            <a:ext cx="3657900" cy="296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מחבר חץ ישר 11"/>
          <p:cNvCxnSpPr>
            <a:cxnSpLocks/>
          </p:cNvCxnSpPr>
          <p:nvPr/>
        </p:nvCxnSpPr>
        <p:spPr>
          <a:xfrm flipH="1">
            <a:off x="3096384" y="1484784"/>
            <a:ext cx="1080120" cy="34993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מלבן 6"/>
          <p:cNvSpPr/>
          <p:nvPr/>
        </p:nvSpPr>
        <p:spPr>
          <a:xfrm>
            <a:off x="22926" y="0"/>
            <a:ext cx="9121073" cy="1200329"/>
          </a:xfrm>
          <a:prstGeom prst="rect">
            <a:avLst/>
          </a:prstGeom>
        </p:spPr>
        <p:txBody>
          <a:bodyPr wrap="square">
            <a:spAutoFit/>
          </a:bodyPr>
          <a:lstStyle/>
          <a:p>
            <a:pPr lvl="0"/>
            <a:r>
              <a:rPr lang="he-IL" sz="3600" b="1" dirty="0">
                <a:solidFill>
                  <a:srgbClr val="FF0000"/>
                </a:solidFill>
                <a:latin typeface="Calibri"/>
              </a:rPr>
              <a:t>מהי הטעות המסתתרת </a:t>
            </a:r>
            <a:r>
              <a:rPr lang="he-IL" sz="3600" b="1" dirty="0" smtClean="0">
                <a:solidFill>
                  <a:srgbClr val="FF0000"/>
                </a:solidFill>
                <a:latin typeface="Calibri"/>
              </a:rPr>
              <a:t>בגרף?</a:t>
            </a:r>
            <a:endParaRPr lang="he-IL" sz="3600" b="1" dirty="0">
              <a:solidFill>
                <a:srgbClr val="FF0000"/>
              </a:solidFill>
              <a:latin typeface="Calibri"/>
            </a:endParaRPr>
          </a:p>
          <a:p>
            <a:pPr lvl="0"/>
            <a:r>
              <a:rPr lang="he-IL" sz="3600" b="1" dirty="0">
                <a:solidFill>
                  <a:srgbClr val="FF0000"/>
                </a:solidFill>
                <a:latin typeface="Calibri"/>
              </a:rPr>
              <a:t>                           </a:t>
            </a:r>
            <a:r>
              <a:rPr lang="he-IL" sz="3600" b="1" dirty="0" smtClean="0">
                <a:solidFill>
                  <a:srgbClr val="FF0000"/>
                </a:solidFill>
                <a:latin typeface="Calibri"/>
              </a:rPr>
              <a:t>                    מה </a:t>
            </a:r>
            <a:r>
              <a:rPr lang="he-IL" sz="3600" b="1" dirty="0">
                <a:solidFill>
                  <a:srgbClr val="FF0000"/>
                </a:solidFill>
                <a:latin typeface="Calibri"/>
              </a:rPr>
              <a:t>ניתן לשפר? </a:t>
            </a:r>
          </a:p>
        </p:txBody>
      </p:sp>
      <p:sp>
        <p:nvSpPr>
          <p:cNvPr id="3" name="מציין מיקום של מספר שקופית 2"/>
          <p:cNvSpPr>
            <a:spLocks noGrp="1"/>
          </p:cNvSpPr>
          <p:nvPr>
            <p:ph type="sldNum" sz="quarter" idx="12"/>
          </p:nvPr>
        </p:nvSpPr>
        <p:spPr/>
        <p:txBody>
          <a:bodyPr vert="horz" lIns="91440" tIns="45720" rIns="91440" bIns="45720" rtlCol="0" anchor="ctr"/>
          <a:lstStyle/>
          <a:p>
            <a:fld id="{8B0CD2D4-AE83-4AAC-AA6B-8758A72ACA2B}" type="slidenum">
              <a:rPr lang="he-IL" sz="1200" b="1"/>
              <a:pPr/>
              <a:t>7</a:t>
            </a:fld>
            <a:endParaRPr lang="he-IL" sz="1200" b="1"/>
          </a:p>
        </p:txBody>
      </p:sp>
      <p:sp>
        <p:nvSpPr>
          <p:cNvPr id="10" name="אליפסה 9"/>
          <p:cNvSpPr/>
          <p:nvPr/>
        </p:nvSpPr>
        <p:spPr>
          <a:xfrm>
            <a:off x="2195736" y="1628384"/>
            <a:ext cx="900648" cy="699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1" name="מציין מיקום של כותרת תחתונה 4"/>
          <p:cNvSpPr>
            <a:spLocks noGrp="1"/>
          </p:cNvSpPr>
          <p:nvPr>
            <p:ph type="ftr" sz="quarter" idx="11"/>
          </p:nvPr>
        </p:nvSpPr>
        <p:spPr>
          <a:xfrm>
            <a:off x="2764639" y="6459786"/>
            <a:ext cx="3617103" cy="365125"/>
          </a:xfrm>
        </p:spPr>
        <p:txBody>
          <a:bodyPr/>
          <a:lstStyle/>
          <a:p>
            <a:r>
              <a:rPr lang="he-IL" sz="1200" b="1" dirty="0"/>
              <a:t>  הפיקוח על הוראת הכימיה, 2018</a:t>
            </a:r>
          </a:p>
        </p:txBody>
      </p:sp>
    </p:spTree>
    <p:extLst>
      <p:ext uri="{BB962C8B-B14F-4D97-AF65-F5344CB8AC3E}">
        <p14:creationId xmlns:p14="http://schemas.microsoft.com/office/powerpoint/2010/main" val="31764981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p:nvPr/>
        </p:nvPicPr>
        <p:blipFill rotWithShape="1">
          <a:blip r:embed="rId2" cstate="print">
            <a:extLst>
              <a:ext uri="{28A0092B-C50C-407E-A947-70E740481C1C}">
                <a14:useLocalDpi xmlns:a14="http://schemas.microsoft.com/office/drawing/2010/main" val="0"/>
              </a:ext>
            </a:extLst>
          </a:blip>
          <a:srcRect l="24502" t="11913"/>
          <a:stretch/>
        </p:blipFill>
        <p:spPr bwMode="auto">
          <a:xfrm>
            <a:off x="1295636" y="646331"/>
            <a:ext cx="6372708" cy="2710661"/>
          </a:xfrm>
          <a:prstGeom prst="rect">
            <a:avLst/>
          </a:prstGeom>
          <a:noFill/>
          <a:ln>
            <a:noFill/>
          </a:ln>
          <a:extLst>
            <a:ext uri="{53640926-AAD7-44D8-BBD7-CCE9431645EC}">
              <a14:shadowObscured xmlns:a14="http://schemas.microsoft.com/office/drawing/2010/main"/>
            </a:ext>
          </a:extLst>
        </p:spPr>
      </p:pic>
      <p:sp>
        <p:nvSpPr>
          <p:cNvPr id="3" name="מלבן 2"/>
          <p:cNvSpPr/>
          <p:nvPr/>
        </p:nvSpPr>
        <p:spPr>
          <a:xfrm>
            <a:off x="98854" y="3284984"/>
            <a:ext cx="8927976" cy="3108543"/>
          </a:xfrm>
          <a:prstGeom prst="rect">
            <a:avLst/>
          </a:prstGeom>
        </p:spPr>
        <p:txBody>
          <a:bodyPr wrap="square">
            <a:spAutoFit/>
          </a:bodyPr>
          <a:lstStyle/>
          <a:p>
            <a:pPr>
              <a:spcBef>
                <a:spcPct val="0"/>
              </a:spcBef>
              <a:defRPr/>
            </a:pPr>
            <a:r>
              <a:rPr lang="he-IL" altLang="he-IL" sz="2800" kern="0" dirty="0">
                <a:solidFill>
                  <a:srgbClr val="7030A0"/>
                </a:solidFill>
                <a:latin typeface="Arial" panose="020B0604020202020204" pitchFamily="34" charset="0"/>
                <a:cs typeface="Arial" panose="020B0604020202020204" pitchFamily="34" charset="0"/>
              </a:rPr>
              <a:t>- </a:t>
            </a:r>
            <a:r>
              <a:rPr lang="he-IL" altLang="he-IL" sz="2400" kern="0" dirty="0">
                <a:solidFill>
                  <a:srgbClr val="7030A0"/>
                </a:solidFill>
                <a:latin typeface="Arial" panose="020B0604020202020204" pitchFamily="34" charset="0"/>
                <a:cs typeface="Arial" panose="020B0604020202020204" pitchFamily="34" charset="0"/>
              </a:rPr>
              <a:t>סוג הגרף </a:t>
            </a:r>
            <a:r>
              <a:rPr lang="he-IL" altLang="he-IL" sz="2400" kern="0" dirty="0" smtClean="0">
                <a:solidFill>
                  <a:srgbClr val="7030A0"/>
                </a:solidFill>
                <a:latin typeface="Arial" panose="020B0604020202020204" pitchFamily="34" charset="0"/>
                <a:cs typeface="Arial" panose="020B0604020202020204" pitchFamily="34" charset="0"/>
              </a:rPr>
              <a:t>שגוי. יש לשרטט </a:t>
            </a:r>
            <a:r>
              <a:rPr lang="he-IL" altLang="he-IL" sz="2400" kern="0" dirty="0">
                <a:solidFill>
                  <a:srgbClr val="7030A0"/>
                </a:solidFill>
                <a:latin typeface="Arial" panose="020B0604020202020204" pitchFamily="34" charset="0"/>
                <a:cs typeface="Arial" panose="020B0604020202020204" pitchFamily="34" charset="0"/>
              </a:rPr>
              <a:t>גרף </a:t>
            </a:r>
            <a:r>
              <a:rPr lang="he-IL" altLang="he-IL" sz="2400" kern="0" dirty="0" smtClean="0">
                <a:solidFill>
                  <a:srgbClr val="7030A0"/>
                </a:solidFill>
                <a:latin typeface="Arial" panose="020B0604020202020204" pitchFamily="34" charset="0"/>
                <a:cs typeface="Arial" panose="020B0604020202020204" pitchFamily="34" charset="0"/>
              </a:rPr>
              <a:t>עמודות.</a:t>
            </a:r>
            <a:endParaRPr lang="he-IL" altLang="he-IL" sz="2400" kern="0" dirty="0">
              <a:solidFill>
                <a:srgbClr val="7030A0"/>
              </a:solidFill>
              <a:latin typeface="Arial" panose="020B0604020202020204" pitchFamily="34" charset="0"/>
              <a:cs typeface="Arial" panose="020B0604020202020204" pitchFamily="34" charset="0"/>
            </a:endParaRPr>
          </a:p>
          <a:p>
            <a:pPr>
              <a:spcBef>
                <a:spcPct val="0"/>
              </a:spcBef>
              <a:defRPr/>
            </a:pPr>
            <a:r>
              <a:rPr lang="he-IL" altLang="he-IL" sz="2400" kern="0" dirty="0">
                <a:solidFill>
                  <a:srgbClr val="7030A0"/>
                </a:solidFill>
                <a:latin typeface="Arial" panose="020B0604020202020204" pitchFamily="34" charset="0"/>
                <a:cs typeface="Arial" panose="020B0604020202020204" pitchFamily="34" charset="0"/>
              </a:rPr>
              <a:t>- אין כותרת </a:t>
            </a:r>
            <a:r>
              <a:rPr lang="he-IL" altLang="he-IL" sz="2400" kern="0" dirty="0" smtClean="0">
                <a:solidFill>
                  <a:srgbClr val="7030A0"/>
                </a:solidFill>
                <a:latin typeface="Arial" panose="020B0604020202020204" pitchFamily="34" charset="0"/>
                <a:cs typeface="Arial" panose="020B0604020202020204" pitchFamily="34" charset="0"/>
              </a:rPr>
              <a:t>לגרף. אין קנה מידה בציר </a:t>
            </a:r>
            <a:r>
              <a:rPr lang="en-US" altLang="he-IL" sz="2400" kern="0" dirty="0" smtClean="0">
                <a:solidFill>
                  <a:srgbClr val="7030A0"/>
                </a:solidFill>
                <a:latin typeface="Arial" panose="020B0604020202020204" pitchFamily="34" charset="0"/>
                <a:cs typeface="Arial" panose="020B0604020202020204" pitchFamily="34" charset="0"/>
              </a:rPr>
              <a:t>Y</a:t>
            </a:r>
            <a:r>
              <a:rPr lang="he-IL" altLang="he-IL" sz="2400" kern="0" dirty="0" smtClean="0">
                <a:solidFill>
                  <a:srgbClr val="7030A0"/>
                </a:solidFill>
                <a:latin typeface="Arial" panose="020B0604020202020204" pitchFamily="34" charset="0"/>
                <a:cs typeface="Arial" panose="020B0604020202020204" pitchFamily="34" charset="0"/>
              </a:rPr>
              <a:t>.</a:t>
            </a:r>
            <a:endParaRPr lang="he-IL" altLang="he-IL" sz="2400" kern="0" dirty="0">
              <a:solidFill>
                <a:srgbClr val="7030A0"/>
              </a:solidFill>
              <a:latin typeface="Arial" panose="020B0604020202020204" pitchFamily="34" charset="0"/>
              <a:cs typeface="Arial" panose="020B0604020202020204" pitchFamily="34" charset="0"/>
            </a:endParaRPr>
          </a:p>
          <a:p>
            <a:pPr>
              <a:spcBef>
                <a:spcPct val="0"/>
              </a:spcBef>
              <a:defRPr/>
            </a:pPr>
            <a:r>
              <a:rPr lang="he-IL" altLang="he-IL" sz="2400" kern="0" dirty="0">
                <a:solidFill>
                  <a:srgbClr val="7030A0"/>
                </a:solidFill>
                <a:latin typeface="Arial" panose="020B0604020202020204" pitchFamily="34" charset="0"/>
                <a:cs typeface="Arial" panose="020B0604020202020204" pitchFamily="34" charset="0"/>
              </a:rPr>
              <a:t>- היחידות של המשתנה התלוי המופיע בגרף </a:t>
            </a:r>
            <a:r>
              <a:rPr lang="he-IL" altLang="he-IL" sz="2400" kern="0" dirty="0" smtClean="0">
                <a:solidFill>
                  <a:srgbClr val="7030A0"/>
                </a:solidFill>
                <a:latin typeface="Arial" panose="020B0604020202020204" pitchFamily="34" charset="0"/>
                <a:cs typeface="Arial" panose="020B0604020202020204" pitchFamily="34" charset="0"/>
              </a:rPr>
              <a:t>מקשות על</a:t>
            </a:r>
            <a:r>
              <a:rPr lang="en-US" altLang="he-IL" sz="2400" kern="0" dirty="0" smtClean="0">
                <a:solidFill>
                  <a:srgbClr val="7030A0"/>
                </a:solidFill>
                <a:latin typeface="Arial" panose="020B0604020202020204" pitchFamily="34" charset="0"/>
                <a:cs typeface="Arial" panose="020B0604020202020204" pitchFamily="34" charset="0"/>
              </a:rPr>
              <a:t/>
            </a:r>
            <a:br>
              <a:rPr lang="en-US" altLang="he-IL" sz="2400" kern="0" dirty="0" smtClean="0">
                <a:solidFill>
                  <a:srgbClr val="7030A0"/>
                </a:solidFill>
                <a:latin typeface="Arial" panose="020B0604020202020204" pitchFamily="34" charset="0"/>
                <a:cs typeface="Arial" panose="020B0604020202020204" pitchFamily="34" charset="0"/>
              </a:rPr>
            </a:br>
            <a:r>
              <a:rPr lang="he-IL" altLang="he-IL" sz="2400" kern="0" dirty="0" smtClean="0">
                <a:solidFill>
                  <a:srgbClr val="7030A0"/>
                </a:solidFill>
                <a:latin typeface="Arial" panose="020B0604020202020204" pitchFamily="34" charset="0"/>
                <a:cs typeface="Arial" panose="020B0604020202020204" pitchFamily="34" charset="0"/>
              </a:rPr>
              <a:t>  תלמידים לנתח נכון את הגרף ולהסביר את התוצאות.  </a:t>
            </a:r>
            <a:r>
              <a:rPr lang="en-US" altLang="he-IL" sz="2400" kern="0" dirty="0" smtClean="0">
                <a:solidFill>
                  <a:srgbClr val="7030A0"/>
                </a:solidFill>
                <a:latin typeface="Arial" panose="020B0604020202020204" pitchFamily="34" charset="0"/>
                <a:cs typeface="Arial" panose="020B0604020202020204" pitchFamily="34" charset="0"/>
              </a:rPr>
              <a:t/>
            </a:r>
            <a:br>
              <a:rPr lang="en-US" altLang="he-IL" sz="2400" kern="0" dirty="0" smtClean="0">
                <a:solidFill>
                  <a:srgbClr val="7030A0"/>
                </a:solidFill>
                <a:latin typeface="Arial" panose="020B0604020202020204" pitchFamily="34" charset="0"/>
                <a:cs typeface="Arial" panose="020B0604020202020204" pitchFamily="34" charset="0"/>
              </a:rPr>
            </a:br>
            <a:r>
              <a:rPr lang="he-IL" altLang="he-IL" sz="2400" kern="0" dirty="0" smtClean="0">
                <a:solidFill>
                  <a:srgbClr val="7030A0"/>
                </a:solidFill>
                <a:latin typeface="Arial" panose="020B0604020202020204" pitchFamily="34" charset="0"/>
                <a:cs typeface="Arial" panose="020B0604020202020204" pitchFamily="34" charset="0"/>
              </a:rPr>
              <a:t>  (</a:t>
            </a:r>
            <a:r>
              <a:rPr lang="he-IL" altLang="he-IL" sz="2400" kern="0" dirty="0">
                <a:solidFill>
                  <a:srgbClr val="7030A0"/>
                </a:solidFill>
                <a:latin typeface="Arial" panose="020B0604020202020204" pitchFamily="34" charset="0"/>
                <a:cs typeface="Arial" panose="020B0604020202020204" pitchFamily="34" charset="0"/>
              </a:rPr>
              <a:t>עירוב של דקות ושניות)</a:t>
            </a:r>
          </a:p>
          <a:p>
            <a:pPr marL="342900" indent="-342900">
              <a:spcBef>
                <a:spcPct val="0"/>
              </a:spcBef>
              <a:buFontTx/>
              <a:buChar char="-"/>
              <a:defRPr/>
            </a:pPr>
            <a:r>
              <a:rPr lang="he-IL" altLang="he-IL" sz="2400" kern="0" dirty="0" smtClean="0">
                <a:solidFill>
                  <a:srgbClr val="7030A0"/>
                </a:solidFill>
                <a:latin typeface="Arial" panose="020B0604020202020204" pitchFamily="34" charset="0"/>
                <a:cs typeface="Arial" panose="020B0604020202020204" pitchFamily="34" charset="0"/>
              </a:rPr>
              <a:t>חיבור </a:t>
            </a:r>
            <a:r>
              <a:rPr lang="he-IL" altLang="he-IL" sz="2400" kern="0" dirty="0">
                <a:solidFill>
                  <a:srgbClr val="7030A0"/>
                </a:solidFill>
                <a:latin typeface="Arial" panose="020B0604020202020204" pitchFamily="34" charset="0"/>
                <a:cs typeface="Arial" panose="020B0604020202020204" pitchFamily="34" charset="0"/>
              </a:rPr>
              <a:t>הנקודות בגרף נעשה בקו סתמי</a:t>
            </a:r>
            <a:r>
              <a:rPr lang="he-IL" altLang="he-IL" sz="2400" kern="0" dirty="0" smtClean="0">
                <a:solidFill>
                  <a:srgbClr val="7030A0"/>
                </a:solidFill>
                <a:latin typeface="Arial" panose="020B0604020202020204" pitchFamily="34" charset="0"/>
                <a:cs typeface="Arial" panose="020B0604020202020204" pitchFamily="34" charset="0"/>
              </a:rPr>
              <a:t>.</a:t>
            </a:r>
          </a:p>
          <a:p>
            <a:pPr>
              <a:spcBef>
                <a:spcPct val="0"/>
              </a:spcBef>
              <a:defRPr/>
            </a:pPr>
            <a:r>
              <a:rPr lang="he-IL" altLang="he-IL" sz="2400" kern="0" dirty="0" smtClean="0">
                <a:solidFill>
                  <a:srgbClr val="FF0000"/>
                </a:solidFill>
                <a:latin typeface="Arial" panose="020B0604020202020204" pitchFamily="34" charset="0"/>
                <a:cs typeface="Arial" panose="020B0604020202020204" pitchFamily="34" charset="0"/>
              </a:rPr>
              <a:t>הערה על בחירת המשתנה הבלתי תלוי: רצוי היה לבחור כמשתנה בלתי תלוי טמפרטורה ולא עוצמת חום</a:t>
            </a:r>
            <a:r>
              <a:rPr lang="he-IL" altLang="he-IL" sz="2400" kern="0" smtClean="0">
                <a:solidFill>
                  <a:srgbClr val="FF0000"/>
                </a:solidFill>
                <a:latin typeface="Arial" panose="020B0604020202020204" pitchFamily="34" charset="0"/>
                <a:cs typeface="Arial" panose="020B0604020202020204" pitchFamily="34" charset="0"/>
              </a:rPr>
              <a:t>. </a:t>
            </a:r>
            <a:endParaRPr lang="he-IL" altLang="he-IL" sz="2400" kern="0" dirty="0">
              <a:solidFill>
                <a:srgbClr val="FF0000"/>
              </a:solidFill>
              <a:latin typeface="Arial" panose="020B0604020202020204" pitchFamily="34" charset="0"/>
              <a:cs typeface="Arial" panose="020B0604020202020204" pitchFamily="34" charset="0"/>
            </a:endParaRPr>
          </a:p>
        </p:txBody>
      </p:sp>
      <p:sp>
        <p:nvSpPr>
          <p:cNvPr id="5" name="מציין מיקום של מספר שקופית 4"/>
          <p:cNvSpPr>
            <a:spLocks noGrp="1"/>
          </p:cNvSpPr>
          <p:nvPr>
            <p:ph type="sldNum" sz="quarter" idx="12"/>
          </p:nvPr>
        </p:nvSpPr>
        <p:spPr/>
        <p:txBody>
          <a:bodyPr vert="horz" lIns="91440" tIns="45720" rIns="91440" bIns="45720" rtlCol="0" anchor="ctr"/>
          <a:lstStyle/>
          <a:p>
            <a:fld id="{5C409783-9855-41CA-B708-CC9918BD62B4}" type="slidenum">
              <a:rPr lang="en-US" altLang="he-IL" sz="1200" b="1"/>
              <a:pPr/>
              <a:t>8</a:t>
            </a:fld>
            <a:endParaRPr lang="en-US" altLang="he-IL" sz="1200" b="1"/>
          </a:p>
        </p:txBody>
      </p:sp>
      <p:sp>
        <p:nvSpPr>
          <p:cNvPr id="6" name="מלבן 5"/>
          <p:cNvSpPr/>
          <p:nvPr/>
        </p:nvSpPr>
        <p:spPr>
          <a:xfrm>
            <a:off x="2935099" y="-2"/>
            <a:ext cx="6091731" cy="646331"/>
          </a:xfrm>
          <a:prstGeom prst="rect">
            <a:avLst/>
          </a:prstGeom>
        </p:spPr>
        <p:txBody>
          <a:bodyPr wrap="none">
            <a:spAutoFit/>
          </a:bodyPr>
          <a:lstStyle/>
          <a:p>
            <a:pPr lvl="0"/>
            <a:r>
              <a:rPr lang="he-IL" sz="3600" b="1" dirty="0">
                <a:solidFill>
                  <a:srgbClr val="FF0000"/>
                </a:solidFill>
                <a:latin typeface="Calibri"/>
                <a:cs typeface="Arial"/>
              </a:rPr>
              <a:t>מהי הטעות המסתתרת בגרף </a:t>
            </a:r>
            <a:r>
              <a:rPr lang="he-IL" sz="3600" b="1" dirty="0" smtClean="0">
                <a:solidFill>
                  <a:srgbClr val="FF0000"/>
                </a:solidFill>
                <a:latin typeface="Calibri"/>
                <a:cs typeface="Arial"/>
              </a:rPr>
              <a:t>? </a:t>
            </a:r>
            <a:endParaRPr lang="he-IL" sz="3600" b="1" dirty="0">
              <a:solidFill>
                <a:srgbClr val="FF0000"/>
              </a:solidFill>
              <a:latin typeface="Calibri"/>
              <a:cs typeface="Arial"/>
            </a:endParaRPr>
          </a:p>
        </p:txBody>
      </p:sp>
      <p:sp>
        <p:nvSpPr>
          <p:cNvPr id="8" name="מציין מיקום של כותרת תחתונה 4"/>
          <p:cNvSpPr>
            <a:spLocks noGrp="1"/>
          </p:cNvSpPr>
          <p:nvPr>
            <p:ph type="ftr" sz="quarter" idx="11"/>
          </p:nvPr>
        </p:nvSpPr>
        <p:spPr>
          <a:xfrm>
            <a:off x="2764639" y="6459786"/>
            <a:ext cx="3617103" cy="365125"/>
          </a:xfrm>
        </p:spPr>
        <p:txBody>
          <a:bodyPr/>
          <a:lstStyle/>
          <a:p>
            <a:r>
              <a:rPr lang="he-IL" sz="1200" b="1" dirty="0"/>
              <a:t>  הפיקוח על הוראת הכימיה, 2018</a:t>
            </a:r>
          </a:p>
        </p:txBody>
      </p:sp>
    </p:spTree>
    <p:extLst>
      <p:ext uri="{BB962C8B-B14F-4D97-AF65-F5344CB8AC3E}">
        <p14:creationId xmlns:p14="http://schemas.microsoft.com/office/powerpoint/2010/main" val="63916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125438"/>
          </a:xfrm>
        </p:spPr>
        <p:txBody>
          <a:bodyPr vert="horz" lIns="91440" tIns="45720" rIns="91440" bIns="45720" rtlCol="0" anchor="b">
            <a:noAutofit/>
          </a:bodyPr>
          <a:lstStyle/>
          <a:p>
            <a:pPr algn="ctr" eaLnBrk="1" fontAlgn="auto" hangingPunct="1">
              <a:spcAft>
                <a:spcPts val="0"/>
              </a:spcAft>
            </a:pPr>
            <a:r>
              <a:rPr lang="he-IL" altLang="he-IL" sz="4000" b="1" u="sng" dirty="0">
                <a:solidFill>
                  <a:srgbClr val="FF0000"/>
                </a:solidFill>
                <a:cs typeface="David" pitchFamily="34" charset="-79"/>
              </a:rPr>
              <a:t>סיכום: בחירת סוג הגרף </a:t>
            </a:r>
            <a:r>
              <a:rPr lang="en-US" altLang="he-IL" sz="4000" b="1" u="sng" dirty="0" smtClean="0">
                <a:solidFill>
                  <a:srgbClr val="FF0000"/>
                </a:solidFill>
                <a:cs typeface="David" pitchFamily="34" charset="-79"/>
              </a:rPr>
              <a:t/>
            </a:r>
            <a:br>
              <a:rPr lang="en-US" altLang="he-IL" sz="4000" b="1" u="sng" dirty="0" smtClean="0">
                <a:solidFill>
                  <a:srgbClr val="FF0000"/>
                </a:solidFill>
                <a:cs typeface="David" pitchFamily="34" charset="-79"/>
              </a:rPr>
            </a:br>
            <a:r>
              <a:rPr lang="he-IL" altLang="he-IL" sz="4000" b="1" dirty="0" smtClean="0">
                <a:solidFill>
                  <a:srgbClr val="FF0000"/>
                </a:solidFill>
                <a:cs typeface="David" pitchFamily="34" charset="-79"/>
              </a:rPr>
              <a:t>(</a:t>
            </a:r>
            <a:r>
              <a:rPr lang="he-IL" altLang="he-IL" sz="4000" b="1" dirty="0">
                <a:solidFill>
                  <a:srgbClr val="FF0000"/>
                </a:solidFill>
                <a:cs typeface="David" pitchFamily="34" charset="-79"/>
              </a:rPr>
              <a:t>מתוך מצגת שלבי החקר </a:t>
            </a:r>
            <a:r>
              <a:rPr lang="he-IL" altLang="he-IL" sz="4000" b="1" dirty="0">
                <a:solidFill>
                  <a:srgbClr val="FF0000"/>
                </a:solidFill>
                <a:cs typeface="David" pitchFamily="34" charset="-79"/>
                <a:hlinkClick r:id="rId3"/>
              </a:rPr>
              <a:t>המצויה באתר </a:t>
            </a:r>
            <a:r>
              <a:rPr lang="he-IL" altLang="he-IL" sz="4000" b="1" dirty="0" smtClean="0">
                <a:solidFill>
                  <a:srgbClr val="FF0000"/>
                </a:solidFill>
                <a:cs typeface="David" pitchFamily="34" charset="-79"/>
                <a:hlinkClick r:id="rId3"/>
              </a:rPr>
              <a:t>מפמ"ר</a:t>
            </a:r>
            <a:r>
              <a:rPr lang="he-IL" altLang="he-IL" sz="4000" b="1" dirty="0">
                <a:solidFill>
                  <a:srgbClr val="FF0000"/>
                </a:solidFill>
                <a:cs typeface="David" pitchFamily="34" charset="-79"/>
                <a:hlinkClick r:id="rId3"/>
              </a:rPr>
              <a:t>)</a:t>
            </a:r>
            <a:endParaRPr lang="en-US" altLang="he-IL" sz="4000" b="1" dirty="0">
              <a:solidFill>
                <a:srgbClr val="FF0000"/>
              </a:solidFill>
              <a:cs typeface="David" pitchFamily="34" charset="-79"/>
            </a:endParaRPr>
          </a:p>
        </p:txBody>
      </p:sp>
      <p:sp>
        <p:nvSpPr>
          <p:cNvPr id="36867" name="Rectangle 3"/>
          <p:cNvSpPr>
            <a:spLocks noGrp="1" noChangeArrowheads="1"/>
          </p:cNvSpPr>
          <p:nvPr>
            <p:ph idx="1"/>
          </p:nvPr>
        </p:nvSpPr>
        <p:spPr>
          <a:xfrm>
            <a:off x="251520" y="1691231"/>
            <a:ext cx="8609164" cy="657649"/>
          </a:xfrm>
        </p:spPr>
        <p:txBody>
          <a:bodyPr>
            <a:noAutofit/>
          </a:bodyPr>
          <a:lstStyle/>
          <a:p>
            <a:pPr marL="0" indent="0" algn="r" rtl="1" eaLnBrk="1" hangingPunct="1">
              <a:buSzPct val="150000"/>
              <a:buNone/>
            </a:pPr>
            <a:r>
              <a:rPr lang="he-IL" altLang="en-US" sz="3200" dirty="0" smtClean="0">
                <a:solidFill>
                  <a:schemeClr val="tx1"/>
                </a:solidFill>
                <a:latin typeface="Arial" panose="020B0604020202020204" pitchFamily="34" charset="0"/>
                <a:cs typeface="Arial" panose="020B0604020202020204" pitchFamily="34" charset="0"/>
              </a:rPr>
              <a:t>יש </a:t>
            </a:r>
            <a:r>
              <a:rPr lang="he-IL" altLang="en-US" sz="3200" dirty="0">
                <a:solidFill>
                  <a:schemeClr val="tx1"/>
                </a:solidFill>
                <a:latin typeface="Arial" panose="020B0604020202020204" pitchFamily="34" charset="0"/>
                <a:cs typeface="Arial" panose="020B0604020202020204" pitchFamily="34" charset="0"/>
              </a:rPr>
              <a:t>לבחור </a:t>
            </a:r>
            <a:r>
              <a:rPr lang="he-IL" altLang="en-US" sz="3200" u="sng" dirty="0">
                <a:solidFill>
                  <a:schemeClr val="tx1"/>
                </a:solidFill>
                <a:latin typeface="Arial" panose="020B0604020202020204" pitchFamily="34" charset="0"/>
                <a:cs typeface="Arial" panose="020B0604020202020204" pitchFamily="34" charset="0"/>
              </a:rPr>
              <a:t>בסוג הגרף המתאים</a:t>
            </a:r>
            <a:r>
              <a:rPr lang="he-IL" altLang="en-US" sz="3200" dirty="0">
                <a:solidFill>
                  <a:schemeClr val="tx1"/>
                </a:solidFill>
                <a:latin typeface="Arial" panose="020B0604020202020204" pitchFamily="34" charset="0"/>
                <a:cs typeface="Arial" panose="020B0604020202020204" pitchFamily="34" charset="0"/>
              </a:rPr>
              <a:t> לשאלת החקר.</a:t>
            </a:r>
            <a:endParaRPr lang="he-IL" altLang="he-IL" sz="3200" dirty="0">
              <a:solidFill>
                <a:schemeClr val="tx1"/>
              </a:solidFill>
              <a:latin typeface="Arial" panose="020B0604020202020204" pitchFamily="34" charset="0"/>
              <a:cs typeface="Arial" panose="020B0604020202020204" pitchFamily="34" charset="0"/>
            </a:endParaRPr>
          </a:p>
        </p:txBody>
      </p:sp>
      <p:sp>
        <p:nvSpPr>
          <p:cNvPr id="4" name="מציין מיקום של מספר שקופית 3"/>
          <p:cNvSpPr>
            <a:spLocks noGrp="1"/>
          </p:cNvSpPr>
          <p:nvPr>
            <p:ph type="sldNum" sz="quarter" idx="12"/>
          </p:nvPr>
        </p:nvSpPr>
        <p:spPr/>
        <p:txBody>
          <a:bodyPr vert="horz" lIns="91440" tIns="45720" rIns="91440" bIns="45720" rtlCol="0" anchor="ctr"/>
          <a:lstStyle/>
          <a:p>
            <a:fld id="{EB7F2354-5D3E-498D-950B-C1CD5A50CE9D}" type="slidenum">
              <a:rPr lang="en-US" altLang="he-IL" sz="1200" b="1"/>
              <a:pPr/>
              <a:t>9</a:t>
            </a:fld>
            <a:endParaRPr lang="en-US" altLang="he-IL" sz="1200" b="1" dirty="0"/>
          </a:p>
        </p:txBody>
      </p:sp>
      <p:sp>
        <p:nvSpPr>
          <p:cNvPr id="2" name="מלבן 1"/>
          <p:cNvSpPr/>
          <p:nvPr/>
        </p:nvSpPr>
        <p:spPr>
          <a:xfrm>
            <a:off x="0" y="2312328"/>
            <a:ext cx="9144000" cy="3996992"/>
          </a:xfrm>
          <a:prstGeom prst="rect">
            <a:avLst/>
          </a:prstGeom>
        </p:spPr>
        <p:txBody>
          <a:bodyPr wrap="square">
            <a:spAutoFit/>
          </a:bodyPr>
          <a:lstStyle/>
          <a:p>
            <a:pPr>
              <a:lnSpc>
                <a:spcPct val="90000"/>
              </a:lnSpc>
              <a:spcBef>
                <a:spcPts val="1200"/>
              </a:spcBef>
              <a:spcAft>
                <a:spcPts val="200"/>
              </a:spcAft>
              <a:buClr>
                <a:srgbClr val="99CB38"/>
              </a:buClr>
              <a:buSzPct val="150000"/>
              <a:defRPr/>
            </a:pPr>
            <a:r>
              <a:rPr lang="he-IL" altLang="he-IL" sz="3200" b="1" dirty="0">
                <a:solidFill>
                  <a:srgbClr val="002060"/>
                </a:solidFill>
                <a:latin typeface="Arial" panose="020B0604020202020204" pitchFamily="34" charset="0"/>
                <a:cs typeface="Arial" panose="020B0604020202020204" pitchFamily="34" charset="0"/>
              </a:rPr>
              <a:t>גרף רציף</a:t>
            </a:r>
            <a:r>
              <a:rPr lang="he-IL" altLang="he-IL" sz="3200" dirty="0">
                <a:solidFill>
                  <a:srgbClr val="002060"/>
                </a:solidFill>
                <a:latin typeface="Arial" panose="020B0604020202020204" pitchFamily="34" charset="0"/>
                <a:cs typeface="Arial" panose="020B0604020202020204" pitchFamily="34" charset="0"/>
              </a:rPr>
              <a:t>, </a:t>
            </a:r>
            <a:r>
              <a:rPr lang="he-IL" altLang="he-IL" sz="3200" dirty="0">
                <a:solidFill>
                  <a:prstClr val="black"/>
                </a:solidFill>
                <a:latin typeface="Arial" panose="020B0604020202020204" pitchFamily="34" charset="0"/>
                <a:cs typeface="Arial" panose="020B0604020202020204" pitchFamily="34" charset="0"/>
              </a:rPr>
              <a:t>כאשר השינוי במשתנה הבלתי תלוי הוא </a:t>
            </a:r>
            <a:r>
              <a:rPr lang="he-IL" altLang="he-IL" sz="3200" dirty="0" smtClean="0">
                <a:solidFill>
                  <a:prstClr val="black"/>
                </a:solidFill>
                <a:latin typeface="Arial" panose="020B0604020202020204" pitchFamily="34" charset="0"/>
                <a:cs typeface="Arial" panose="020B0604020202020204" pitchFamily="34" charset="0"/>
              </a:rPr>
              <a:t>רציף</a:t>
            </a:r>
            <a:r>
              <a:rPr lang="en-US" altLang="he-IL" sz="3200" dirty="0">
                <a:solidFill>
                  <a:prstClr val="black"/>
                </a:solidFill>
                <a:latin typeface="Arial" panose="020B0604020202020204" pitchFamily="34" charset="0"/>
                <a:cs typeface="Arial" panose="020B0604020202020204" pitchFamily="34" charset="0"/>
              </a:rPr>
              <a:t/>
            </a:r>
            <a:br>
              <a:rPr lang="en-US" altLang="he-IL" sz="3200" dirty="0">
                <a:solidFill>
                  <a:prstClr val="black"/>
                </a:solidFill>
                <a:latin typeface="Arial" panose="020B0604020202020204" pitchFamily="34" charset="0"/>
                <a:cs typeface="Arial" panose="020B0604020202020204" pitchFamily="34" charset="0"/>
              </a:rPr>
            </a:br>
            <a:r>
              <a:rPr lang="he-IL" altLang="he-IL" sz="3200" dirty="0">
                <a:solidFill>
                  <a:prstClr val="black"/>
                </a:solidFill>
                <a:latin typeface="Arial" panose="020B0604020202020204" pitchFamily="34" charset="0"/>
                <a:cs typeface="Arial" panose="020B0604020202020204" pitchFamily="34" charset="0"/>
              </a:rPr>
              <a:t>(פיזור </a:t>
            </a:r>
            <a:r>
              <a:rPr lang="en-US" altLang="he-IL" sz="3200" dirty="0">
                <a:solidFill>
                  <a:prstClr val="black"/>
                </a:solidFill>
                <a:latin typeface="Arial" panose="020B0604020202020204" pitchFamily="34" charset="0"/>
                <a:cs typeface="Arial" panose="020B0604020202020204" pitchFamily="34" charset="0"/>
              </a:rPr>
              <a:t>XY</a:t>
            </a:r>
            <a:r>
              <a:rPr lang="he-IL" altLang="he-IL" sz="3200" dirty="0">
                <a:solidFill>
                  <a:prstClr val="black"/>
                </a:solidFill>
                <a:latin typeface="Arial" panose="020B0604020202020204" pitchFamily="34" charset="0"/>
                <a:cs typeface="Arial" panose="020B0604020202020204" pitchFamily="34" charset="0"/>
              </a:rPr>
              <a:t> בגיליון האלקטרוני אקסל</a:t>
            </a:r>
            <a:r>
              <a:rPr lang="he-IL" altLang="he-IL" sz="3200" dirty="0">
                <a:solidFill>
                  <a:prstClr val="black">
                    <a:lumMod val="75000"/>
                    <a:lumOff val="25000"/>
                  </a:prstClr>
                </a:solidFill>
                <a:latin typeface="Arial" panose="020B0604020202020204" pitchFamily="34" charset="0"/>
                <a:cs typeface="Arial" panose="020B0604020202020204" pitchFamily="34" charset="0"/>
              </a:rPr>
              <a:t>). </a:t>
            </a:r>
            <a:r>
              <a:rPr lang="en-US" altLang="he-IL" sz="3200" dirty="0" smtClean="0">
                <a:solidFill>
                  <a:prstClr val="black">
                    <a:lumMod val="75000"/>
                    <a:lumOff val="25000"/>
                  </a:prstClr>
                </a:solidFill>
                <a:latin typeface="Arial" panose="020B0604020202020204" pitchFamily="34" charset="0"/>
                <a:cs typeface="Arial" panose="020B0604020202020204" pitchFamily="34" charset="0"/>
              </a:rPr>
              <a:t/>
            </a:r>
            <a:br>
              <a:rPr lang="en-US" altLang="he-IL" sz="3200" dirty="0" smtClean="0">
                <a:solidFill>
                  <a:prstClr val="black">
                    <a:lumMod val="75000"/>
                    <a:lumOff val="25000"/>
                  </a:prstClr>
                </a:solidFill>
                <a:latin typeface="Arial" panose="020B0604020202020204" pitchFamily="34" charset="0"/>
                <a:cs typeface="Arial" panose="020B0604020202020204" pitchFamily="34" charset="0"/>
              </a:rPr>
            </a:br>
            <a:r>
              <a:rPr lang="he-IL" altLang="he-IL" sz="3200" dirty="0" smtClean="0">
                <a:solidFill>
                  <a:prstClr val="black">
                    <a:lumMod val="75000"/>
                    <a:lumOff val="25000"/>
                  </a:prstClr>
                </a:solidFill>
                <a:latin typeface="Arial" panose="020B0604020202020204" pitchFamily="34" charset="0"/>
                <a:cs typeface="Arial" panose="020B0604020202020204" pitchFamily="34" charset="0"/>
              </a:rPr>
              <a:t>בגרף זה, יש </a:t>
            </a:r>
            <a:r>
              <a:rPr lang="he-IL" altLang="he-IL" sz="3200" dirty="0">
                <a:solidFill>
                  <a:prstClr val="black">
                    <a:lumMod val="75000"/>
                    <a:lumOff val="25000"/>
                  </a:prstClr>
                </a:solidFill>
                <a:latin typeface="Arial" panose="020B0604020202020204" pitchFamily="34" charset="0"/>
                <a:cs typeface="Arial" panose="020B0604020202020204" pitchFamily="34" charset="0"/>
              </a:rPr>
              <a:t>משמעות לכל נקודה בין שני ערכים בגרף</a:t>
            </a:r>
            <a:r>
              <a:rPr lang="he-IL" altLang="he-IL" sz="3200" dirty="0" smtClean="0">
                <a:solidFill>
                  <a:prstClr val="black">
                    <a:lumMod val="75000"/>
                    <a:lumOff val="25000"/>
                  </a:prstClr>
                </a:solidFill>
                <a:latin typeface="Arial" panose="020B0604020202020204" pitchFamily="34" charset="0"/>
                <a:cs typeface="Arial" panose="020B0604020202020204" pitchFamily="34" charset="0"/>
              </a:rPr>
              <a:t>.</a:t>
            </a:r>
          </a:p>
          <a:p>
            <a:pPr>
              <a:lnSpc>
                <a:spcPct val="90000"/>
              </a:lnSpc>
              <a:spcBef>
                <a:spcPts val="1200"/>
              </a:spcBef>
              <a:spcAft>
                <a:spcPts val="200"/>
              </a:spcAft>
              <a:buClr>
                <a:srgbClr val="99CB38"/>
              </a:buClr>
              <a:buSzPct val="150000"/>
              <a:defRPr/>
            </a:pPr>
            <a:endParaRPr lang="he-IL" altLang="he-IL" sz="3200" dirty="0">
              <a:solidFill>
                <a:prstClr val="black">
                  <a:lumMod val="75000"/>
                  <a:lumOff val="25000"/>
                </a:prstClr>
              </a:solidFill>
              <a:latin typeface="Arial" panose="020B0604020202020204" pitchFamily="34" charset="0"/>
              <a:cs typeface="Arial" panose="020B0604020202020204" pitchFamily="34" charset="0"/>
            </a:endParaRPr>
          </a:p>
          <a:p>
            <a:pPr>
              <a:lnSpc>
                <a:spcPct val="90000"/>
              </a:lnSpc>
              <a:spcBef>
                <a:spcPts val="1200"/>
              </a:spcBef>
              <a:spcAft>
                <a:spcPts val="200"/>
              </a:spcAft>
              <a:buClr>
                <a:srgbClr val="99CB38"/>
              </a:buClr>
              <a:buSzPct val="150000"/>
              <a:defRPr/>
            </a:pPr>
            <a:r>
              <a:rPr lang="he-IL" altLang="he-IL" sz="3200" b="1" dirty="0">
                <a:solidFill>
                  <a:srgbClr val="002060"/>
                </a:solidFill>
                <a:latin typeface="Arial" panose="020B0604020202020204" pitchFamily="34" charset="0"/>
                <a:cs typeface="Arial" panose="020B0604020202020204" pitchFamily="34" charset="0"/>
              </a:rPr>
              <a:t>דיאגרמת עמודות</a:t>
            </a:r>
            <a:r>
              <a:rPr lang="he-IL" altLang="he-IL" sz="3200" dirty="0">
                <a:solidFill>
                  <a:srgbClr val="002060"/>
                </a:solidFill>
                <a:latin typeface="Arial" panose="020B0604020202020204" pitchFamily="34" charset="0"/>
                <a:cs typeface="Arial" panose="020B0604020202020204" pitchFamily="34" charset="0"/>
              </a:rPr>
              <a:t>, </a:t>
            </a:r>
            <a:r>
              <a:rPr lang="he-IL" altLang="he-IL" sz="3200" dirty="0">
                <a:solidFill>
                  <a:prstClr val="black"/>
                </a:solidFill>
                <a:latin typeface="Arial" panose="020B0604020202020204" pitchFamily="34" charset="0"/>
                <a:cs typeface="Arial" panose="020B0604020202020204" pitchFamily="34" charset="0"/>
              </a:rPr>
              <a:t>כאשר השינוי במשתנה הבלתי תלוי אינו רציף (בדיד).</a:t>
            </a:r>
            <a:r>
              <a:rPr lang="he-IL" altLang="he-IL" sz="3200" dirty="0">
                <a:solidFill>
                  <a:prstClr val="black">
                    <a:lumMod val="75000"/>
                    <a:lumOff val="25000"/>
                  </a:prstClr>
                </a:solidFill>
                <a:latin typeface="Arial" panose="020B0604020202020204" pitchFamily="34" charset="0"/>
                <a:cs typeface="Arial" panose="020B0604020202020204" pitchFamily="34" charset="0"/>
              </a:rPr>
              <a:t> </a:t>
            </a:r>
            <a:r>
              <a:rPr lang="en-US" altLang="he-IL" sz="3200" dirty="0" smtClean="0">
                <a:solidFill>
                  <a:prstClr val="black">
                    <a:lumMod val="75000"/>
                    <a:lumOff val="25000"/>
                  </a:prstClr>
                </a:solidFill>
                <a:latin typeface="Arial" panose="020B0604020202020204" pitchFamily="34" charset="0"/>
                <a:cs typeface="Arial" panose="020B0604020202020204" pitchFamily="34" charset="0"/>
              </a:rPr>
              <a:t/>
            </a:r>
            <a:br>
              <a:rPr lang="en-US" altLang="he-IL" sz="3200" dirty="0" smtClean="0">
                <a:solidFill>
                  <a:prstClr val="black">
                    <a:lumMod val="75000"/>
                    <a:lumOff val="25000"/>
                  </a:prstClr>
                </a:solidFill>
                <a:latin typeface="Arial" panose="020B0604020202020204" pitchFamily="34" charset="0"/>
                <a:cs typeface="Arial" panose="020B0604020202020204" pitchFamily="34" charset="0"/>
              </a:rPr>
            </a:br>
            <a:r>
              <a:rPr lang="he-IL" altLang="he-IL" sz="3200" dirty="0" smtClean="0">
                <a:solidFill>
                  <a:prstClr val="black">
                    <a:lumMod val="75000"/>
                    <a:lumOff val="25000"/>
                  </a:prstClr>
                </a:solidFill>
                <a:latin typeface="Arial" panose="020B0604020202020204" pitchFamily="34" charset="0"/>
                <a:cs typeface="Arial" panose="020B0604020202020204" pitchFamily="34" charset="0"/>
              </a:rPr>
              <a:t>בגרף זה, אין </a:t>
            </a:r>
            <a:r>
              <a:rPr lang="he-IL" altLang="he-IL" sz="3200" dirty="0">
                <a:solidFill>
                  <a:prstClr val="black">
                    <a:lumMod val="75000"/>
                    <a:lumOff val="25000"/>
                  </a:prstClr>
                </a:solidFill>
                <a:latin typeface="Arial" panose="020B0604020202020204" pitchFamily="34" charset="0"/>
                <a:cs typeface="Arial" panose="020B0604020202020204" pitchFamily="34" charset="0"/>
              </a:rPr>
              <a:t>משמעות לערכי </a:t>
            </a:r>
            <a:r>
              <a:rPr lang="he-IL" altLang="he-IL" sz="3200" dirty="0" smtClean="0">
                <a:solidFill>
                  <a:prstClr val="black">
                    <a:lumMod val="75000"/>
                    <a:lumOff val="25000"/>
                  </a:prstClr>
                </a:solidFill>
                <a:latin typeface="Arial" panose="020B0604020202020204" pitchFamily="34" charset="0"/>
                <a:cs typeface="Arial" panose="020B0604020202020204" pitchFamily="34" charset="0"/>
              </a:rPr>
              <a:t>הביניים (הערכים שבין הנקודות).</a:t>
            </a:r>
            <a:endParaRPr lang="he-IL" altLang="he-IL" sz="3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7" name="מציין מיקום של כותרת תחתונה 4"/>
          <p:cNvSpPr>
            <a:spLocks noGrp="1"/>
          </p:cNvSpPr>
          <p:nvPr>
            <p:ph type="ftr" sz="quarter" idx="11"/>
          </p:nvPr>
        </p:nvSpPr>
        <p:spPr>
          <a:xfrm>
            <a:off x="2764639" y="6459786"/>
            <a:ext cx="3617103" cy="365125"/>
          </a:xfrm>
        </p:spPr>
        <p:txBody>
          <a:bodyPr/>
          <a:lstStyle/>
          <a:p>
            <a:r>
              <a:rPr lang="he-IL" sz="1200" b="1" dirty="0"/>
              <a:t>  הפיקוח על הוראת הכימיה, 2018</a:t>
            </a:r>
          </a:p>
        </p:txBody>
      </p:sp>
    </p:spTree>
    <p:extLst>
      <p:ext uri="{BB962C8B-B14F-4D97-AF65-F5344CB8AC3E}">
        <p14:creationId xmlns:p14="http://schemas.microsoft.com/office/powerpoint/2010/main" val="24479992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מבט לאחור">
  <a:themeElements>
    <a:clrScheme name="מבט לאחור">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3007</TotalTime>
  <Words>1865</Words>
  <Application>Microsoft Office PowerPoint</Application>
  <PresentationFormat>‫הצגה על המסך (4:3)</PresentationFormat>
  <Paragraphs>269</Paragraphs>
  <Slides>24</Slides>
  <Notes>11</Notes>
  <HiddenSlides>0</HiddenSlides>
  <MMClips>0</MMClips>
  <ScaleCrop>false</ScaleCrop>
  <HeadingPairs>
    <vt:vector size="4" baseType="variant">
      <vt:variant>
        <vt:lpstr>ערכת נושא</vt:lpstr>
      </vt:variant>
      <vt:variant>
        <vt:i4>1</vt:i4>
      </vt:variant>
      <vt:variant>
        <vt:lpstr>כותרות שקופיות</vt:lpstr>
      </vt:variant>
      <vt:variant>
        <vt:i4>24</vt:i4>
      </vt:variant>
    </vt:vector>
  </HeadingPairs>
  <TitlesOfParts>
    <vt:vector size="25" baseType="lpstr">
      <vt:lpstr>מבט לאחור</vt:lpstr>
      <vt:lpstr>מבנית מעבדת החקר - הצגה, ניתוח ועיבוד התוצאות, ודיון מסכם</vt:lpstr>
      <vt:lpstr>מטרת המפגש</vt:lpstr>
      <vt:lpstr>1. עדכונים במחוונים להערכת דוחות </vt:lpstr>
      <vt:lpstr>- הצגת תוצאות בטבלה - הצגת תוצאות בגרף - פירוש התוצאות</vt:lpstr>
      <vt:lpstr>מצגת של PowerPoint</vt:lpstr>
      <vt:lpstr>מצגת של PowerPoint</vt:lpstr>
      <vt:lpstr>מצגת של PowerPoint</vt:lpstr>
      <vt:lpstr>מצגת של PowerPoint</vt:lpstr>
      <vt:lpstr>סיכום: בחירת סוג הגרף  (מתוך מצגת שלבי החקר המצויה באתר מפמ"ר)</vt:lpstr>
      <vt:lpstr>מה סוג הגרף  המתאים?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הצגת תוצאות – סיכום</vt:lpstr>
      <vt:lpstr>הצגת תוצאות – סיכום (המשך)</vt:lpstr>
      <vt:lpstr>הצגת תוצאות – סיכום (המשך)</vt:lpstr>
      <vt:lpstr>פירוש, ניתוח ועיבוד התוצאות</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טיפול במיומנויות  מפגש מדריכים כולל</dc:title>
  <dc:creator>ירדן</dc:creator>
  <cp:lastModifiedBy>ירדן</cp:lastModifiedBy>
  <cp:revision>140</cp:revision>
  <dcterms:created xsi:type="dcterms:W3CDTF">2018-01-06T16:17:02Z</dcterms:created>
  <dcterms:modified xsi:type="dcterms:W3CDTF">2019-02-09T20:32:22Z</dcterms:modified>
</cp:coreProperties>
</file>