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53"/>
  </p:notesMasterIdLst>
  <p:sldIdLst>
    <p:sldId id="337" r:id="rId2"/>
    <p:sldId id="269" r:id="rId3"/>
    <p:sldId id="304" r:id="rId4"/>
    <p:sldId id="305" r:id="rId5"/>
    <p:sldId id="301" r:id="rId6"/>
    <p:sldId id="302" r:id="rId7"/>
    <p:sldId id="303" r:id="rId8"/>
    <p:sldId id="308" r:id="rId9"/>
    <p:sldId id="309" r:id="rId10"/>
    <p:sldId id="311" r:id="rId11"/>
    <p:sldId id="310" r:id="rId12"/>
    <p:sldId id="312" r:id="rId13"/>
    <p:sldId id="336" r:id="rId14"/>
    <p:sldId id="323" r:id="rId15"/>
    <p:sldId id="313" r:id="rId16"/>
    <p:sldId id="314" r:id="rId17"/>
    <p:sldId id="324" r:id="rId18"/>
    <p:sldId id="315" r:id="rId19"/>
    <p:sldId id="325" r:id="rId20"/>
    <p:sldId id="317" r:id="rId21"/>
    <p:sldId id="318" r:id="rId22"/>
    <p:sldId id="326" r:id="rId23"/>
    <p:sldId id="319" r:id="rId24"/>
    <p:sldId id="321" r:id="rId25"/>
    <p:sldId id="263" r:id="rId26"/>
    <p:sldId id="284" r:id="rId27"/>
    <p:sldId id="285" r:id="rId28"/>
    <p:sldId id="279" r:id="rId29"/>
    <p:sldId id="280" r:id="rId30"/>
    <p:sldId id="281" r:id="rId31"/>
    <p:sldId id="277" r:id="rId32"/>
    <p:sldId id="265" r:id="rId33"/>
    <p:sldId id="266" r:id="rId34"/>
    <p:sldId id="267" r:id="rId35"/>
    <p:sldId id="282" r:id="rId36"/>
    <p:sldId id="288" r:id="rId37"/>
    <p:sldId id="289" r:id="rId38"/>
    <p:sldId id="290" r:id="rId39"/>
    <p:sldId id="291" r:id="rId40"/>
    <p:sldId id="292" r:id="rId41"/>
    <p:sldId id="295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00" r:id="rId5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CC"/>
    <a:srgbClr val="00CC00"/>
    <a:srgbClr val="3333FF"/>
    <a:srgbClr val="DDDDDD"/>
    <a:srgbClr val="EEF7F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סגנון כהה 1 - הדגשה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1" autoAdjust="0"/>
    <p:restoredTop sz="93995" autoAdjust="0"/>
  </p:normalViewPr>
  <p:slideViewPr>
    <p:cSldViewPr snapToGrid="0" showGuides="1">
      <p:cViewPr varScale="1">
        <p:scale>
          <a:sx n="73" d="100"/>
          <a:sy n="73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6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0263BD-9202-403F-BE7C-D2B1EBA6DD0B}" type="datetimeFigureOut">
              <a:rPr lang="he-IL" smtClean="0"/>
              <a:t>כ'/אדר 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06656F-3809-45CB-8524-BC0BE4615C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8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CA5D-7979-45FD-826C-0C84BDE96A67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0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0171-86D7-4495-A0E3-A5895B4A8F1E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AD14-08AF-4905-831E-E2F53FB6FDA5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7894-89FC-45AF-963D-1EB122DE9DAF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1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7960-0DCE-4222-B2AD-B55A9D6E22BA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9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47C4-9987-4FDC-8B5A-E25255F7EB39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4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025A-ADE4-4601-808D-A10363E3B6C2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E3F8-FE70-492A-8D37-9BF83C87ABE7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8F5B-1D0D-4F09-94F9-A69AD852C4EB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2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57C98-2DA4-4DEC-A9D5-3A51795B5E30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FA5C-09FE-452C-8642-5FF77844E3A4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e-I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e-IL"/>
              <a:t>Haga clic para modificar el estilo de texto del patrón</a:t>
            </a:r>
          </a:p>
          <a:p>
            <a:pPr lvl="1"/>
            <a:r>
              <a:rPr lang="es-ES" altLang="he-IL"/>
              <a:t>Segundo nivel</a:t>
            </a:r>
          </a:p>
          <a:p>
            <a:pPr lvl="2"/>
            <a:r>
              <a:rPr lang="es-ES" altLang="he-IL"/>
              <a:t>Tercer nivel</a:t>
            </a:r>
          </a:p>
          <a:p>
            <a:pPr lvl="3"/>
            <a:r>
              <a:rPr lang="es-ES" altLang="he-IL"/>
              <a:t>Cuarto nivel</a:t>
            </a:r>
          </a:p>
          <a:p>
            <a:pPr lvl="4"/>
            <a:r>
              <a:rPr lang="es-ES" altLang="he-IL"/>
              <a:t>Quinto nivel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1670B2F-E15F-4CF6-BE87-C39D36578F8D}" type="slidenum">
              <a:rPr lang="es-ES" altLang="he-IL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eyda.education.gov.il/files/Mazkirut_Pedagogit/Chimya/understandinglevels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yda.education.gov.il/files/Mazkirut_Pedagogit/Chimya/understandinglevels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center.weizmann.ac.il/?CategoryID=304&amp;ArticleID=4794" TargetMode="External"/><Relationship Id="rId2" Type="http://schemas.openxmlformats.org/officeDocument/2006/relationships/hyperlink" Target="http://edu.gov.il/mazhap/chemistry/students-evaluation/Pages/standard-exams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du.gov.il/mazhap/chemistry/studies-program/Pages/syllabus-chemistry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nicsclub.info/electron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ov.il/mazhap/chemistry/studies-program/Pages/syllabus-chemistry.asp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ov.il/mazhap/chemistry/studies-program/Pages/syllabus-chemistry.asp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sK6rPpi70" TargetMode="External"/><Relationship Id="rId2" Type="http://schemas.openxmlformats.org/officeDocument/2006/relationships/hyperlink" Target="http://davidson.weizmann.ac.il/online/maagarmada/chemistry/%D7%90%D7%9C%D7%A7%D7%98%D7%A8%D7%95%D7%A0%D7%99-%D7%A2%D7%A8%D7%9B%D7%99%D7%95%D7%AA-%D7%95%D7%93%D7%99%D7%90%D7%92%D7%A8%D7%9E%D7%95%D7%AA-%D7%9C%D7%95%D7%90%D7%99%D7%A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YFE5uslaNo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ov.il/mazhap/chemistry/studies-program/Pages/syllabus-chemistry.asp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270000" y="1303006"/>
            <a:ext cx="5652000" cy="1145901"/>
          </a:xfrm>
        </p:spPr>
        <p:txBody>
          <a:bodyPr anchor="ctr"/>
          <a:lstStyle/>
          <a:p>
            <a:pPr eaLnBrk="1" hangingPunct="1"/>
            <a:r>
              <a:rPr lang="he-IL" altLang="he-IL" sz="4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סוגיות במבנה וקישור</a:t>
            </a:r>
            <a:endParaRPr lang="es-ES" altLang="he-IL" sz="4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099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0" y="5632505"/>
            <a:ext cx="12191999" cy="912133"/>
          </a:xfrm>
        </p:spPr>
        <p:txBody>
          <a:bodyPr/>
          <a:lstStyle/>
          <a:p>
            <a:pPr rtl="1" eaLnBrk="1" hangingPunct="1"/>
            <a:r>
              <a:rPr lang="he-IL" altLang="he-IL" sz="2600" dirty="0">
                <a:solidFill>
                  <a:schemeClr val="bg1"/>
                </a:solidFill>
              </a:rPr>
              <a:t>הכינו המדריכות לכימיה: </a:t>
            </a:r>
          </a:p>
          <a:p>
            <a:pPr rtl="1" eaLnBrk="1" hangingPunct="1"/>
            <a:r>
              <a:rPr lang="he-IL" altLang="he-IL" sz="2600" dirty="0">
                <a:solidFill>
                  <a:schemeClr val="bg1"/>
                </a:solidFill>
              </a:rPr>
              <a:t>שלומית וינטר, </a:t>
            </a:r>
            <a:r>
              <a:rPr lang="he-IL" altLang="he-IL" sz="2600" dirty="0" err="1">
                <a:solidFill>
                  <a:schemeClr val="bg1"/>
                </a:solidFill>
              </a:rPr>
              <a:t>רים</a:t>
            </a:r>
            <a:r>
              <a:rPr lang="he-IL" altLang="he-IL" sz="2600" dirty="0">
                <a:solidFill>
                  <a:schemeClr val="bg1"/>
                </a:solidFill>
              </a:rPr>
              <a:t> </a:t>
            </a:r>
            <a:r>
              <a:rPr lang="he-IL" altLang="he-IL" sz="2600" dirty="0" err="1">
                <a:solidFill>
                  <a:schemeClr val="bg1"/>
                </a:solidFill>
              </a:rPr>
              <a:t>סאבא</a:t>
            </a:r>
            <a:r>
              <a:rPr lang="he-IL" altLang="he-IL" sz="2600" dirty="0">
                <a:solidFill>
                  <a:schemeClr val="bg1"/>
                </a:solidFill>
              </a:rPr>
              <a:t>, </a:t>
            </a:r>
            <a:r>
              <a:rPr lang="he-IL" altLang="he-IL" sz="2600" dirty="0" err="1">
                <a:solidFill>
                  <a:schemeClr val="bg1"/>
                </a:solidFill>
              </a:rPr>
              <a:t>מיאדה</a:t>
            </a:r>
            <a:r>
              <a:rPr lang="he-IL" altLang="he-IL" sz="2600" dirty="0">
                <a:solidFill>
                  <a:schemeClr val="bg1"/>
                </a:solidFill>
              </a:rPr>
              <a:t> נאסר, נאוה </a:t>
            </a:r>
            <a:r>
              <a:rPr lang="he-IL" altLang="he-IL" sz="2600" dirty="0" err="1">
                <a:solidFill>
                  <a:schemeClr val="bg1"/>
                </a:solidFill>
              </a:rPr>
              <a:t>תמם</a:t>
            </a:r>
            <a:r>
              <a:rPr lang="he-IL" altLang="he-IL" sz="2600" dirty="0">
                <a:solidFill>
                  <a:schemeClr val="bg1"/>
                </a:solidFill>
              </a:rPr>
              <a:t>, פרידה </a:t>
            </a:r>
            <a:r>
              <a:rPr lang="he-IL" altLang="he-IL" sz="2600" dirty="0" err="1">
                <a:solidFill>
                  <a:schemeClr val="bg1"/>
                </a:solidFill>
              </a:rPr>
              <a:t>טראב</a:t>
            </a:r>
            <a:r>
              <a:rPr lang="en-US" altLang="he-IL" sz="2600" dirty="0">
                <a:solidFill>
                  <a:schemeClr val="bg1"/>
                </a:solidFill>
              </a:rPr>
              <a:t> </a:t>
            </a:r>
            <a:endParaRPr lang="es-ES" altLang="he-IL" sz="2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081" y="0"/>
            <a:ext cx="27360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משרד החינוך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המזכירות הפדגוגית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אגף א' מדעים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הפיקוח על הוראת הכימיה</a:t>
            </a:r>
          </a:p>
        </p:txBody>
      </p:sp>
    </p:spTree>
    <p:extLst>
      <p:ext uri="{BB962C8B-B14F-4D97-AF65-F5344CB8AC3E}">
        <p14:creationId xmlns:p14="http://schemas.microsoft.com/office/powerpoint/2010/main" val="103139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7150"/>
              </p:ext>
            </p:extLst>
          </p:nvPr>
        </p:nvGraphicFramePr>
        <p:xfrm>
          <a:off x="1993187" y="2129159"/>
          <a:ext cx="10198813" cy="2515078"/>
        </p:xfrm>
        <a:graphic>
          <a:graphicData uri="http://schemas.openxmlformats.org/drawingml/2006/table">
            <a:tbl>
              <a:tblPr rtl="1" firstRow="1" firstCol="1" bandRow="1"/>
              <a:tblGrid>
                <a:gridCol w="10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39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0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קבוצות  פונקציונליות בתרכובות הפחמן (ללא תגובות):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אתר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קטון, אלדהיד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אסטר, אמיד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לזהות קבוצות אטומים האופייניות לקבוצות הפונקציונליות אלו, </a:t>
                      </a:r>
                      <a:r>
                        <a:rPr lang="he-IL" sz="2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כולל</a:t>
                      </a: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זיהוי שם הקבוצה, מתוך דף נוסחאות שבו יופיעו נוסחאות מבנה כלליות של הקבוצות הפונקציונליות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034321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688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31217"/>
              </p:ext>
            </p:extLst>
          </p:nvPr>
        </p:nvGraphicFramePr>
        <p:xfrm>
          <a:off x="1446029" y="1143001"/>
          <a:ext cx="10745972" cy="5715000"/>
        </p:xfrm>
        <a:graphic>
          <a:graphicData uri="http://schemas.openxmlformats.org/drawingml/2006/table">
            <a:tbl>
              <a:tblPr rtl="1" firstRow="1" firstCol="1" bandRow="1"/>
              <a:tblGrid>
                <a:gridCol w="126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93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809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חומרים מולקולריים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קשרים בין-מולקולריים: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אינטראקציות ון-דר-ולס (ו.ד.ו.)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לדעת את הגורמים המשפיעים על 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חוזק אינטראקציות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ון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-דר-ולס (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ו.ד.ו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.):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מספר האלקטרונים הכולל במולקולה (גודל ענן האלקטרונים),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קוטביות המולקולות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שטח הפנים של המולקולות.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53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קשרים בין-מולקולריים: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קשרי מימן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לדעת את הגורמים המשפיעים על חוזק קשרי מימן: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מספר מוקדים ליצירת קשרי מימן, הפרש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האלקטרושליליות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בקשר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הקוולנטי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בו קשור אטום המימן.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כיווניות קשרי מימן.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73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תכונות: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טמפרטורת היתוך,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טמפרטורת רתיחה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מסיסות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לדעת את ההסבר לפי חוזק הקשרים הבין-מולקולריים.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השוואה בין טמפרטורות רתיחה של חומרים מולקולריים </a:t>
                      </a: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בלבד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לתאר ברמה מיקרוסקופית חומרים</a:t>
                      </a:r>
                      <a:r>
                        <a:rPr lang="he-IL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מולקולריים ותמיסות כמפורט בנספח 3 - </a:t>
                      </a:r>
                      <a:r>
                        <a:rPr lang="he-IL" sz="18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תיאור חומרים ברמות הבנה שונות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לדעת כי קשרים </a:t>
                      </a:r>
                      <a:r>
                        <a:rPr lang="he-IL" sz="18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קוולנטים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חזקים יותר מקשרים בין מולקולריים.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בהסבר מסיסות של חומר מולקולרי אחד בחומר מולקולרי אחר התלמידים יידרשו להתייחס לקשרים הנוצרים בין הממס למומס.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034321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951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4783"/>
              </p:ext>
            </p:extLst>
          </p:nvPr>
        </p:nvGraphicFramePr>
        <p:xfrm>
          <a:off x="1752874" y="1152436"/>
          <a:ext cx="10439126" cy="5495544"/>
        </p:xfrm>
        <a:graphic>
          <a:graphicData uri="http://schemas.openxmlformats.org/drawingml/2006/table">
            <a:tbl>
              <a:tblPr rtl="1" firstRow="1" firstCol="1" bandRow="1"/>
              <a:tblGrid>
                <a:gridCol w="101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48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22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חומרים </a:t>
                      </a:r>
                      <a:r>
                        <a:rPr lang="he-IL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אטומריים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מודל הסריג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האטומרי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יכירו את החומרים האטומריים הבאים: יהלום, גרפיט, צורן, וצורן חמצני,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64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תכונות: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טמפרטורת היתוך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מוליכות חשמלית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ידעו להסביר את התכונות תוך התייחסות למבנה החומר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ולסוג הקשרים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הקוולנטיים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בין האטומים (רמה מיקרוסקופית)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לתאר ברמה מיקרוסקופית חומרים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אטומריים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he-I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כמפורט בנספח 3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–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8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תיאור חומרים ברמות הבנה שונות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78">
                <a:tc rowSpan="6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חומרים יוניים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יונים חד אטומיים, יונים רב אטומים פשוטים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ידרשו לדעת לכתוב נוסחאות ייצוג אלקטרוניות של יונים חד אטומים בלבד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97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נוסחה אמפירית של חומר יוני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97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מודל הסריג היוני, קשר יוני בסריג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57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תכונות: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מוליכות חשמלית, מסיסות במים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מצב צבירה בטמפרטורת החדר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ידעו להסביר את התכונות ברמה המיקרוסקופית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57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ניסוח תהליכי היתוך,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ניסוח תהליכי המסה במים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יונים ממוימים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לא יידרשו לדעת בעל פה אילו חומרים הם קלי תמס ואילו חומרים הם קשי תמס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97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תגובת שיקוע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זיהוי לפי ניסוח נתון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152436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690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94851"/>
              </p:ext>
            </p:extLst>
          </p:nvPr>
        </p:nvGraphicFramePr>
        <p:xfrm>
          <a:off x="1749445" y="1600200"/>
          <a:ext cx="10439126" cy="3064512"/>
        </p:xfrm>
        <a:graphic>
          <a:graphicData uri="http://schemas.openxmlformats.org/drawingml/2006/table">
            <a:tbl>
              <a:tblPr rtl="1" firstRow="1" firstCol="1" bandRow="1"/>
              <a:tblGrid>
                <a:gridCol w="1092481">
                  <a:extLst>
                    <a:ext uri="{9D8B030D-6E8A-4147-A177-3AD203B41FA5}">
                      <a16:colId xmlns:a16="http://schemas.microsoft.com/office/drawing/2014/main" val="1410374513"/>
                    </a:ext>
                  </a:extLst>
                </a:gridCol>
                <a:gridCol w="3390472">
                  <a:extLst>
                    <a:ext uri="{9D8B030D-6E8A-4147-A177-3AD203B41FA5}">
                      <a16:colId xmlns:a16="http://schemas.microsoft.com/office/drawing/2014/main" val="504682567"/>
                    </a:ext>
                  </a:extLst>
                </a:gridCol>
                <a:gridCol w="5956173">
                  <a:extLst>
                    <a:ext uri="{9D8B030D-6E8A-4147-A177-3AD203B41FA5}">
                      <a16:colId xmlns:a16="http://schemas.microsoft.com/office/drawing/2014/main" val="4228252314"/>
                    </a:ext>
                  </a:extLst>
                </a:gridCol>
              </a:tblGrid>
              <a:tr h="23697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529217"/>
                  </a:ext>
                </a:extLst>
              </a:tr>
              <a:tr h="236977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חומרים מתכתיים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מודל הסריג המתכתי,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מתכתי בסריג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המודל – יונים חיובים ב"ים אלקטרונים"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703827"/>
                  </a:ext>
                </a:extLst>
              </a:tr>
              <a:tr h="84265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תכונות: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מצב צבירה בטמפרטורת החדר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מוליכות חשמלית,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ריקוע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ידעו להסביר את התכונות ברמה המיקרוסקופית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674992"/>
                  </a:ext>
                </a:extLst>
              </a:tr>
              <a:tr h="49832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סגסוגת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הגדרה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תכונת הריקוע – השוואה בין סגסוגת למתכת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90383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2323475" y="0"/>
            <a:ext cx="9868525" cy="12546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altLang="he-IL" sz="3600" b="1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>
                <a:solidFill>
                  <a:srgbClr val="3366FF"/>
                </a:solidFill>
              </a:rPr>
            </a:br>
            <a:r>
              <a:rPr lang="he-IL" altLang="he-IL" sz="3600" b="1">
                <a:solidFill>
                  <a:srgbClr val="3366FF"/>
                </a:solidFill>
              </a:rPr>
              <a:t>מתוך תוכנית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646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4BF177E-BC7F-4066-B0D2-C5640C73051B}"/>
              </a:ext>
            </a:extLst>
          </p:cNvPr>
          <p:cNvSpPr txBox="1">
            <a:spLocks/>
          </p:cNvSpPr>
          <p:nvPr/>
        </p:nvSpPr>
        <p:spPr>
          <a:xfrm>
            <a:off x="2945500" y="1489814"/>
            <a:ext cx="8535299" cy="2533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he-IL" b="1" dirty="0"/>
          </a:p>
          <a:p>
            <a:pPr marL="0" indent="0" algn="ctr" rtl="1">
              <a:buNone/>
            </a:pPr>
            <a:r>
              <a:rPr lang="he-IL" b="1" dirty="0"/>
              <a:t>פעילות </a:t>
            </a:r>
            <a:r>
              <a:rPr lang="he-IL" b="1" dirty="0" err="1"/>
              <a:t>סדנאית</a:t>
            </a:r>
            <a:r>
              <a:rPr lang="he-IL" b="1" dirty="0"/>
              <a:t> </a:t>
            </a:r>
          </a:p>
          <a:p>
            <a:pPr marL="0" indent="0" algn="ctr" rtl="1">
              <a:buNone/>
            </a:pPr>
            <a:r>
              <a:rPr lang="he-IL" b="1" dirty="0"/>
              <a:t>המסייעת להתגבר על טעויות המשגה ולמנוע אותן.</a:t>
            </a:r>
            <a:endParaRPr lang="en-US" sz="2000" b="1" dirty="0"/>
          </a:p>
        </p:txBody>
      </p:sp>
      <p:sp>
        <p:nvSpPr>
          <p:cNvPr id="5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>
                <a:solidFill>
                  <a:schemeClr val="bg1"/>
                </a:solidFill>
              </a:rPr>
              <a:t>  הפיקוח על הוראת הכימיה 2019</a:t>
            </a: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013A4947-C6DC-44BA-99D0-72C5F2A33E6B}"/>
              </a:ext>
            </a:extLst>
          </p:cNvPr>
          <p:cNvSpPr txBox="1">
            <a:spLocks/>
          </p:cNvSpPr>
          <p:nvPr/>
        </p:nvSpPr>
        <p:spPr>
          <a:xfrm>
            <a:off x="2412000" y="0"/>
            <a:ext cx="9780000" cy="8627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b="1" dirty="0">
                <a:solidFill>
                  <a:srgbClr val="3366FF"/>
                </a:solidFill>
                <a:latin typeface="Arial"/>
                <a:cs typeface="Arial"/>
              </a:rPr>
              <a:t>חלק ב'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815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2823029" y="1521798"/>
            <a:ext cx="8534400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1. </a:t>
            </a: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טעויות בניסוח תגובות המסה הנובעות מ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452438" marR="0" lvl="0" indent="-452438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זיהוי חומר מולקולרי כחומר יוני ולהיפך.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לדוגמא: </a:t>
            </a:r>
            <a:r>
              <a:rPr kumimoji="0" lang="he-IL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אתאנול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אמון כלורי,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רישום הממס כמגיב בחומרים מולקולריים.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B5533DC8-6E24-4F40-B912-B8CE53012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4" b="14622"/>
          <a:stretch/>
        </p:blipFill>
        <p:spPr bwMode="auto">
          <a:xfrm>
            <a:off x="2615722" y="4847582"/>
            <a:ext cx="2662302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412000" y="0"/>
            <a:ext cx="9780000" cy="1329070"/>
          </a:xfrm>
        </p:spPr>
        <p:txBody>
          <a:bodyPr/>
          <a:lstStyle/>
          <a:p>
            <a:pPr rtl="1"/>
            <a:r>
              <a:rPr lang="he-IL" b="1" dirty="0">
                <a:solidFill>
                  <a:srgbClr val="3366FF"/>
                </a:solidFill>
              </a:rPr>
              <a:t>טעויות אופייניות </a:t>
            </a:r>
            <a:br>
              <a:rPr lang="he-IL" b="1" dirty="0">
                <a:solidFill>
                  <a:srgbClr val="3366FF"/>
                </a:solidFill>
              </a:rPr>
            </a:br>
            <a:r>
              <a:rPr lang="he-IL" b="1" dirty="0">
                <a:solidFill>
                  <a:srgbClr val="3366FF"/>
                </a:solidFill>
              </a:rPr>
              <a:t>בנושא מסיסות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238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711302" y="1407934"/>
            <a:ext cx="9480698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lvl="0" indent="-539750" algn="just" defTabSz="91440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2. טעויות בהסבר של היכולת של חומר להתמוסס או </a:t>
            </a:r>
            <a:br>
              <a:rPr lang="en-US" sz="3200" b="1" kern="0" dirty="0">
                <a:solidFill>
                  <a:srgbClr val="FF0000"/>
                </a:solidFill>
              </a:rPr>
            </a:b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לא להתמוסס בחומר אחר:</a:t>
            </a:r>
          </a:p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שימוש במושגים </a:t>
            </a:r>
            <a:r>
              <a:rPr kumimoji="0" lang="he-IL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לא מדויקים 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כמו "דומה מתמוסס בדומה"</a:t>
            </a:r>
          </a:p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ניסוח תשובות חלקיות ולא מלאות</a:t>
            </a: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C4F03594-19AA-42E6-B3BE-E10CD5D0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4" y="4594803"/>
            <a:ext cx="59912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2412000" y="0"/>
            <a:ext cx="9780000" cy="1329070"/>
          </a:xfrm>
        </p:spPr>
        <p:txBody>
          <a:bodyPr/>
          <a:lstStyle/>
          <a:p>
            <a:pPr rtl="1"/>
            <a:r>
              <a:rPr lang="he-IL" b="1" dirty="0">
                <a:solidFill>
                  <a:srgbClr val="3366FF"/>
                </a:solidFill>
              </a:rPr>
              <a:t>טעויות אופייניות </a:t>
            </a:r>
            <a:br>
              <a:rPr lang="he-IL" b="1" dirty="0">
                <a:solidFill>
                  <a:srgbClr val="3366FF"/>
                </a:solidFill>
              </a:rPr>
            </a:br>
            <a:r>
              <a:rPr lang="he-IL" b="1" dirty="0">
                <a:solidFill>
                  <a:srgbClr val="3366FF"/>
                </a:solidFill>
              </a:rPr>
              <a:t>בנושא מסיסות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181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06" y="1856755"/>
            <a:ext cx="9885594" cy="180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2506" y="4033305"/>
            <a:ext cx="9399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דוגמא: קבע האם מנתול מתמוסס </a:t>
            </a:r>
            <a:r>
              <a:rPr lang="he-IL" sz="28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בהקסאן</a:t>
            </a:r>
            <a:r>
              <a:rPr lang="he-IL" sz="28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. נמק קביעתך.</a:t>
            </a:r>
            <a:endParaRPr lang="he-IL" sz="1600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55437"/>
              </p:ext>
            </p:extLst>
          </p:nvPr>
        </p:nvGraphicFramePr>
        <p:xfrm>
          <a:off x="2306406" y="4579385"/>
          <a:ext cx="9885594" cy="2248843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432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1563"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המומס:</a:t>
                      </a:r>
                      <a:r>
                        <a:rPr lang="he-IL" sz="2000" baseline="0" dirty="0"/>
                        <a:t> מנתול</a:t>
                      </a:r>
                    </a:p>
                    <a:p>
                      <a:pPr rtl="1"/>
                      <a:endParaRPr lang="he-IL" sz="2000" baseline="0" dirty="0"/>
                    </a:p>
                    <a:p>
                      <a:pPr rtl="1"/>
                      <a:r>
                        <a:rPr lang="he-IL" sz="2000" baseline="0" dirty="0"/>
                        <a:t> 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הממס: </a:t>
                      </a:r>
                      <a:r>
                        <a:rPr lang="he-IL" sz="2000" dirty="0" err="1"/>
                        <a:t>הקסאן</a:t>
                      </a:r>
                      <a:r>
                        <a:rPr lang="he-IL" sz="2000" dirty="0"/>
                        <a:t>  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סוג החלקיקים שמהם מורכבים החומרים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מולקולות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מולקולות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סוגי</a:t>
                      </a:r>
                      <a:r>
                        <a:rPr lang="he-IL" sz="2000" b="1" baseline="0" dirty="0"/>
                        <a:t> הכוחות בין המולקולות של החומרים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מעט קשרי מימן ואינטראקציות </a:t>
                      </a:r>
                      <a:r>
                        <a:rPr lang="he-IL" sz="2000" dirty="0" err="1"/>
                        <a:t>ו.ד.ו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אינטראקציות </a:t>
                      </a:r>
                      <a:r>
                        <a:rPr lang="he-IL" sz="2000" dirty="0" err="1"/>
                        <a:t>ו.ד.ו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2403" descr="ייצוג מקוצר לנוסחת המבנה של מולקולת מנתול">
            <a:extLst>
              <a:ext uri="{FF2B5EF4-FFF2-40B4-BE49-F238E27FC236}">
                <a16:creationId xmlns:a16="http://schemas.microsoft.com/office/drawing/2014/main" id="{FBDF6479-DF42-485B-A696-C5795BAB06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68964" y="4600651"/>
            <a:ext cx="1087656" cy="1143000"/>
          </a:xfrm>
          <a:prstGeom prst="rect">
            <a:avLst/>
          </a:prstGeom>
        </p:spPr>
      </p:pic>
      <p:sp>
        <p:nvSpPr>
          <p:cNvPr id="1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2306405" y="-1"/>
            <a:ext cx="9885594" cy="1570355"/>
          </a:xfrm>
        </p:spPr>
        <p:txBody>
          <a:bodyPr/>
          <a:lstStyle/>
          <a:p>
            <a:pPr rtl="1"/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המלצות לדרכי טיפול </a:t>
            </a: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</a:b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בנושא מסיסות חומרים מולקולריים </a:t>
            </a: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</a:b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דוגמא לתבנית תשובה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08865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מציין מיקום תוכן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836148"/>
              </p:ext>
            </p:extLst>
          </p:nvPr>
        </p:nvGraphicFramePr>
        <p:xfrm>
          <a:off x="1818167" y="1750422"/>
          <a:ext cx="10265091" cy="4090928"/>
        </p:xfrm>
        <a:graphic>
          <a:graphicData uri="http://schemas.openxmlformats.org/drawingml/2006/table">
            <a:tbl>
              <a:tblPr rtl="1">
                <a:tableStyleId>{8FD4443E-F989-4FC4-A0C8-D5A2AF1F390B}</a:tableStyleId>
              </a:tblPr>
              <a:tblGrid>
                <a:gridCol w="574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</a:rPr>
                        <a:t>המומס:</a:t>
                      </a:r>
                      <a:endParaRPr lang="en-US" sz="28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</a:rPr>
                        <a:t>הממס:</a:t>
                      </a:r>
                      <a:endParaRPr lang="en-US" sz="28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</a:rPr>
                        <a:t>סוג החלקיקים שמהם מורכבים החומרים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</a:rPr>
                        <a:t>סוגי הכוחות בין המולקולות של החומרים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>
                          <a:solidFill>
                            <a:schemeClr val="accent6"/>
                          </a:solidFill>
                          <a:effectLst/>
                        </a:rPr>
                        <a:t>סוגי הכוחות </a:t>
                      </a:r>
                      <a:r>
                        <a:rPr lang="he-IL" sz="2400" b="1" kern="1200" dirty="0">
                          <a:solidFill>
                            <a:schemeClr val="accent6"/>
                          </a:solidFill>
                          <a:effectLst/>
                        </a:rPr>
                        <a:t>שעשויים להיווצר </a:t>
                      </a:r>
                      <a:r>
                        <a:rPr lang="he-IL" sz="2400" b="1" dirty="0">
                          <a:solidFill>
                            <a:schemeClr val="accent6"/>
                          </a:solidFill>
                          <a:effectLst/>
                        </a:rPr>
                        <a:t>במהלך ההמסה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accent6"/>
                          </a:solidFill>
                          <a:effectLst/>
                        </a:rPr>
                        <a:t>בין מולקולות הממס לבין מולקולות המומס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accent6"/>
                          </a:solidFill>
                          <a:effectLst/>
                        </a:rPr>
                        <a:t>המסקנה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306405" y="-1"/>
            <a:ext cx="9885594" cy="1570355"/>
          </a:xfrm>
        </p:spPr>
        <p:txBody>
          <a:bodyPr/>
          <a:lstStyle/>
          <a:p>
            <a:pPr rtl="1"/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המלצות לדרכי טיפול </a:t>
            </a: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</a:b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בנושא מסיסות חומרים מולקולריים </a:t>
            </a: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</a:b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דוגמא לתבנית תשובה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5021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77175"/>
              </p:ext>
            </p:extLst>
          </p:nvPr>
        </p:nvGraphicFramePr>
        <p:xfrm>
          <a:off x="1818166" y="1559509"/>
          <a:ext cx="10373834" cy="4111998"/>
        </p:xfrm>
        <a:graphic>
          <a:graphicData uri="http://schemas.openxmlformats.org/drawingml/2006/table">
            <a:tbl>
              <a:tblPr rtl="1">
                <a:tableStyleId>{8FD4443E-F989-4FC4-A0C8-D5A2AF1F390B}</a:tableStyleId>
              </a:tblPr>
              <a:tblGrid>
                <a:gridCol w="486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99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kumimoji="0" lang="he-IL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המומס: מנתול</a:t>
                      </a:r>
                      <a:r>
                        <a:rPr lang="he-IL" sz="2800" b="1" dirty="0">
                          <a:effectLst/>
                        </a:rPr>
                        <a:t> </a:t>
                      </a:r>
                      <a:endParaRPr lang="en-US" sz="28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kumimoji="0" lang="he-IL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הממס: </a:t>
                      </a:r>
                      <a:r>
                        <a:rPr kumimoji="0" lang="he-IL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הקסאן</a:t>
                      </a:r>
                      <a:r>
                        <a:rPr kumimoji="0" lang="he-IL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סוג החלקיקים שמהם מורכבים החומרים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he-IL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מולקולות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he-IL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מולקולות</a:t>
                      </a:r>
                      <a:endParaRPr kumimoji="0" 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סוגי הכוחות בין המולקולות של החומרים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he-IL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מעט קשרי מימן ואינטראקציות </a:t>
                      </a:r>
                      <a:r>
                        <a:rPr kumimoji="0" lang="he-IL" sz="2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ו.ד.ו</a:t>
                      </a:r>
                      <a:endParaRPr kumimoji="0" lang="he-IL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אינטראקציות </a:t>
                      </a:r>
                      <a:r>
                        <a:rPr kumimoji="0" lang="he-IL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ו.ד.ו</a:t>
                      </a:r>
                      <a:endParaRPr kumimoji="0" lang="he-I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סוגי הכוחות </a:t>
                      </a:r>
                      <a:r>
                        <a:rPr lang="he-IL" sz="2000" b="1" kern="1200" dirty="0">
                          <a:effectLst/>
                        </a:rPr>
                        <a:t>שעשויים להיווצר </a:t>
                      </a:r>
                      <a:r>
                        <a:rPr lang="he-IL" sz="2000" b="1" dirty="0">
                          <a:effectLst/>
                        </a:rPr>
                        <a:t>במהלך ההמסה בין מולקולות הממס לבין מולקולות המומס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אינטראקציות </a:t>
                      </a:r>
                      <a:r>
                        <a:rPr kumimoji="0" lang="he-IL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ו.ד.ו</a:t>
                      </a:r>
                      <a:endParaRPr kumimoji="0" lang="he-I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0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המסקנה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המסיסות של מנתול </a:t>
                      </a:r>
                      <a:r>
                        <a:rPr kumimoji="0" lang="he-IL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בהקסאן</a:t>
                      </a:r>
                      <a:r>
                        <a:rPr kumimoji="0" lang="he-I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טובה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9066" y="5738126"/>
            <a:ext cx="99029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מנתול מתמוסס </a:t>
            </a:r>
            <a:r>
              <a:rPr lang="he-IL" sz="30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בהקסאן</a:t>
            </a:r>
            <a:r>
              <a:rPr lang="he-IL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, </a:t>
            </a:r>
            <a:br>
              <a:rPr lang="en-US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</a:br>
            <a:r>
              <a:rPr lang="he-IL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מולקולות מנתול יוצרות אינטראקציות </a:t>
            </a:r>
            <a:r>
              <a:rPr lang="he-IL" sz="30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ו.ד.ו</a:t>
            </a:r>
            <a:r>
              <a:rPr lang="he-IL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 עם מולקולות </a:t>
            </a:r>
            <a:r>
              <a:rPr lang="he-IL" sz="30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הקסאן</a:t>
            </a:r>
            <a:endParaRPr lang="he-IL" sz="3000" b="1" dirty="0">
              <a:solidFill>
                <a:srgbClr val="3333FF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14" y="1559509"/>
            <a:ext cx="968134" cy="1022523"/>
          </a:xfrm>
          <a:prstGeom prst="rect">
            <a:avLst/>
          </a:prstGeom>
        </p:spPr>
      </p:pic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2242686" y="0"/>
            <a:ext cx="9949314" cy="1395880"/>
          </a:xfrm>
        </p:spPr>
        <p:txBody>
          <a:bodyPr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ea typeface="+mn-ea"/>
                <a:cs typeface="Arial" panose="020B0604020202020204" pitchFamily="34" charset="0"/>
              </a:rPr>
            </a:b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ea typeface="+mn-ea"/>
                <a:cs typeface="Arial" panose="020B0604020202020204" pitchFamily="34" charset="0"/>
              </a:rPr>
              <a:t>דוגמא: </a:t>
            </a: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ea typeface="+mn-ea"/>
                <a:cs typeface="Arial" panose="020B0604020202020204" pitchFamily="34" charset="0"/>
              </a:rPr>
            </a:b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ea typeface="+mn-ea"/>
                <a:cs typeface="Arial" panose="020B0604020202020204" pitchFamily="34" charset="0"/>
              </a:rPr>
              <a:t>קבע האם מנתול מתמוסס </a:t>
            </a:r>
            <a:r>
              <a:rPr lang="he-IL" sz="3600" b="1" dirty="0" err="1">
                <a:solidFill>
                  <a:srgbClr val="3333FF"/>
                </a:solidFill>
                <a:latin typeface="Calibri Light" panose="020F0302020204030204"/>
                <a:ea typeface="+mn-ea"/>
                <a:cs typeface="Arial" panose="020B0604020202020204" pitchFamily="34" charset="0"/>
              </a:rPr>
              <a:t>בהקסאן</a:t>
            </a: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ea typeface="+mn-ea"/>
                <a:cs typeface="Arial" panose="020B0604020202020204" pitchFamily="34" charset="0"/>
              </a:rPr>
              <a:t>. נמק קביעתך.</a:t>
            </a:r>
            <a:br>
              <a:rPr lang="he-IL" sz="3600" dirty="0">
                <a:solidFill>
                  <a:srgbClr val="000000"/>
                </a:solidFill>
                <a:ea typeface="+mn-ea"/>
              </a:rPr>
            </a:b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92613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4295776" y="0"/>
            <a:ext cx="5915025" cy="1143000"/>
          </a:xfrm>
        </p:spPr>
        <p:txBody>
          <a:bodyPr/>
          <a:lstStyle/>
          <a:p>
            <a:pPr>
              <a:defRPr/>
            </a:pPr>
            <a:r>
              <a:rPr lang="he-IL" altLang="he-IL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מטרות המפגש</a:t>
            </a:r>
          </a:p>
        </p:txBody>
      </p:sp>
      <p:sp>
        <p:nvSpPr>
          <p:cNvPr id="3" name="מציין מיקום תוכן 2">
            <a:extLst/>
          </p:cNvPr>
          <p:cNvSpPr>
            <a:spLocks noGrp="1"/>
          </p:cNvSpPr>
          <p:nvPr>
            <p:ph idx="1"/>
          </p:nvPr>
        </p:nvSpPr>
        <p:spPr>
          <a:xfrm>
            <a:off x="1765005" y="1503278"/>
            <a:ext cx="10426995" cy="5333338"/>
          </a:xfrm>
        </p:spPr>
        <p:txBody>
          <a:bodyPr/>
          <a:lstStyle/>
          <a:p>
            <a:pPr marL="514350" indent="-514350" algn="r" rtl="1">
              <a:spcBef>
                <a:spcPts val="2400"/>
              </a:spcBef>
              <a:buAutoNum type="arabicPeriod"/>
              <a:defRPr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סיכום טעויות המשגה אופייניות של תלמידים בנושא "מבנה וקישור", שאותרו בהערכה הרב-שנתית של בחינות הבגרות.</a:t>
            </a:r>
          </a:p>
          <a:p>
            <a:pPr marL="0" indent="0" algn="r" rtl="1">
              <a:spcBef>
                <a:spcPts val="2400"/>
              </a:spcBef>
              <a:buNone/>
              <a:defRPr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אתר מפמ"ר כימיה</a:t>
            </a:r>
            <a:endParaRPr lang="he-I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2400"/>
              </a:spcBef>
              <a:buNone/>
              <a:defRPr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אתר המרכז הארצי למורי כימיה</a:t>
            </a:r>
            <a:endParaRPr lang="he-I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r" rtl="1">
              <a:lnSpc>
                <a:spcPct val="107000"/>
              </a:lnSpc>
              <a:spcBef>
                <a:spcPts val="2400"/>
              </a:spcBef>
              <a:buNone/>
              <a:defRPr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2. המלצות לדרכי הוראה ולפעילויות המסייעות להתגבר ולמנוע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טעויות המשגה.</a:t>
            </a:r>
          </a:p>
          <a:p>
            <a:pPr marL="0" indent="0" algn="r" rtl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3. תובנות בגרות תשע"ח.</a:t>
            </a:r>
          </a:p>
          <a:p>
            <a:pPr marL="0" indent="0" algn="r" rtl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4. פעילות </a:t>
            </a:r>
            <a:r>
              <a:rPr lang="he-IL" sz="3000" dirty="0" err="1">
                <a:latin typeface="Arial" panose="020B0604020202020204" pitchFamily="34" charset="0"/>
                <a:cs typeface="Arial" panose="020B0604020202020204" pitchFamily="34" charset="0"/>
              </a:rPr>
              <a:t>סדנאית</a:t>
            </a: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he-IL" dirty="0"/>
          </a:p>
        </p:txBody>
      </p:sp>
      <p:sp>
        <p:nvSpPr>
          <p:cNvPr id="6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21506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תמונה 72">
            <a:extLst>
              <a:ext uri="{FF2B5EF4-FFF2-40B4-BE49-F238E27FC236}">
                <a16:creationId xmlns:a16="http://schemas.microsoft.com/office/drawing/2014/main" id="{9C2030A1-668B-4294-BB64-C1C434A1E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3" y="1406768"/>
            <a:ext cx="10122567" cy="5331657"/>
          </a:xfrm>
          <a:prstGeom prst="rect">
            <a:avLst/>
          </a:prstGeom>
        </p:spPr>
      </p:pic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222695" y="15299"/>
            <a:ext cx="9969305" cy="1039778"/>
          </a:xfrm>
        </p:spPr>
        <p:txBody>
          <a:bodyPr/>
          <a:lstStyle/>
          <a:p>
            <a:pPr rtl="1"/>
            <a:r>
              <a:rPr lang="he-I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מפת מושגים המתארת את התהליכים המתרחשים </a:t>
            </a:r>
            <a:br>
              <a:rPr lang="he-I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e-I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כאשר מוסיפים מים לחומרים שונים</a:t>
            </a:r>
            <a:br>
              <a:rPr lang="he-I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מחוברת</a:t>
            </a:r>
            <a:r>
              <a:rPr lang="he-IL" sz="1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2000" b="1" dirty="0"/>
              <a:t>"סיכום ניתוח השאלות בנושא "מבנה וקישור" בבחינות הבגרות בכימיה תשנ"ח-תשע"ו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960552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636296" y="1767006"/>
            <a:ext cx="10555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התייחסות לחוזק הקשר </a:t>
            </a:r>
            <a:r>
              <a:rPr kumimoji="0" lang="he-I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הקוולנטי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במקום התייחסות לחוזק הקשרים</a:t>
            </a:r>
            <a:r>
              <a:rPr lang="he-IL" sz="2400" kern="0" dirty="0">
                <a:solidFill>
                  <a:srgbClr val="000000"/>
                </a:solidFill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הבין-מולקולריים. 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בלבול בין קשרים </a:t>
            </a:r>
            <a:r>
              <a:rPr kumimoji="0" lang="he-I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קוולנטיים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(תוך-מולקולריים) לבין קשרים בין-מולקולריים, 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2400" kern="0" dirty="0">
                <a:solidFill>
                  <a:srgbClr val="000000"/>
                </a:solidFill>
              </a:rPr>
              <a:t>    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בהסבר על ההבדל בין טמפרטורות רתיחה או </a:t>
            </a:r>
            <a:r>
              <a:rPr lang="he-IL" sz="2400" kern="0" dirty="0">
                <a:solidFill>
                  <a:srgbClr val="000000"/>
                </a:solidFill>
              </a:rPr>
              <a:t>בהסבר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מצב צבירה בטמפרטורת החדר.</a:t>
            </a:r>
          </a:p>
        </p:txBody>
      </p:sp>
      <p:sp>
        <p:nvSpPr>
          <p:cNvPr id="4" name="מלבן 3"/>
          <p:cNvSpPr/>
          <p:nvPr/>
        </p:nvSpPr>
        <p:spPr>
          <a:xfrm>
            <a:off x="1828800" y="3737344"/>
            <a:ext cx="10087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b="1" kern="0" dirty="0">
                <a:solidFill>
                  <a:srgbClr val="FF0000"/>
                </a:solidFill>
              </a:rPr>
              <a:t>בלבול לדוגמה: </a:t>
            </a:r>
          </a:p>
          <a:p>
            <a:pPr marL="265113" algn="just">
              <a:lnSpc>
                <a:spcPct val="150000"/>
              </a:lnSpc>
            </a:pPr>
            <a:r>
              <a:rPr lang="he-IL" sz="2400" kern="0" dirty="0">
                <a:solidFill>
                  <a:srgbClr val="000000"/>
                </a:solidFill>
              </a:rPr>
              <a:t>קביעה כי טמפרטורת הרתיחה של </a:t>
            </a:r>
            <a:r>
              <a:rPr lang="en-GB" sz="2400" kern="0" dirty="0">
                <a:solidFill>
                  <a:srgbClr val="000000"/>
                </a:solidFill>
              </a:rPr>
              <a:t>C</a:t>
            </a:r>
            <a:r>
              <a:rPr lang="en-GB" kern="0" dirty="0">
                <a:solidFill>
                  <a:srgbClr val="000000"/>
                </a:solidFill>
              </a:rPr>
              <a:t>2</a:t>
            </a:r>
            <a:r>
              <a:rPr lang="en-GB" sz="2400" kern="0" dirty="0">
                <a:solidFill>
                  <a:srgbClr val="000000"/>
                </a:solidFill>
              </a:rPr>
              <a:t>H</a:t>
            </a:r>
            <a:r>
              <a:rPr lang="en-GB" kern="0" dirty="0">
                <a:solidFill>
                  <a:srgbClr val="000000"/>
                </a:solidFill>
              </a:rPr>
              <a:t>4</a:t>
            </a:r>
            <a:r>
              <a:rPr lang="he-IL" sz="2400" kern="0" dirty="0">
                <a:solidFill>
                  <a:srgbClr val="000000"/>
                </a:solidFill>
              </a:rPr>
              <a:t> גבוהה מטמפרטורת הרתיחה של </a:t>
            </a:r>
            <a:r>
              <a:rPr lang="en-US" sz="2400" kern="0" dirty="0">
                <a:solidFill>
                  <a:srgbClr val="000000"/>
                </a:solidFill>
              </a:rPr>
              <a:t>C</a:t>
            </a:r>
            <a:r>
              <a:rPr lang="en-US" kern="0" dirty="0">
                <a:solidFill>
                  <a:srgbClr val="000000"/>
                </a:solidFill>
              </a:rPr>
              <a:t>2</a:t>
            </a:r>
            <a:r>
              <a:rPr lang="en-US" sz="2400" kern="0" dirty="0">
                <a:solidFill>
                  <a:srgbClr val="000000"/>
                </a:solidFill>
              </a:rPr>
              <a:t>H</a:t>
            </a:r>
            <a:r>
              <a:rPr lang="en-US" kern="0" dirty="0">
                <a:solidFill>
                  <a:srgbClr val="000000"/>
                </a:solidFill>
              </a:rPr>
              <a:t>6</a:t>
            </a:r>
            <a:r>
              <a:rPr lang="he-IL" sz="2400" kern="0" dirty="0">
                <a:solidFill>
                  <a:srgbClr val="000000"/>
                </a:solidFill>
              </a:rPr>
              <a:t> </a:t>
            </a:r>
            <a:br>
              <a:rPr lang="en-US" sz="2400" kern="0" dirty="0">
                <a:solidFill>
                  <a:srgbClr val="000000"/>
                </a:solidFill>
              </a:rPr>
            </a:br>
            <a:r>
              <a:rPr lang="he-IL" sz="2400" kern="0" dirty="0">
                <a:solidFill>
                  <a:srgbClr val="000000"/>
                </a:solidFill>
              </a:rPr>
              <a:t>בגלל ההימצאות הקשר הכפול במולקולת </a:t>
            </a:r>
            <a:r>
              <a:rPr lang="en-GB" sz="2400" kern="0" dirty="0">
                <a:solidFill>
                  <a:srgbClr val="000000"/>
                </a:solidFill>
              </a:rPr>
              <a:t>C</a:t>
            </a:r>
            <a:r>
              <a:rPr lang="en-GB" kern="0" dirty="0">
                <a:solidFill>
                  <a:srgbClr val="000000"/>
                </a:solidFill>
              </a:rPr>
              <a:t>2</a:t>
            </a:r>
            <a:r>
              <a:rPr lang="en-GB" sz="2400" kern="0" dirty="0">
                <a:solidFill>
                  <a:srgbClr val="000000"/>
                </a:solidFill>
              </a:rPr>
              <a:t>H</a:t>
            </a:r>
            <a:r>
              <a:rPr lang="en-GB" kern="0" dirty="0">
                <a:solidFill>
                  <a:srgbClr val="000000"/>
                </a:solidFill>
              </a:rPr>
              <a:t>4</a:t>
            </a:r>
            <a:endParaRPr lang="he-IL" kern="0" dirty="0">
              <a:solidFill>
                <a:srgbClr val="00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07" y="5366195"/>
            <a:ext cx="1690855" cy="1320513"/>
          </a:xfrm>
          <a:prstGeom prst="rect">
            <a:avLst/>
          </a:prstGeom>
        </p:spPr>
      </p:pic>
      <p:pic>
        <p:nvPicPr>
          <p:cNvPr id="6" name="Picture 4" descr="Image result for ethane animation gif">
            <a:extLst>
              <a:ext uri="{FF2B5EF4-FFF2-40B4-BE49-F238E27FC236}">
                <a16:creationId xmlns:a16="http://schemas.microsoft.com/office/drawing/2014/main" id="{9D48EFF2-F437-470E-AF2A-FCE89F9A9B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46" y="5346939"/>
            <a:ext cx="1855814" cy="1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2307934" y="0"/>
            <a:ext cx="9884066" cy="1300703"/>
          </a:xfrm>
        </p:spPr>
        <p:txBody>
          <a:bodyPr/>
          <a:lstStyle/>
          <a:p>
            <a:pPr rtl="1"/>
            <a:r>
              <a:rPr lang="he-IL" b="1" dirty="0">
                <a:solidFill>
                  <a:srgbClr val="3366FF"/>
                </a:solidFill>
              </a:rPr>
              <a:t>טעויות אופייניות בנושא</a:t>
            </a:r>
            <a:br>
              <a:rPr lang="he-IL" b="1" dirty="0">
                <a:solidFill>
                  <a:srgbClr val="3366FF"/>
                </a:solidFill>
              </a:rPr>
            </a:br>
            <a:r>
              <a:rPr lang="he-IL" b="1" dirty="0">
                <a:solidFill>
                  <a:srgbClr val="3366FF"/>
                </a:solidFill>
              </a:rPr>
              <a:t> קשרים </a:t>
            </a:r>
            <a:r>
              <a:rPr lang="he-IL" b="1" dirty="0" err="1">
                <a:solidFill>
                  <a:srgbClr val="3366FF"/>
                </a:solidFill>
              </a:rPr>
              <a:t>קוולנטיים</a:t>
            </a:r>
            <a:r>
              <a:rPr lang="he-IL" b="1" dirty="0">
                <a:solidFill>
                  <a:srgbClr val="3366FF"/>
                </a:solidFill>
              </a:rPr>
              <a:t> וקשרים בין-מולקולריים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44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81" y="1568218"/>
            <a:ext cx="1018032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800" b="1" kern="0" dirty="0">
                <a:solidFill>
                  <a:srgbClr val="FF0000"/>
                </a:solidFill>
              </a:rPr>
              <a:t>בלבול לדוגמה: </a:t>
            </a:r>
          </a:p>
          <a:p>
            <a:r>
              <a:rPr lang="he-IL" sz="2800" dirty="0"/>
              <a:t>תלמיד עלול לקבוע כי לחומצה </a:t>
            </a:r>
            <a:r>
              <a:rPr lang="he-IL" sz="2800" dirty="0" err="1"/>
              <a:t>אולאית</a:t>
            </a:r>
            <a:r>
              <a:rPr lang="he-IL" sz="2800" dirty="0"/>
              <a:t> טמפרטורת התכה גבוהה יותר </a:t>
            </a:r>
          </a:p>
          <a:p>
            <a:r>
              <a:rPr lang="he-IL" sz="2800" dirty="0"/>
              <a:t>בגלל הקשר </a:t>
            </a:r>
            <a:r>
              <a:rPr lang="he-IL" sz="2800" dirty="0" err="1"/>
              <a:t>הקוולנטי</a:t>
            </a:r>
            <a:r>
              <a:rPr lang="he-IL" sz="2800" dirty="0"/>
              <a:t> הכפול שהוא חזק יותר מקשר </a:t>
            </a:r>
            <a:r>
              <a:rPr lang="he-IL" sz="2800" dirty="0" err="1"/>
              <a:t>קוולנטי</a:t>
            </a:r>
            <a:r>
              <a:rPr lang="he-IL" sz="2800" dirty="0"/>
              <a:t> יחיד.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4444505" y="2971560"/>
            <a:ext cx="5514108" cy="2122357"/>
            <a:chOff x="4444505" y="2727006"/>
            <a:chExt cx="5514108" cy="2122357"/>
          </a:xfrm>
        </p:grpSpPr>
        <p:pic>
          <p:nvPicPr>
            <p:cNvPr id="1026" name="Picture 2" descr="Oleic-acid-based-on-xtal-1997-2D-skelet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505" y="2727006"/>
              <a:ext cx="5514108" cy="212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85165" y="4332917"/>
              <a:ext cx="19396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/>
                <a:t>חומצה </a:t>
              </a:r>
              <a:r>
                <a:rPr lang="he-IL" b="1" dirty="0" err="1"/>
                <a:t>אולאית</a:t>
              </a:r>
              <a:endParaRPr lang="he-IL" b="1" dirty="0"/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4344059" y="5254273"/>
            <a:ext cx="5715000" cy="1374346"/>
            <a:chOff x="4344059" y="5009719"/>
            <a:chExt cx="5715000" cy="1374346"/>
          </a:xfrm>
        </p:grpSpPr>
        <p:pic>
          <p:nvPicPr>
            <p:cNvPr id="1028" name="Picture 4" descr="×ª××¦××ª ×ª××× × ×¢×××¨ ××××¦× ×¡×××¨××ª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059" y="5009719"/>
              <a:ext cx="57150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151420" y="6014733"/>
              <a:ext cx="160712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/>
                <a:t>חומצה </a:t>
              </a:r>
              <a:r>
                <a:rPr lang="he-IL" b="1" dirty="0" err="1"/>
                <a:t>סטארית</a:t>
              </a:r>
              <a:endParaRPr lang="he-IL" b="1" dirty="0"/>
            </a:p>
          </p:txBody>
        </p:sp>
      </p:grp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2307934" y="0"/>
            <a:ext cx="9884066" cy="1300703"/>
          </a:xfrm>
        </p:spPr>
        <p:txBody>
          <a:bodyPr/>
          <a:lstStyle/>
          <a:p>
            <a:pPr rtl="1"/>
            <a:r>
              <a:rPr lang="he-IL" b="1" dirty="0">
                <a:solidFill>
                  <a:srgbClr val="3366FF"/>
                </a:solidFill>
              </a:rPr>
              <a:t>טעויות אופייניות בנושא</a:t>
            </a:r>
            <a:br>
              <a:rPr lang="he-IL" b="1" dirty="0">
                <a:solidFill>
                  <a:srgbClr val="3366FF"/>
                </a:solidFill>
              </a:rPr>
            </a:br>
            <a:r>
              <a:rPr lang="he-IL" b="1" dirty="0">
                <a:solidFill>
                  <a:srgbClr val="3366FF"/>
                </a:solidFill>
              </a:rPr>
              <a:t> קשרים </a:t>
            </a:r>
            <a:r>
              <a:rPr lang="he-IL" b="1" dirty="0" err="1">
                <a:solidFill>
                  <a:srgbClr val="3366FF"/>
                </a:solidFill>
              </a:rPr>
              <a:t>קוולנטיים</a:t>
            </a:r>
            <a:r>
              <a:rPr lang="he-IL" b="1" dirty="0">
                <a:solidFill>
                  <a:srgbClr val="3366FF"/>
                </a:solidFill>
              </a:rPr>
              <a:t> וקשרים בין-מולקולריים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854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מציין מיקום תוכן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072449"/>
              </p:ext>
            </p:extLst>
          </p:nvPr>
        </p:nvGraphicFramePr>
        <p:xfrm>
          <a:off x="2222205" y="1301589"/>
          <a:ext cx="9969795" cy="5407437"/>
        </p:xfrm>
        <a:graphic>
          <a:graphicData uri="http://schemas.openxmlformats.org/drawingml/2006/table">
            <a:tbl>
              <a:tblPr rtl="1" firstRow="1" firstCol="1" bandRow="1"/>
              <a:tblGrid>
                <a:gridCol w="5514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17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400" dirty="0">
                          <a:effectLst/>
                        </a:rPr>
                        <a:t>החומרים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חומר א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400">
                          <a:effectLst/>
                        </a:rPr>
                        <a:t>חומר ב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7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000" dirty="0">
                          <a:effectLst/>
                        </a:rPr>
                        <a:t>נוסחה מולקולרית לכל חומר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aseline="-250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7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ייצוג מקוצר של נוסחאות המבנה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88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הגודל היחסי של ענני האלקטרונים במולקולות של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he-IL" sz="2000" dirty="0">
                          <a:effectLst/>
                        </a:rPr>
                        <a:t>כל אחד מהחומרים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קוטביות מולקולה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5179"/>
                  </a:ext>
                </a:extLst>
              </a:tr>
              <a:tr h="74011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סוגי הכוחות הבין מולקולריים בכל אחד מהחומרים במצב נוזל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he-IL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12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000" dirty="0">
                          <a:effectLst/>
                        </a:rPr>
                        <a:t>ניתוח החוזק היחסי של הכוחות הבין מולקולריים בחומרים במצב נוזל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6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000" dirty="0">
                          <a:effectLst/>
                        </a:rPr>
                        <a:t>הסבר לגבי</a:t>
                      </a:r>
                      <a:r>
                        <a:rPr lang="he-IL" sz="2000" baseline="0" dirty="0">
                          <a:effectLst/>
                        </a:rPr>
                        <a:t> ההשוואה של </a:t>
                      </a:r>
                      <a:r>
                        <a:rPr lang="he-IL" sz="2000" dirty="0">
                          <a:effectLst/>
                        </a:rPr>
                        <a:t>טמפרטורות הרתיחה של החומרים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117560" y="0"/>
            <a:ext cx="10074439" cy="1143000"/>
          </a:xfrm>
        </p:spPr>
        <p:txBody>
          <a:bodyPr/>
          <a:lstStyle/>
          <a:p>
            <a:pPr rtl="1"/>
            <a:r>
              <a:rPr lang="he-IL" sz="3400" b="1" dirty="0">
                <a:solidFill>
                  <a:srgbClr val="3366FF"/>
                </a:solidFill>
              </a:rPr>
              <a:t>השוואה בין טמפרטורות הרתיחה של חומרים מולקולריים </a:t>
            </a:r>
            <a:br>
              <a:rPr lang="he-IL" sz="3400" b="1" dirty="0">
                <a:solidFill>
                  <a:srgbClr val="3366FF"/>
                </a:solidFill>
              </a:rPr>
            </a:br>
            <a:r>
              <a:rPr lang="he-IL" sz="3400" b="1" dirty="0">
                <a:solidFill>
                  <a:srgbClr val="3366FF"/>
                </a:solidFill>
              </a:rPr>
              <a:t>דוגמא לתבנית תשובה </a:t>
            </a:r>
            <a:endParaRPr lang="he-IL" sz="3400" dirty="0"/>
          </a:p>
        </p:txBody>
      </p:sp>
    </p:spTree>
    <p:extLst>
      <p:ext uri="{BB962C8B-B14F-4D97-AF65-F5344CB8AC3E}">
        <p14:creationId xmlns:p14="http://schemas.microsoft.com/office/powerpoint/2010/main" val="134070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FE89069-3E8C-4730-9C69-CD0E0B86F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3615"/>
              </p:ext>
            </p:extLst>
          </p:nvPr>
        </p:nvGraphicFramePr>
        <p:xfrm>
          <a:off x="1983545" y="1368478"/>
          <a:ext cx="10208453" cy="53136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37998">
                  <a:extLst>
                    <a:ext uri="{9D8B030D-6E8A-4147-A177-3AD203B41FA5}">
                      <a16:colId xmlns:a16="http://schemas.microsoft.com/office/drawing/2014/main" val="2387812460"/>
                    </a:ext>
                  </a:extLst>
                </a:gridCol>
                <a:gridCol w="3371555">
                  <a:extLst>
                    <a:ext uri="{9D8B030D-6E8A-4147-A177-3AD203B41FA5}">
                      <a16:colId xmlns:a16="http://schemas.microsoft.com/office/drawing/2014/main" val="2954122232"/>
                    </a:ext>
                  </a:extLst>
                </a:gridCol>
                <a:gridCol w="3098900">
                  <a:extLst>
                    <a:ext uri="{9D8B030D-6E8A-4147-A177-3AD203B41FA5}">
                      <a16:colId xmlns:a16="http://schemas.microsoft.com/office/drawing/2014/main" val="3861523682"/>
                    </a:ext>
                  </a:extLst>
                </a:gridCol>
              </a:tblGrid>
              <a:tr h="55467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3555" algn="l"/>
                        </a:tabLst>
                        <a:defRPr/>
                      </a:pPr>
                      <a:r>
                        <a:rPr lang="en-US" sz="1200" b="1" baseline="-25000" dirty="0">
                          <a:effectLst/>
                        </a:rPr>
                        <a:t> </a:t>
                      </a:r>
                      <a:r>
                        <a:rPr lang="en-US" sz="1800" b="1" kern="1200" dirty="0">
                          <a:effectLst/>
                        </a:rPr>
                        <a:t>CH</a:t>
                      </a:r>
                      <a:r>
                        <a:rPr lang="en-US" sz="1800" b="1" kern="1200" baseline="-25000" dirty="0">
                          <a:effectLst/>
                        </a:rPr>
                        <a:t>2</a:t>
                      </a:r>
                      <a:r>
                        <a:rPr lang="en-US" sz="1800" b="1" kern="1200" dirty="0">
                          <a:effectLst/>
                        </a:rPr>
                        <a:t> = CH </a:t>
                      </a:r>
                      <a:r>
                        <a:rPr lang="en-US" sz="1800" b="1" kern="1200" dirty="0">
                          <a:effectLst/>
                          <a:sym typeface="Symbol" panose="05050102010706020507" pitchFamily="18" charset="2"/>
                        </a:rPr>
                        <a:t>- </a:t>
                      </a:r>
                      <a:r>
                        <a:rPr lang="en-US" sz="1800" b="1" kern="1200" dirty="0">
                          <a:effectLst/>
                        </a:rPr>
                        <a:t>CH</a:t>
                      </a:r>
                      <a:r>
                        <a:rPr lang="en-US" sz="1800" b="1" kern="1200" baseline="-25000" dirty="0">
                          <a:effectLst/>
                        </a:rPr>
                        <a:t>2 </a:t>
                      </a:r>
                      <a:r>
                        <a:rPr lang="en-US" sz="1800" b="1" kern="1200" dirty="0">
                          <a:effectLst/>
                          <a:sym typeface="Symbol" panose="05050102010706020507" pitchFamily="18" charset="2"/>
                        </a:rPr>
                        <a:t>- </a:t>
                      </a:r>
                      <a:r>
                        <a:rPr lang="en-US" sz="1800" b="1" kern="1200" dirty="0">
                          <a:effectLst/>
                        </a:rPr>
                        <a:t>OH     -  </a:t>
                      </a:r>
                      <a:r>
                        <a:rPr lang="en-US" sz="1800" b="1" dirty="0">
                          <a:effectLst/>
                        </a:rPr>
                        <a:t>B</a:t>
                      </a: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3555" algn="l"/>
                        </a:tabLst>
                        <a:defRPr/>
                      </a:pPr>
                      <a:r>
                        <a:rPr lang="en-US" sz="1800" b="1" kern="1200" dirty="0">
                          <a:effectLst/>
                        </a:rPr>
                        <a:t>CH</a:t>
                      </a:r>
                      <a:r>
                        <a:rPr lang="en-US" sz="1800" b="1" kern="1200" baseline="-25000" dirty="0">
                          <a:effectLst/>
                        </a:rPr>
                        <a:t>3</a:t>
                      </a:r>
                      <a:r>
                        <a:rPr lang="en-US" sz="1800" b="1" kern="1200" dirty="0">
                          <a:effectLst/>
                        </a:rPr>
                        <a:t>COCH</a:t>
                      </a:r>
                      <a:r>
                        <a:rPr lang="en-US" sz="1800" b="1" kern="1200" baseline="-25000" dirty="0">
                          <a:effectLst/>
                        </a:rPr>
                        <a:t>3</a:t>
                      </a:r>
                      <a:r>
                        <a:rPr lang="en-US" sz="1800" b="1" kern="1200" baseline="0" dirty="0">
                          <a:effectLst/>
                        </a:rPr>
                        <a:t>    </a:t>
                      </a:r>
                      <a:r>
                        <a:rPr lang="en-US" sz="1800" b="1" kern="1200" dirty="0">
                          <a:effectLst/>
                        </a:rPr>
                        <a:t>-  </a:t>
                      </a:r>
                      <a:r>
                        <a:rPr lang="en-US" sz="1800" b="1" dirty="0">
                          <a:effectLst/>
                        </a:rPr>
                        <a:t>A</a:t>
                      </a:r>
                      <a:endParaRPr lang="en-US" sz="2400" b="1" dirty="0">
                        <a:effectLst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2000" b="1" dirty="0">
                          <a:effectLst/>
                        </a:rPr>
                        <a:t>נוסחאות מבנה </a:t>
                      </a:r>
                      <a:endParaRPr lang="en-US" sz="2000" b="1" dirty="0">
                        <a:effectLst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3588600144"/>
                  </a:ext>
                </a:extLst>
              </a:tr>
              <a:tr h="50088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800" dirty="0">
                          <a:effectLst/>
                        </a:rPr>
                        <a:t>שני החומרים </a:t>
                      </a: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he-IL" sz="1800" dirty="0">
                          <a:effectLst/>
                        </a:rPr>
                        <a:t> ו- </a:t>
                      </a: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he-IL" sz="1800" dirty="0">
                          <a:effectLst/>
                        </a:rPr>
                        <a:t>, הם חומרים מולקולריים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1800" b="1" dirty="0">
                          <a:effectLst/>
                        </a:rPr>
                        <a:t>סוג החומרים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832818683"/>
                  </a:ext>
                </a:extLst>
              </a:tr>
              <a:tr h="1494831"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בשני החומרים ענן האלקטרונים במולקולות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he-IL" sz="1800" dirty="0">
                          <a:effectLst/>
                        </a:rPr>
                        <a:t>דומה בגודלו (32 אלקטרונים).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he-IL" sz="1800" b="1" dirty="0">
                          <a:effectLst/>
                        </a:rPr>
                        <a:t>הגודל היחסי של ענן</a:t>
                      </a:r>
                      <a:r>
                        <a:rPr lang="he-IL" sz="1800" b="1" baseline="0" dirty="0">
                          <a:effectLst/>
                        </a:rPr>
                        <a:t> </a:t>
                      </a:r>
                      <a:r>
                        <a:rPr lang="he-IL" sz="1800" b="1" dirty="0">
                          <a:effectLst/>
                        </a:rPr>
                        <a:t>האלקטרונים בכל אחת מהמולקולות של החומרים הנתונים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891123786"/>
                  </a:ext>
                </a:extLst>
              </a:tr>
              <a:tr h="37968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1800">
                          <a:effectLst/>
                        </a:rPr>
                        <a:t>מולקולות קוטביות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1800">
                          <a:effectLst/>
                        </a:rPr>
                        <a:t>מולקולות קוטביות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קוטביות של מולקולות החומרים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3400287550"/>
                  </a:ext>
                </a:extLst>
              </a:tr>
              <a:tr h="7593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1800" dirty="0">
                          <a:effectLst/>
                        </a:rPr>
                        <a:t>קשרי מימן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1800" dirty="0">
                          <a:effectLst/>
                        </a:rPr>
                        <a:t>ואינטראקציות </a:t>
                      </a:r>
                      <a:r>
                        <a:rPr lang="he-IL" sz="1800" dirty="0" err="1">
                          <a:effectLst/>
                        </a:rPr>
                        <a:t>ון</a:t>
                      </a:r>
                      <a:r>
                        <a:rPr lang="he-IL" sz="1800" dirty="0">
                          <a:effectLst/>
                        </a:rPr>
                        <a:t>-דר-ולס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1800" dirty="0">
                          <a:effectLst/>
                        </a:rPr>
                        <a:t>אינטראקציות </a:t>
                      </a:r>
                      <a:r>
                        <a:rPr lang="he-IL" sz="1800" dirty="0" err="1">
                          <a:effectLst/>
                        </a:rPr>
                        <a:t>ון</a:t>
                      </a:r>
                      <a:r>
                        <a:rPr lang="he-IL" sz="1800" dirty="0">
                          <a:effectLst/>
                        </a:rPr>
                        <a:t>-דר-ולס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סוג הכוחות הבין מולקולריים בחומרים במצב נוזל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687869351"/>
                  </a:ext>
                </a:extLst>
              </a:tr>
              <a:tr h="1624217"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בין המולקולות של שני החומרים פועלות אינטראקציות </a:t>
                      </a:r>
                      <a:r>
                        <a:rPr lang="he-IL" sz="1800" dirty="0" err="1">
                          <a:effectLst/>
                        </a:rPr>
                        <a:t>ון</a:t>
                      </a:r>
                      <a:r>
                        <a:rPr lang="he-IL" sz="1800" dirty="0">
                          <a:effectLst/>
                        </a:rPr>
                        <a:t>-דר-ולס.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1800" dirty="0">
                          <a:effectLst/>
                        </a:rPr>
                        <a:t>אבל בין מולקולות חומר </a:t>
                      </a: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he-IL" sz="1800" dirty="0">
                          <a:effectLst/>
                        </a:rPr>
                        <a:t>, בנוסף לאינטראקציות </a:t>
                      </a:r>
                      <a:r>
                        <a:rPr lang="he-IL" sz="1800" dirty="0" err="1">
                          <a:effectLst/>
                        </a:rPr>
                        <a:t>ון</a:t>
                      </a:r>
                      <a:r>
                        <a:rPr lang="he-IL" sz="1800" dirty="0">
                          <a:effectLst/>
                        </a:rPr>
                        <a:t>-דר-ולס, קיימים גם קשרי מימן.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he-IL" sz="1800" dirty="0">
                        <a:effectLst/>
                      </a:endParaRPr>
                    </a:p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1800" dirty="0">
                          <a:effectLst/>
                        </a:rPr>
                        <a:t>לכן הכוחות הבין מולקולריים בחומר </a:t>
                      </a: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he-IL" sz="1800" dirty="0">
                          <a:effectLst/>
                        </a:rPr>
                        <a:t> חזקים יותר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he-IL" sz="1800" dirty="0">
                          <a:effectLst/>
                        </a:rPr>
                        <a:t>מהכוחות הפועלים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he-IL" sz="1800" dirty="0">
                          <a:effectLst/>
                        </a:rPr>
                        <a:t>בין מולקולות חומר </a:t>
                      </a: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he-IL" sz="1800" dirty="0">
                          <a:effectLst/>
                        </a:rPr>
                        <a:t>. ומכאן שלחומר </a:t>
                      </a: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he-IL" sz="1800" dirty="0">
                          <a:effectLst/>
                        </a:rPr>
                        <a:t> טמפרטורת רתיחה נמוכה יותר.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ניתוח החוזק היחסי של </a:t>
                      </a:r>
                      <a:br>
                        <a:rPr lang="en-US" sz="1800" b="1" dirty="0">
                          <a:effectLst/>
                        </a:rPr>
                      </a:br>
                      <a:r>
                        <a:rPr lang="he-IL" sz="1800" b="1" dirty="0">
                          <a:effectLst/>
                        </a:rPr>
                        <a:t>הכוחות הבין מולקולריים</a:t>
                      </a:r>
                      <a:r>
                        <a:rPr lang="he-IL" sz="1800" b="1" baseline="0" dirty="0">
                          <a:effectLst/>
                        </a:rPr>
                        <a:t> </a:t>
                      </a:r>
                      <a:br>
                        <a:rPr lang="en-US" sz="1800" b="1" baseline="0" dirty="0">
                          <a:effectLst/>
                        </a:rPr>
                      </a:br>
                      <a:r>
                        <a:rPr lang="he-IL" sz="1800" b="1" dirty="0">
                          <a:effectLst/>
                        </a:rPr>
                        <a:t>בחומרים במצב נוזל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1860959225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182758" y="1"/>
            <a:ext cx="10009241" cy="1087654"/>
          </a:xfrm>
        </p:spPr>
        <p:txBody>
          <a:bodyPr/>
          <a:lstStyle/>
          <a:p>
            <a:pPr rtl="1"/>
            <a:r>
              <a:rPr lang="he-IL" sz="3000" b="1" dirty="0">
                <a:solidFill>
                  <a:srgbClr val="3366FF"/>
                </a:solidFill>
              </a:rPr>
              <a:t>דוגמא: </a:t>
            </a:r>
            <a:r>
              <a:rPr lang="he-IL" sz="2800" b="1" dirty="0">
                <a:solidFill>
                  <a:srgbClr val="3366FF"/>
                </a:solidFill>
              </a:rPr>
              <a:t>(השאלה מבוססת על שאלת הבגרות 3 סעיף ד,2014) </a:t>
            </a:r>
            <a:br>
              <a:rPr lang="he-IL" sz="3000" b="1" dirty="0">
                <a:solidFill>
                  <a:srgbClr val="3366FF"/>
                </a:solidFill>
              </a:rPr>
            </a:br>
            <a:r>
              <a:rPr lang="he-IL" sz="3000" b="1" dirty="0">
                <a:solidFill>
                  <a:srgbClr val="3333FF"/>
                </a:solidFill>
              </a:rPr>
              <a:t>מדוע טמפרטורת הרתיחה של החומר </a:t>
            </a:r>
            <a:r>
              <a:rPr lang="en-US" sz="3000" b="1" dirty="0">
                <a:solidFill>
                  <a:srgbClr val="3333FF"/>
                </a:solidFill>
              </a:rPr>
              <a:t>A</a:t>
            </a:r>
            <a:r>
              <a:rPr lang="he-IL" sz="3000" b="1" dirty="0">
                <a:solidFill>
                  <a:srgbClr val="3333FF"/>
                </a:solidFill>
              </a:rPr>
              <a:t> נמוכה מזו של החומר </a:t>
            </a:r>
            <a:r>
              <a:rPr lang="en-US" sz="3000" b="1" dirty="0">
                <a:solidFill>
                  <a:srgbClr val="3333FF"/>
                </a:solidFill>
              </a:rPr>
              <a:t>B</a:t>
            </a:r>
            <a:r>
              <a:rPr lang="he-IL" sz="3000" dirty="0">
                <a:solidFill>
                  <a:srgbClr val="3333FF"/>
                </a:solidFill>
              </a:rPr>
              <a:t>.</a:t>
            </a:r>
            <a:r>
              <a:rPr lang="he-IL" sz="3000" b="1" dirty="0">
                <a:solidFill>
                  <a:srgbClr val="3366FF"/>
                </a:solidFill>
              </a:rPr>
              <a:t>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238667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0209405-266F-44C1-B64D-B200312D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15" y="1153551"/>
            <a:ext cx="10044333" cy="5694651"/>
          </a:xfrm>
          <a:prstGeom prst="rect">
            <a:avLst/>
          </a:prstGeom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412000" y="9797"/>
            <a:ext cx="9780000" cy="92093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he-IL" sz="3200" b="1" dirty="0">
                <a:solidFill>
                  <a:srgbClr val="3366FF"/>
                </a:solidFill>
              </a:rPr>
              <a:t>דוגמא: </a:t>
            </a:r>
            <a:br>
              <a:rPr lang="he-IL" sz="3200" b="1" dirty="0">
                <a:solidFill>
                  <a:srgbClr val="3366FF"/>
                </a:solidFill>
              </a:rPr>
            </a:br>
            <a:r>
              <a:rPr lang="he-IL" sz="3200" b="1" dirty="0">
                <a:solidFill>
                  <a:srgbClr val="3366FF"/>
                </a:solidFill>
              </a:rPr>
              <a:t>          הסבר מצב צבירה של חומרים בטמפרטורת החדר</a:t>
            </a:r>
          </a:p>
        </p:txBody>
      </p:sp>
    </p:spTree>
    <p:extLst>
      <p:ext uri="{BB962C8B-B14F-4D97-AF65-F5344CB8AC3E}">
        <p14:creationId xmlns:p14="http://schemas.microsoft.com/office/powerpoint/2010/main" val="3470649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42309" y="1976298"/>
            <a:ext cx="10049691" cy="2980711"/>
          </a:xfrm>
        </p:spPr>
        <p:txBody>
          <a:bodyPr>
            <a:normAutofit/>
          </a:bodyPr>
          <a:lstStyle/>
          <a:p>
            <a:pPr marL="779463" indent="-514350" algn="just" rtl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e-IL" sz="2800" b="1" dirty="0">
                <a:latin typeface="Arial"/>
                <a:cs typeface="Arial"/>
              </a:rPr>
              <a:t>חוסר אבחנה בין רמה מאקרוסקופית לרמה מיקרוסקופית בתיאור של חומרים שונים, במצבי צבירה שונים, ובתיאור של תמיסות שונות. </a:t>
            </a:r>
          </a:p>
          <a:p>
            <a:pPr marL="779463" indent="-514350" algn="just" rtl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e-IL" sz="2800" b="1" dirty="0">
                <a:latin typeface="Arial"/>
                <a:cs typeface="Arial"/>
              </a:rPr>
              <a:t>קושי במעבר בין תיאור תכונות של חומר ברמה </a:t>
            </a:r>
            <a:r>
              <a:rPr lang="he-IL" sz="2800" b="1" dirty="0" err="1">
                <a:latin typeface="Arial"/>
                <a:cs typeface="Arial"/>
              </a:rPr>
              <a:t>המאקרוסקופית</a:t>
            </a:r>
            <a:r>
              <a:rPr lang="he-IL" sz="2800" b="1" dirty="0">
                <a:latin typeface="Arial"/>
                <a:cs typeface="Arial"/>
              </a:rPr>
              <a:t>, להסבר ברמה המיקרוסקופית ולכתיבה ברמת הסמל.</a:t>
            </a:r>
            <a:endParaRPr lang="he-IL" sz="28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he-IL" sz="28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he-IL" sz="2800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425564" y="0"/>
            <a:ext cx="9766436" cy="1325563"/>
          </a:xfrm>
        </p:spPr>
        <p:txBody>
          <a:bodyPr>
            <a:normAutofit/>
          </a:bodyPr>
          <a:lstStyle/>
          <a:p>
            <a:pPr rtl="1"/>
            <a:r>
              <a:rPr lang="he-IL" sz="3600" b="1" dirty="0">
                <a:solidFill>
                  <a:srgbClr val="3366FF"/>
                </a:solidFill>
              </a:rPr>
              <a:t>טעויות אופייניות</a:t>
            </a:r>
            <a:br>
              <a:rPr lang="he-IL" sz="3600" b="1" dirty="0">
                <a:solidFill>
                  <a:srgbClr val="3366FF"/>
                </a:solidFill>
              </a:rPr>
            </a:br>
            <a:r>
              <a:rPr lang="he-IL" sz="3600" b="1" dirty="0">
                <a:solidFill>
                  <a:srgbClr val="3366FF"/>
                </a:solidFill>
              </a:rPr>
              <a:t>רמה </a:t>
            </a: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מיקרוסקופית, רמה מאקרוסקופית ורמת הסמל</a:t>
            </a:r>
          </a:p>
        </p:txBody>
      </p:sp>
    </p:spTree>
    <p:extLst>
      <p:ext uri="{BB962C8B-B14F-4D97-AF65-F5344CB8AC3E}">
        <p14:creationId xmlns:p14="http://schemas.microsoft.com/office/powerpoint/2010/main" val="1004546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33303" y="1421363"/>
            <a:ext cx="10258697" cy="5149557"/>
          </a:xfrm>
        </p:spPr>
        <p:txBody>
          <a:bodyPr>
            <a:noAutofit/>
          </a:bodyPr>
          <a:lstStyle/>
          <a:p>
            <a:pPr marL="265113" indent="0" algn="just" rtl="1">
              <a:lnSpc>
                <a:spcPct val="150000"/>
              </a:lnSpc>
              <a:spcBef>
                <a:spcPts val="300"/>
              </a:spcBef>
              <a:buNone/>
            </a:pPr>
            <a:r>
              <a:rPr lang="he-IL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מומלץ לבצע עם התלמידים ניסויים. </a:t>
            </a:r>
          </a:p>
          <a:p>
            <a:pPr marL="265113" indent="0" algn="just" rtl="1">
              <a:lnSpc>
                <a:spcPct val="150000"/>
              </a:lnSpc>
              <a:spcBef>
                <a:spcPts val="300"/>
              </a:spcBef>
              <a:buNone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לדוגמא: ביצוע ניסוי של ערבוב של חומרים שונים במים ובממסים נוספים.</a:t>
            </a:r>
          </a:p>
          <a:p>
            <a:pPr marL="265113" indent="0" algn="just" rtl="1">
              <a:lnSpc>
                <a:spcPct val="150000"/>
              </a:lnSpc>
              <a:spcBef>
                <a:spcPts val="300"/>
              </a:spcBef>
              <a:buNone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בעקבות כל אחד מהניסויים מומלץ לבקש מהתלמידים:</a:t>
            </a:r>
          </a:p>
          <a:p>
            <a:pPr marL="779463" indent="-514350" algn="just" rtl="1">
              <a:lnSpc>
                <a:spcPct val="150000"/>
              </a:lnSpc>
              <a:spcBef>
                <a:spcPts val="300"/>
              </a:spcBef>
              <a:buAutoNum type="arabicPeriod"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לרשום תצפיות.</a:t>
            </a:r>
          </a:p>
          <a:p>
            <a:pPr marL="779463" indent="-514350" algn="just" rtl="1">
              <a:lnSpc>
                <a:spcPct val="150000"/>
              </a:lnSpc>
              <a:spcBef>
                <a:spcPts val="300"/>
              </a:spcBef>
              <a:buAutoNum type="arabicPeriod"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לתאר את התמיסות ואת התערובות:</a:t>
            </a:r>
          </a:p>
          <a:p>
            <a:pPr marL="265113" indent="0" algn="just" rtl="1">
              <a:spcBef>
                <a:spcPts val="300"/>
              </a:spcBef>
              <a:buNone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ברמה </a:t>
            </a:r>
            <a:r>
              <a:rPr lang="he-I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מאקרוסקופית</a:t>
            </a: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65113" indent="0" algn="just" rtl="1">
              <a:spcBef>
                <a:spcPts val="300"/>
              </a:spcBef>
              <a:buNone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ברמה מיקרוסקופית,</a:t>
            </a:r>
          </a:p>
          <a:p>
            <a:pPr marL="265113" indent="0" algn="just" rtl="1">
              <a:spcBef>
                <a:spcPts val="300"/>
              </a:spcBef>
              <a:buNone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ברמת הסמל (אם ניתן).</a:t>
            </a:r>
          </a:p>
          <a:p>
            <a:pPr marL="265113" indent="0" algn="just" rtl="1">
              <a:spcBef>
                <a:spcPts val="300"/>
              </a:spcBef>
              <a:buNone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4572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9C4B98AF-8098-4AD5-A33D-623FE3EE03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12" y="4739606"/>
            <a:ext cx="1326358" cy="19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348564" y="0"/>
            <a:ext cx="9843436" cy="1325563"/>
          </a:xfrm>
        </p:spPr>
        <p:txBody>
          <a:bodyPr>
            <a:noAutofit/>
          </a:bodyPr>
          <a:lstStyle/>
          <a:p>
            <a:pPr rtl="1"/>
            <a:r>
              <a:rPr lang="he-IL" sz="3600" b="1" dirty="0">
                <a:solidFill>
                  <a:srgbClr val="3333FF"/>
                </a:solidFill>
              </a:rPr>
              <a:t>המלצות לדרכי טיפול</a:t>
            </a:r>
            <a:br>
              <a:rPr lang="he-IL" sz="3600" b="1" dirty="0">
                <a:solidFill>
                  <a:srgbClr val="3333FF"/>
                </a:solidFill>
              </a:rPr>
            </a:br>
            <a:r>
              <a:rPr lang="he-IL" sz="3600" b="1" dirty="0">
                <a:solidFill>
                  <a:srgbClr val="3333FF"/>
                </a:solidFill>
              </a:rPr>
              <a:t>רמה </a:t>
            </a:r>
            <a:r>
              <a:rPr lang="he-IL" sz="3600" b="1" dirty="0">
                <a:solidFill>
                  <a:srgbClr val="3333FF"/>
                </a:solidFill>
                <a:latin typeface="Arial"/>
                <a:cs typeface="Arial"/>
              </a:rPr>
              <a:t>מיקרוסקופית, רמה </a:t>
            </a:r>
            <a:r>
              <a:rPr lang="he-IL" sz="3600" b="1" dirty="0" err="1">
                <a:solidFill>
                  <a:srgbClr val="3333FF"/>
                </a:solidFill>
                <a:latin typeface="Arial"/>
                <a:cs typeface="Arial"/>
              </a:rPr>
              <a:t>מאקרוסקופית</a:t>
            </a:r>
            <a:r>
              <a:rPr lang="he-IL" sz="3600" b="1" dirty="0">
                <a:solidFill>
                  <a:srgbClr val="3333FF"/>
                </a:solidFill>
                <a:latin typeface="Arial"/>
                <a:cs typeface="Arial"/>
              </a:rPr>
              <a:t> ורמת הסמל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99" y="5900845"/>
            <a:ext cx="620016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6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מציין מיקום תוכן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834979"/>
            <a:ext cx="9919063" cy="5656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2428407" y="1"/>
            <a:ext cx="9763594" cy="834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>
                <a:solidFill>
                  <a:srgbClr val="3333FF"/>
                </a:solidFill>
                <a:latin typeface="Arial"/>
                <a:cs typeface="Arial"/>
              </a:rPr>
              <a:t>רמה מיקרוסקופית, </a:t>
            </a:r>
            <a:r>
              <a:rPr lang="he-IL" sz="3600" b="1" dirty="0" err="1">
                <a:solidFill>
                  <a:srgbClr val="3333FF"/>
                </a:solidFill>
                <a:latin typeface="Arial"/>
                <a:cs typeface="Arial"/>
              </a:rPr>
              <a:t>מאקרוסקופית</a:t>
            </a:r>
            <a:r>
              <a:rPr lang="he-IL" sz="3600" b="1" dirty="0">
                <a:solidFill>
                  <a:srgbClr val="3333FF"/>
                </a:solidFill>
                <a:latin typeface="Arial"/>
                <a:cs typeface="Arial"/>
              </a:rPr>
              <a:t> ורמת הסמל</a:t>
            </a:r>
          </a:p>
          <a:p>
            <a:pPr algn="ctr"/>
            <a:r>
              <a:rPr lang="he-IL" sz="2800" b="1" dirty="0">
                <a:solidFill>
                  <a:srgbClr val="3333FF"/>
                </a:solidFill>
                <a:hlinkClick r:id="rId3"/>
              </a:rPr>
              <a:t>תיאור חומרים ברמות הבנות שונות נספח 3</a:t>
            </a:r>
            <a:endParaRPr lang="he-IL" sz="2800" b="1" dirty="0">
              <a:solidFill>
                <a:srgbClr val="3333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44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35" y="702645"/>
            <a:ext cx="9919063" cy="5735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252312" y="1"/>
            <a:ext cx="9939688" cy="702644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rgbClr val="3333FF"/>
                </a:solidFill>
                <a:latin typeface="Arial"/>
                <a:cs typeface="Arial"/>
              </a:rPr>
              <a:t>רמה מיקרוסקופית, רמה מאקרוסקופית ורמת הסמל</a:t>
            </a:r>
          </a:p>
        </p:txBody>
      </p:sp>
    </p:spTree>
    <p:extLst>
      <p:ext uri="{BB962C8B-B14F-4D97-AF65-F5344CB8AC3E}">
        <p14:creationId xmlns:p14="http://schemas.microsoft.com/office/powerpoint/2010/main" val="173064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42753" y="0"/>
            <a:ext cx="9749245" cy="1143000"/>
          </a:xfrm>
        </p:spPr>
        <p:txBody>
          <a:bodyPr/>
          <a:lstStyle/>
          <a:p>
            <a:pPr rtl="1"/>
            <a:r>
              <a:rPr lang="he-IL" altLang="he-IL" b="1" dirty="0">
                <a:solidFill>
                  <a:srgbClr val="3366FF"/>
                </a:solidFill>
              </a:rPr>
              <a:t>רצף ומספר שעות ההוראה הנדרש לפרק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51017" y="1613263"/>
            <a:ext cx="10040983" cy="2681335"/>
          </a:xfrm>
        </p:spPr>
        <p:txBody>
          <a:bodyPr/>
          <a:lstStyle/>
          <a:p>
            <a:pPr marL="228600" lvl="0" indent="-228600" algn="just" rtl="1">
              <a:buFont typeface="Wingdings" panose="05000000000000000000" pitchFamily="2" charset="2"/>
              <a:buChar char="ü"/>
              <a:defRPr/>
            </a:pPr>
            <a:r>
              <a:rPr lang="he-IL" dirty="0">
                <a:solidFill>
                  <a:srgbClr val="000000"/>
                </a:solidFill>
              </a:rPr>
              <a:t>פרק מבנה וקישור מהווה פרק בסיס בהוראת הכימיה,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לכן יש ללמד פרק זה בתום הוראת הפרק מבנה האטום,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בד"כ בכיתה י'.</a:t>
            </a:r>
          </a:p>
          <a:p>
            <a:pPr marL="228600" lvl="0" indent="-228600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he-IL" dirty="0">
                <a:solidFill>
                  <a:srgbClr val="000000"/>
                </a:solidFill>
              </a:rPr>
              <a:t>מספר השעות המומלץ להוראת הפרק הוא כ -</a:t>
            </a:r>
            <a:r>
              <a:rPr lang="he-IL" dirty="0">
                <a:solidFill>
                  <a:srgbClr val="FF0000"/>
                </a:solidFill>
              </a:rPr>
              <a:t>50</a:t>
            </a:r>
            <a:r>
              <a:rPr lang="he-IL" dirty="0">
                <a:solidFill>
                  <a:srgbClr val="000000"/>
                </a:solidFill>
              </a:rPr>
              <a:t> שעות.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algn="ctr"/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-440355" y="5101389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8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16685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36" y="919849"/>
            <a:ext cx="9991063" cy="5571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200936" y="8048"/>
            <a:ext cx="9991063" cy="702644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rgbClr val="3333FF"/>
                </a:solidFill>
                <a:latin typeface="Arial"/>
                <a:cs typeface="Arial"/>
              </a:rPr>
              <a:t>רמה מיקרוסקופית, רמה מאקרוסקופית ורמת הסמל</a:t>
            </a:r>
          </a:p>
        </p:txBody>
      </p:sp>
    </p:spTree>
    <p:extLst>
      <p:ext uri="{BB962C8B-B14F-4D97-AF65-F5344CB8AC3E}">
        <p14:creationId xmlns:p14="http://schemas.microsoft.com/office/powerpoint/2010/main" val="159489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340369" y="2373707"/>
            <a:ext cx="4860000" cy="3963298"/>
          </a:xfrm>
        </p:spPr>
        <p:txBody>
          <a:bodyPr>
            <a:normAutofit/>
          </a:bodyPr>
          <a:lstStyle/>
          <a:p>
            <a:pPr algn="r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he-IL" sz="3000" dirty="0">
                <a:solidFill>
                  <a:srgbClr val="000000"/>
                </a:solidFill>
                <a:latin typeface="Arial"/>
                <a:cs typeface="Arial"/>
              </a:rPr>
              <a:t>קביעת קוטביות הקשר </a:t>
            </a:r>
            <a:b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he-IL" sz="3000" dirty="0">
                <a:solidFill>
                  <a:srgbClr val="000000"/>
                </a:solidFill>
                <a:latin typeface="Arial"/>
                <a:cs typeface="Arial"/>
              </a:rPr>
              <a:t>על פי ההבדלים</a:t>
            </a:r>
            <a:b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he-IL" sz="3000" dirty="0">
                <a:solidFill>
                  <a:srgbClr val="000000"/>
                </a:solidFill>
                <a:latin typeface="Arial"/>
                <a:cs typeface="Arial"/>
              </a:rPr>
              <a:t>בערכי </a:t>
            </a:r>
            <a:r>
              <a:rPr lang="he-IL" sz="3000" dirty="0" err="1">
                <a:solidFill>
                  <a:srgbClr val="000000"/>
                </a:solidFill>
                <a:latin typeface="Arial"/>
                <a:cs typeface="Arial"/>
              </a:rPr>
              <a:t>האלקטרושליליות</a:t>
            </a:r>
            <a:endParaRPr lang="he-IL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B00184A-AB0E-4148-BC30-20D2A8F0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21" y="4217862"/>
            <a:ext cx="2285781" cy="17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213A7685-4C0B-467F-8F7E-F95BB259BE83}"/>
              </a:ext>
            </a:extLst>
          </p:cNvPr>
          <p:cNvSpPr txBox="1">
            <a:spLocks/>
          </p:cNvSpPr>
          <p:nvPr/>
        </p:nvSpPr>
        <p:spPr>
          <a:xfrm>
            <a:off x="1807539" y="2373706"/>
            <a:ext cx="5101911" cy="396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rgbClr val="000000"/>
                </a:solidFill>
                <a:latin typeface="Arial"/>
                <a:cs typeface="Arial"/>
              </a:rPr>
              <a:t>קביעת קוטביות מולקולה: קוטביות הקשר ומבנה מתאים</a:t>
            </a:r>
          </a:p>
        </p:txBody>
      </p:sp>
      <p:pic>
        <p:nvPicPr>
          <p:cNvPr id="7172" name="Picture 4" descr="Image result for polar molecule polar bond">
            <a:extLst>
              <a:ext uri="{FF2B5EF4-FFF2-40B4-BE49-F238E27FC236}">
                <a16:creationId xmlns:a16="http://schemas.microsoft.com/office/drawing/2014/main" id="{7AB21394-67D6-4790-91FE-18436666D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3"/>
          <a:stretch/>
        </p:blipFill>
        <p:spPr bwMode="auto">
          <a:xfrm>
            <a:off x="2485169" y="4387473"/>
            <a:ext cx="3621464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0699" y="1285500"/>
            <a:ext cx="103313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בלבול בין המושגים הגורם לנימוקים שגויים בהבדלי טמפרטורות רתיחה עבור חומרים מולקולריים</a:t>
            </a:r>
          </a:p>
        </p:txBody>
      </p:sp>
      <p:sp>
        <p:nvSpPr>
          <p:cNvPr id="11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2474536" y="13733"/>
            <a:ext cx="9717464" cy="1116106"/>
          </a:xfrm>
        </p:spPr>
        <p:txBody>
          <a:bodyPr>
            <a:noAutofit/>
          </a:bodyPr>
          <a:lstStyle/>
          <a:p>
            <a:pPr rtl="1"/>
            <a:r>
              <a:rPr lang="he-IL" sz="3600" b="1" dirty="0">
                <a:solidFill>
                  <a:srgbClr val="3366FF"/>
                </a:solidFill>
              </a:rPr>
              <a:t>טעויות אופייניות</a:t>
            </a:r>
            <a:br>
              <a:rPr lang="he-IL" sz="3600" b="1" dirty="0">
                <a:solidFill>
                  <a:srgbClr val="3366FF"/>
                </a:solidFill>
              </a:rPr>
            </a:br>
            <a:r>
              <a:rPr lang="he-IL" sz="3600" b="1" dirty="0">
                <a:solidFill>
                  <a:srgbClr val="3366FF"/>
                </a:solidFill>
              </a:rPr>
              <a:t>קוטביות </a:t>
            </a: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קשר וקוטביות מולקולה</a:t>
            </a:r>
          </a:p>
        </p:txBody>
      </p:sp>
    </p:spTree>
    <p:extLst>
      <p:ext uri="{BB962C8B-B14F-4D97-AF65-F5344CB8AC3E}">
        <p14:creationId xmlns:p14="http://schemas.microsoft.com/office/powerpoint/2010/main" val="424611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757012"/>
              </p:ext>
            </p:extLst>
          </p:nvPr>
        </p:nvGraphicFramePr>
        <p:xfrm>
          <a:off x="2009554" y="2235811"/>
          <a:ext cx="10182446" cy="347483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72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2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המולקולה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he-IL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 </a:t>
                      </a:r>
                      <a:endParaRPr lang="en-US" sz="2400" b="1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</a:t>
                      </a:r>
                      <a:endParaRPr lang="en-US" sz="2400" b="1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he-IL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ג </a:t>
                      </a:r>
                      <a:endParaRPr lang="en-US" sz="2400" b="1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he-IL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 </a:t>
                      </a:r>
                      <a:endParaRPr lang="en-US" sz="2400" b="1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2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המבנה המרחבי של המולקולה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85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נוסחת ייצוג אלקטרונית</a:t>
                      </a:r>
                      <a:r>
                        <a:rPr lang="he-IL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he-IL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של המולקולה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37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פיזור האלקטרונים במולקולה</a:t>
                      </a:r>
                      <a:r>
                        <a:rPr lang="he-IL" sz="2400" b="1" baseline="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400" b="1" baseline="0" dirty="0" err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סמטרי</a:t>
                      </a:r>
                      <a:r>
                        <a:rPr lang="he-IL" sz="2400" b="1" baseline="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/ א-</a:t>
                      </a:r>
                      <a:r>
                        <a:rPr lang="he-IL" sz="2400" b="1" baseline="0" dirty="0" err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סמטרי</a:t>
                      </a:r>
                      <a:r>
                        <a:rPr lang="he-IL" sz="2400" b="1" baseline="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7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המולקולה קוטבית</a:t>
                      </a:r>
                      <a:r>
                        <a:rPr lang="he-IL" sz="2400" b="1" baseline="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/ </a:t>
                      </a:r>
                      <a:r>
                        <a:rPr lang="he-IL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לא</a:t>
                      </a:r>
                      <a:r>
                        <a:rPr lang="he-IL" sz="2400" b="1" baseline="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קוטבית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496622" y="8846"/>
            <a:ext cx="9684958" cy="1325563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קביעת קוטביות של מולקולה</a:t>
            </a:r>
            <a:b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דוגמא לתבנית תשובה </a:t>
            </a:r>
          </a:p>
        </p:txBody>
      </p:sp>
    </p:spTree>
    <p:extLst>
      <p:ext uri="{BB962C8B-B14F-4D97-AF65-F5344CB8AC3E}">
        <p14:creationId xmlns:p14="http://schemas.microsoft.com/office/powerpoint/2010/main" val="3185452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57812"/>
              </p:ext>
            </p:extLst>
          </p:nvPr>
        </p:nvGraphicFramePr>
        <p:xfrm>
          <a:off x="1902519" y="1698547"/>
          <a:ext cx="10091934" cy="109728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891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7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chemeClr val="accent4"/>
                          </a:solidFill>
                          <a:effectLst/>
                        </a:rPr>
                        <a:t>המולקולה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C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F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CF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NF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4"/>
                          </a:solidFill>
                          <a:effectLst/>
                        </a:rPr>
                        <a:t>BF</a:t>
                      </a:r>
                      <a:r>
                        <a:rPr lang="en-US" sz="2400" baseline="-2500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r>
                        <a:rPr lang="en-US" sz="240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40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0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accent4"/>
                          </a:solidFill>
                          <a:effectLst/>
                        </a:rPr>
                        <a:t>המבנה המרחבי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accent4"/>
                          </a:solidFill>
                          <a:effectLst/>
                        </a:rPr>
                        <a:t>של המולקולה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0" dirty="0">
                          <a:solidFill>
                            <a:schemeClr val="accent4"/>
                          </a:solidFill>
                          <a:effectLst/>
                        </a:rPr>
                        <a:t>קווית</a:t>
                      </a:r>
                      <a:endParaRPr lang="en-US" sz="24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0" dirty="0">
                          <a:solidFill>
                            <a:schemeClr val="accent4"/>
                          </a:solidFill>
                          <a:effectLst/>
                        </a:rPr>
                        <a:t>טטראדר</a:t>
                      </a:r>
                      <a:endParaRPr lang="en-US" sz="24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0" dirty="0">
                          <a:solidFill>
                            <a:schemeClr val="accent4"/>
                          </a:solidFill>
                          <a:effectLst/>
                        </a:rPr>
                        <a:t>פירמידה משולשת</a:t>
                      </a:r>
                      <a:endParaRPr lang="en-US" sz="24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0" dirty="0">
                          <a:solidFill>
                            <a:schemeClr val="accent4"/>
                          </a:solidFill>
                          <a:effectLst/>
                        </a:rPr>
                        <a:t>משולש מישורי</a:t>
                      </a:r>
                      <a:endParaRPr lang="en-US" sz="24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9" name="תמונה 58">
            <a:extLst>
              <a:ext uri="{FF2B5EF4-FFF2-40B4-BE49-F238E27FC236}">
                <a16:creationId xmlns:a16="http://schemas.microsoft.com/office/drawing/2014/main" id="{E326092E-6A53-450C-ADA1-6A844963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19" y="2886486"/>
            <a:ext cx="10206062" cy="3604829"/>
          </a:xfrm>
          <a:prstGeom prst="rect">
            <a:avLst/>
          </a:prstGeom>
        </p:spPr>
      </p:pic>
      <p:sp>
        <p:nvSpPr>
          <p:cNvPr id="13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329314" y="596030"/>
            <a:ext cx="9862685" cy="954107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בטבלה שלפניך מוצג מידע על ארבע מולקולות.</a:t>
            </a:r>
            <a:r>
              <a:rPr kumimoji="0" lang="he-IL" altLang="he-IL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br>
              <a:rPr kumimoji="0" lang="en-US" altLang="he-IL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לאיזו/לאילו מבין המולקולות הנתונות יש דו-קוטב קבוע?</a:t>
            </a:r>
            <a:endParaRPr kumimoji="0" lang="he-IL" altLang="he-I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2329315" y="6916"/>
            <a:ext cx="9862685" cy="588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קביעת קוטביות של מולקולה - דוגמא </a:t>
            </a:r>
          </a:p>
        </p:txBody>
      </p:sp>
    </p:spTree>
    <p:extLst>
      <p:ext uri="{BB962C8B-B14F-4D97-AF65-F5344CB8AC3E}">
        <p14:creationId xmlns:p14="http://schemas.microsoft.com/office/powerpoint/2010/main" val="187963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90577" y="1921877"/>
            <a:ext cx="10501424" cy="4351338"/>
          </a:xfrm>
        </p:spPr>
        <p:txBody>
          <a:bodyPr/>
          <a:lstStyle/>
          <a:p>
            <a:pPr marL="514350" indent="-514350" algn="r" rtl="1">
              <a:spcBef>
                <a:spcPts val="1200"/>
              </a:spcBef>
              <a:buFont typeface="+mj-lt"/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rial"/>
                <a:cs typeface="Arial"/>
              </a:rPr>
              <a:t>קביעה של עובדות נכונות במקום הסבר. </a:t>
            </a:r>
            <a:b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he-IL" sz="3200" dirty="0">
                <a:solidFill>
                  <a:srgbClr val="000000"/>
                </a:solidFill>
                <a:latin typeface="Arial"/>
                <a:cs typeface="Arial"/>
              </a:rPr>
              <a:t>כלומר הסבר ברמה </a:t>
            </a:r>
            <a:r>
              <a:rPr lang="he-IL" sz="3200" dirty="0" err="1">
                <a:solidFill>
                  <a:srgbClr val="000000"/>
                </a:solidFill>
                <a:latin typeface="Arial"/>
                <a:cs typeface="Arial"/>
              </a:rPr>
              <a:t>מאקרוסקופית</a:t>
            </a:r>
            <a:r>
              <a:rPr lang="he-IL" sz="3200" dirty="0">
                <a:solidFill>
                  <a:srgbClr val="000000"/>
                </a:solidFill>
                <a:latin typeface="Arial"/>
                <a:cs typeface="Arial"/>
              </a:rPr>
              <a:t> במקום ברמה מיקרוסקופית.</a:t>
            </a:r>
          </a:p>
          <a:p>
            <a:pPr marL="514350" indent="-514350" algn="r" rtl="1">
              <a:spcBef>
                <a:spcPts val="1200"/>
              </a:spcBef>
              <a:buFont typeface="+mj-lt"/>
              <a:buAutoNum type="arabicPeriod"/>
            </a:pPr>
            <a:r>
              <a:rPr lang="he-IL" sz="3200" dirty="0">
                <a:solidFill>
                  <a:srgbClr val="000000"/>
                </a:solidFill>
                <a:latin typeface="Arial"/>
                <a:cs typeface="Arial"/>
              </a:rPr>
              <a:t>בלבול בחלקיקים האחראים על ההולכה החשמלית </a:t>
            </a:r>
            <a:b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he-IL" sz="3200" dirty="0">
                <a:solidFill>
                  <a:srgbClr val="000000"/>
                </a:solidFill>
                <a:latin typeface="Arial"/>
                <a:cs typeface="Arial"/>
              </a:rPr>
              <a:t>בסוגי חומרים שונים.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8194" name="Picture 2" descr="Image result for 'who is in charge of electric current examples">
            <a:extLst>
              <a:ext uri="{FF2B5EF4-FFF2-40B4-BE49-F238E27FC236}">
                <a16:creationId xmlns:a16="http://schemas.microsoft.com/office/drawing/2014/main" id="{7E472271-59A5-457C-AE47-E3AB38604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66325" r="8099" b="9930"/>
          <a:stretch/>
        </p:blipFill>
        <p:spPr bwMode="auto">
          <a:xfrm>
            <a:off x="7754232" y="4564226"/>
            <a:ext cx="4139259" cy="16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'who is in charge of electric current examples">
            <a:extLst>
              <a:ext uri="{FF2B5EF4-FFF2-40B4-BE49-F238E27FC236}">
                <a16:creationId xmlns:a16="http://schemas.microsoft.com/office/drawing/2014/main" id="{3D35C060-F2CF-46C0-AD92-4BDA93557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24652" r="4466" b="56019"/>
          <a:stretch/>
        </p:blipFill>
        <p:spPr bwMode="auto">
          <a:xfrm>
            <a:off x="2234468" y="4126837"/>
            <a:ext cx="44714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377839" y="3084"/>
            <a:ext cx="9814161" cy="1445572"/>
          </a:xfrm>
        </p:spPr>
        <p:txBody>
          <a:bodyPr/>
          <a:lstStyle/>
          <a:p>
            <a:pPr rtl="1"/>
            <a:r>
              <a:rPr lang="he-IL" sz="3600" b="1" dirty="0">
                <a:solidFill>
                  <a:srgbClr val="3366FF"/>
                </a:solidFill>
              </a:rPr>
              <a:t>טעויות אופייניות</a:t>
            </a:r>
            <a:br>
              <a:rPr lang="he-IL" sz="3600" b="1" dirty="0">
                <a:solidFill>
                  <a:srgbClr val="3366FF"/>
                </a:solidFill>
              </a:rPr>
            </a:br>
            <a:r>
              <a:rPr lang="he-IL" sz="3600" b="1" dirty="0">
                <a:solidFill>
                  <a:srgbClr val="3366FF"/>
                </a:solidFill>
              </a:rPr>
              <a:t>הולכה </a:t>
            </a: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חשמלית – תנועה מכוונת של חלקיקים טעונים</a:t>
            </a:r>
          </a:p>
        </p:txBody>
      </p:sp>
    </p:spTree>
    <p:extLst>
      <p:ext uri="{BB962C8B-B14F-4D97-AF65-F5344CB8AC3E}">
        <p14:creationId xmlns:p14="http://schemas.microsoft.com/office/powerpoint/2010/main" val="689215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/>
        </p:nvSpPr>
        <p:spPr>
          <a:xfrm>
            <a:off x="7264518" y="6473823"/>
            <a:ext cx="3934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  <a:hlinkClick r:id="rId2"/>
              </a:rPr>
              <a:t>אנימציות להדגמת מוליכות חשמלית</a:t>
            </a:r>
            <a:endParaRPr lang="he-IL" sz="2000" dirty="0"/>
          </a:p>
        </p:txBody>
      </p:sp>
      <p:graphicFrame>
        <p:nvGraphicFramePr>
          <p:cNvPr id="11" name="מציין מיקום תוכן 10">
            <a:extLst>
              <a:ext uri="{FF2B5EF4-FFF2-40B4-BE49-F238E27FC236}">
                <a16:creationId xmlns:a16="http://schemas.microsoft.com/office/drawing/2014/main" id="{5C1CA9E5-29C9-4F06-91AF-0567D4084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06971"/>
              </p:ext>
            </p:extLst>
          </p:nvPr>
        </p:nvGraphicFramePr>
        <p:xfrm>
          <a:off x="2180424" y="1684840"/>
          <a:ext cx="9583784" cy="4713607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1597298">
                  <a:extLst>
                    <a:ext uri="{9D8B030D-6E8A-4147-A177-3AD203B41FA5}">
                      <a16:colId xmlns:a16="http://schemas.microsoft.com/office/drawing/2014/main" val="3051277852"/>
                    </a:ext>
                  </a:extLst>
                </a:gridCol>
                <a:gridCol w="1776087">
                  <a:extLst>
                    <a:ext uri="{9D8B030D-6E8A-4147-A177-3AD203B41FA5}">
                      <a16:colId xmlns:a16="http://schemas.microsoft.com/office/drawing/2014/main" val="3599069088"/>
                    </a:ext>
                  </a:extLst>
                </a:gridCol>
                <a:gridCol w="2233151">
                  <a:extLst>
                    <a:ext uri="{9D8B030D-6E8A-4147-A177-3AD203B41FA5}">
                      <a16:colId xmlns:a16="http://schemas.microsoft.com/office/drawing/2014/main" val="938036251"/>
                    </a:ext>
                  </a:extLst>
                </a:gridCol>
                <a:gridCol w="3977248">
                  <a:extLst>
                    <a:ext uri="{9D8B030D-6E8A-4147-A177-3AD203B41FA5}">
                      <a16:colId xmlns:a16="http://schemas.microsoft.com/office/drawing/2014/main" val="3951933604"/>
                    </a:ext>
                  </a:extLst>
                </a:gridCol>
              </a:tblGrid>
              <a:tr h="103375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סוג החומר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או התמיסה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חלקיקים ה"אחראים" למוליכות חשמלית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דוגמאות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219424"/>
                  </a:ext>
                </a:extLst>
              </a:tr>
              <a:tr h="336795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חומר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מתכתי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מוצק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kern="1200" dirty="0">
                          <a:effectLst/>
                        </a:rPr>
                        <a:t>אלקטרונים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(s)</a:t>
                      </a:r>
                      <a:r>
                        <a:rPr lang="en-US" sz="1800" dirty="0">
                          <a:effectLst/>
                        </a:rPr>
                        <a:t>  , Fe</a:t>
                      </a:r>
                      <a:r>
                        <a:rPr lang="en-US" sz="1800" baseline="-25000" dirty="0">
                          <a:effectLst/>
                        </a:rPr>
                        <a:t>(s)</a:t>
                      </a:r>
                      <a:r>
                        <a:rPr lang="en-US" sz="1800" dirty="0">
                          <a:effectLst/>
                        </a:rPr>
                        <a:t>  , Cu</a:t>
                      </a:r>
                      <a:r>
                        <a:rPr lang="en-US" sz="1800" baseline="-25000" dirty="0">
                          <a:effectLst/>
                        </a:rPr>
                        <a:t>(s)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208023"/>
                  </a:ext>
                </a:extLst>
              </a:tr>
              <a:tr h="336795">
                <a:tc v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נוזל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(l)</a:t>
                      </a:r>
                      <a:r>
                        <a:rPr lang="en-US" sz="1800" dirty="0">
                          <a:effectLst/>
                        </a:rPr>
                        <a:t>  , Fe</a:t>
                      </a:r>
                      <a:r>
                        <a:rPr lang="en-US" sz="1800" baseline="-25000" dirty="0">
                          <a:effectLst/>
                        </a:rPr>
                        <a:t>(l)</a:t>
                      </a:r>
                      <a:r>
                        <a:rPr lang="en-US" sz="1800" dirty="0">
                          <a:effectLst/>
                        </a:rPr>
                        <a:t>  , Cu</a:t>
                      </a:r>
                      <a:r>
                        <a:rPr lang="en-US" sz="1800" baseline="-25000" dirty="0">
                          <a:effectLst/>
                        </a:rPr>
                        <a:t>(l)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393320"/>
                  </a:ext>
                </a:extLst>
              </a:tr>
              <a:tr h="673589">
                <a:tc gridSpan="2">
                  <a:txBody>
                    <a:bodyPr/>
                    <a:lstStyle/>
                    <a:p>
                      <a:pPr rtl="1"/>
                      <a:r>
                        <a:rPr lang="he-IL" sz="1800" b="1" kern="1200" dirty="0">
                          <a:effectLst/>
                        </a:rPr>
                        <a:t>חומר יוני במצב נוזל</a:t>
                      </a:r>
                      <a:endParaRPr lang="he-IL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>
                          <a:effectLst/>
                        </a:rPr>
                        <a:t>יונים ניידים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err="1">
                          <a:effectLst/>
                        </a:rPr>
                        <a:t>KBr</a:t>
                      </a:r>
                      <a:r>
                        <a:rPr lang="en-US" sz="1800" kern="1200" baseline="-25000" dirty="0">
                          <a:effectLst/>
                        </a:rPr>
                        <a:t>(s)</a:t>
                      </a:r>
                      <a:r>
                        <a:rPr lang="en-US" sz="1800" kern="1200" dirty="0">
                          <a:effectLst/>
                        </a:rPr>
                        <a:t>  </a:t>
                      </a:r>
                      <a:r>
                        <a:rPr lang="en-US" sz="1800" kern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kern="1200" dirty="0">
                          <a:effectLst/>
                        </a:rPr>
                        <a:t>   K</a:t>
                      </a:r>
                      <a:r>
                        <a:rPr lang="en-US" sz="1800" kern="1200" baseline="50000" dirty="0">
                          <a:effectLst/>
                        </a:rPr>
                        <a:t>+</a:t>
                      </a:r>
                      <a:r>
                        <a:rPr lang="en-US" sz="1800" kern="1200" baseline="-25000" dirty="0">
                          <a:effectLst/>
                        </a:rPr>
                        <a:t>(l)</a:t>
                      </a:r>
                      <a:r>
                        <a:rPr lang="en-US" sz="1800" kern="1200" dirty="0">
                          <a:effectLst/>
                        </a:rPr>
                        <a:t>  +  Br</a:t>
                      </a:r>
                      <a:r>
                        <a:rPr lang="en-US" sz="1800" kern="1200" baseline="500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200" baseline="-25000" dirty="0">
                          <a:effectLst/>
                        </a:rPr>
                        <a:t>(l)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748199"/>
                  </a:ext>
                </a:extLst>
              </a:tr>
              <a:tr h="673589">
                <a:tc gridSpan="2">
                  <a:txBody>
                    <a:bodyPr/>
                    <a:lstStyle/>
                    <a:p>
                      <a:pPr rtl="1"/>
                      <a:r>
                        <a:rPr lang="he-IL" sz="1800" b="1" kern="1200" dirty="0">
                          <a:effectLst/>
                        </a:rPr>
                        <a:t>תמיסה מימית  של  חומר יוני</a:t>
                      </a:r>
                      <a:endParaRPr lang="he-IL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>
                          <a:effectLst/>
                        </a:rPr>
                        <a:t>יונים ממוימים ניידים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effectLst/>
                        </a:rPr>
                        <a:t>                                   מים</a:t>
                      </a:r>
                      <a:endParaRPr lang="en-US" sz="1800" kern="1200" dirty="0">
                        <a:effectLst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effectLst/>
                        </a:rPr>
                        <a:t>KBr</a:t>
                      </a:r>
                      <a:r>
                        <a:rPr lang="en-US" sz="1800" kern="1200" baseline="-25000" dirty="0">
                          <a:effectLst/>
                        </a:rPr>
                        <a:t>(s)</a:t>
                      </a:r>
                      <a:r>
                        <a:rPr lang="en-US" sz="1800" kern="1200" dirty="0">
                          <a:effectLst/>
                        </a:rPr>
                        <a:t>   </a:t>
                      </a:r>
                      <a:r>
                        <a:rPr lang="en-US" sz="1800" kern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kern="1200" dirty="0">
                          <a:effectLst/>
                        </a:rPr>
                        <a:t>   K</a:t>
                      </a:r>
                      <a:r>
                        <a:rPr lang="en-US" sz="1800" kern="1200" baseline="50000" dirty="0">
                          <a:effectLst/>
                        </a:rPr>
                        <a:t>+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r>
                        <a:rPr lang="en-US" sz="1800" kern="1200" dirty="0">
                          <a:effectLst/>
                        </a:rPr>
                        <a:t>  +  Br</a:t>
                      </a:r>
                      <a:r>
                        <a:rPr lang="en-US" sz="1800" kern="1200" baseline="500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84924"/>
                  </a:ext>
                </a:extLst>
              </a:tr>
              <a:tr h="830278">
                <a:tc gridSpan="2">
                  <a:txBody>
                    <a:bodyPr/>
                    <a:lstStyle/>
                    <a:p>
                      <a:pPr rtl="1"/>
                      <a:r>
                        <a:rPr lang="he-IL" sz="1800" b="1" kern="1200" dirty="0">
                          <a:effectLst/>
                        </a:rPr>
                        <a:t>תמיסה המכילה את תוצרי התגובה של חומר מולקולרי עם מים</a:t>
                      </a:r>
                      <a:endParaRPr lang="he-IL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>
                          <a:effectLst/>
                        </a:rPr>
                        <a:t>יונים ממוימים ניידים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HCl</a:t>
                      </a:r>
                      <a:r>
                        <a:rPr lang="en-US" sz="1800" kern="1200" baseline="-25000" dirty="0">
                          <a:effectLst/>
                        </a:rPr>
                        <a:t>(g)</a:t>
                      </a:r>
                      <a:r>
                        <a:rPr lang="en-US" sz="1800" kern="1200" dirty="0">
                          <a:effectLst/>
                        </a:rPr>
                        <a:t>  + H</a:t>
                      </a:r>
                      <a:r>
                        <a:rPr lang="en-US" sz="1800" kern="1200" baseline="-250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O</a:t>
                      </a:r>
                      <a:r>
                        <a:rPr lang="en-US" sz="1800" kern="1200" baseline="-25000" dirty="0">
                          <a:effectLst/>
                        </a:rPr>
                        <a:t>(l)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kern="1200" dirty="0">
                          <a:effectLst/>
                        </a:rPr>
                        <a:t> H</a:t>
                      </a:r>
                      <a:r>
                        <a:rPr lang="en-US" sz="1800" kern="1200" baseline="-25000" dirty="0">
                          <a:effectLst/>
                        </a:rPr>
                        <a:t>3</a:t>
                      </a:r>
                      <a:r>
                        <a:rPr lang="en-US" sz="1800" kern="1200" dirty="0">
                          <a:effectLst/>
                        </a:rPr>
                        <a:t>O</a:t>
                      </a:r>
                      <a:r>
                        <a:rPr lang="en-US" sz="1800" kern="1200" baseline="50000" dirty="0">
                          <a:effectLst/>
                        </a:rPr>
                        <a:t>+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>
                          <a:effectLst/>
                        </a:rPr>
                        <a:t>+  Cl</a:t>
                      </a:r>
                      <a:r>
                        <a:rPr lang="en-US" sz="1800" kern="1200" baseline="500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endParaRPr lang="en-US" sz="1800" kern="1200" dirty="0">
                        <a:effectLst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NH</a:t>
                      </a:r>
                      <a:r>
                        <a:rPr lang="en-US" sz="1800" kern="1200" baseline="-25000" dirty="0">
                          <a:effectLst/>
                        </a:rPr>
                        <a:t>3(g)</a:t>
                      </a:r>
                      <a:r>
                        <a:rPr lang="en-US" sz="1800" kern="1200" dirty="0">
                          <a:effectLst/>
                        </a:rPr>
                        <a:t> + H</a:t>
                      </a:r>
                      <a:r>
                        <a:rPr lang="en-US" sz="1800" kern="1200" baseline="-250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O</a:t>
                      </a:r>
                      <a:r>
                        <a:rPr lang="en-US" sz="1800" kern="1200" baseline="-25000" dirty="0">
                          <a:effectLst/>
                        </a:rPr>
                        <a:t>(l)</a:t>
                      </a:r>
                      <a:r>
                        <a:rPr lang="en-US" sz="1800" kern="1200" dirty="0">
                          <a:effectLst/>
                        </a:rPr>
                        <a:t> ↔ NH</a:t>
                      </a:r>
                      <a:r>
                        <a:rPr lang="en-US" sz="1800" kern="1200" baseline="-25000" dirty="0">
                          <a:effectLst/>
                        </a:rPr>
                        <a:t>4</a:t>
                      </a:r>
                      <a:r>
                        <a:rPr lang="en-US" sz="1800" kern="1200" baseline="50000" dirty="0">
                          <a:effectLst/>
                        </a:rPr>
                        <a:t>+</a:t>
                      </a:r>
                      <a:r>
                        <a:rPr lang="en-US" sz="1800" kern="1200" baseline="-25000" dirty="0">
                          <a:effectLst/>
                        </a:rPr>
                        <a:t> 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r>
                        <a:rPr lang="en-US" sz="1800" kern="1200" dirty="0">
                          <a:effectLst/>
                        </a:rPr>
                        <a:t> + OH</a:t>
                      </a:r>
                      <a:r>
                        <a:rPr lang="en-US" sz="1800" kern="1200" baseline="500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17958"/>
                  </a:ext>
                </a:extLst>
              </a:tr>
              <a:tr h="781032">
                <a:tc gridSpan="2">
                  <a:txBody>
                    <a:bodyPr/>
                    <a:lstStyle/>
                    <a:p>
                      <a:pPr rtl="1"/>
                      <a:r>
                        <a:rPr lang="he-IL" sz="1800" b="1" kern="1200" dirty="0">
                          <a:effectLst/>
                        </a:rPr>
                        <a:t>חומר </a:t>
                      </a:r>
                      <a:r>
                        <a:rPr lang="he-IL" sz="1800" b="1" kern="1200" dirty="0" err="1">
                          <a:effectLst/>
                        </a:rPr>
                        <a:t>אטומרי</a:t>
                      </a:r>
                      <a:r>
                        <a:rPr lang="he-IL" sz="1800" b="1" kern="1200" dirty="0">
                          <a:effectLst/>
                        </a:rPr>
                        <a:t> מוצק (חומרים כאלה כמעט ולא קיימים במצב נוזלי)</a:t>
                      </a:r>
                      <a:endParaRPr lang="he-IL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effectLst/>
                        </a:rPr>
                        <a:t>אלקטרונים</a:t>
                      </a:r>
                      <a:endParaRPr lang="en-US" sz="1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kern="1200" dirty="0">
                          <a:effectLst/>
                        </a:rPr>
                        <a:t> Ge</a:t>
                      </a:r>
                      <a:r>
                        <a:rPr lang="en-US" sz="2000" kern="1200" baseline="-25000" dirty="0">
                          <a:effectLst/>
                        </a:rPr>
                        <a:t>(s)</a:t>
                      </a:r>
                      <a:r>
                        <a:rPr lang="en-US" sz="2000" kern="1200" dirty="0">
                          <a:effectLst/>
                        </a:rPr>
                        <a:t> , Si</a:t>
                      </a:r>
                      <a:r>
                        <a:rPr lang="en-US" sz="2000" kern="1200" baseline="-25000" dirty="0">
                          <a:effectLst/>
                        </a:rPr>
                        <a:t>(s)</a:t>
                      </a:r>
                      <a:r>
                        <a:rPr lang="en-US" sz="2000" kern="1200" dirty="0">
                          <a:effectLst/>
                        </a:rPr>
                        <a:t> , C</a:t>
                      </a:r>
                      <a:r>
                        <a:rPr lang="he-IL" sz="2000" kern="1200" baseline="-25000" dirty="0">
                          <a:effectLst/>
                        </a:rPr>
                        <a:t>(גרפיט)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83416"/>
                  </a:ext>
                </a:extLst>
              </a:tr>
            </a:tbl>
          </a:graphicData>
        </a:graphic>
      </p:graphicFrame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180424" y="1"/>
            <a:ext cx="10011575" cy="1147540"/>
          </a:xfrm>
        </p:spPr>
        <p:txBody>
          <a:bodyPr>
            <a:normAutofit/>
          </a:bodyPr>
          <a:lstStyle/>
          <a:p>
            <a:pPr rtl="1"/>
            <a:r>
              <a:rPr lang="he-IL" sz="3200" b="1" dirty="0">
                <a:solidFill>
                  <a:srgbClr val="3333FF"/>
                </a:solidFill>
                <a:cs typeface="+mn-cs"/>
              </a:rPr>
              <a:t>המלצות לדרכי טיפול</a:t>
            </a:r>
            <a:br>
              <a:rPr lang="he-IL" sz="3200" b="1" dirty="0">
                <a:solidFill>
                  <a:srgbClr val="3333FF"/>
                </a:solidFill>
                <a:cs typeface="+mn-cs"/>
              </a:rPr>
            </a:br>
            <a:r>
              <a:rPr lang="he-IL" sz="3200" b="1" dirty="0">
                <a:solidFill>
                  <a:srgbClr val="3333FF"/>
                </a:solidFill>
                <a:cs typeface="+mn-cs"/>
              </a:rPr>
              <a:t>חלקיקים </a:t>
            </a:r>
            <a:r>
              <a:rPr lang="he-IL" sz="3200" b="1" dirty="0">
                <a:solidFill>
                  <a:srgbClr val="3333FF"/>
                </a:solidFill>
                <a:latin typeface="Arial"/>
                <a:cs typeface="+mn-cs"/>
              </a:rPr>
              <a:t>ה"אחראים" למוליכות חשמלית בחומרים ובתמיסות</a:t>
            </a:r>
          </a:p>
        </p:txBody>
      </p:sp>
    </p:spTree>
    <p:extLst>
      <p:ext uri="{BB962C8B-B14F-4D97-AF65-F5344CB8AC3E}">
        <p14:creationId xmlns:p14="http://schemas.microsoft.com/office/powerpoint/2010/main" val="3346890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6B1929-2A14-47E5-8EF4-75B4E009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1" y="0"/>
            <a:ext cx="10036628" cy="1325563"/>
          </a:xfrm>
        </p:spPr>
        <p:txBody>
          <a:bodyPr/>
          <a:lstStyle/>
          <a:p>
            <a:r>
              <a:rPr lang="he-IL" sz="3600" b="1" dirty="0">
                <a:solidFill>
                  <a:srgbClr val="3333FF"/>
                </a:solidFill>
              </a:rPr>
              <a:t>טעויות אופייניות</a:t>
            </a:r>
            <a:br>
              <a:rPr lang="he-IL" sz="3600" b="1" dirty="0">
                <a:solidFill>
                  <a:srgbClr val="3333FF"/>
                </a:solidFill>
                <a:cs typeface="+mn-cs"/>
              </a:rPr>
            </a:br>
            <a:r>
              <a:rPr lang="he-IL" sz="3600" b="1" dirty="0">
                <a:solidFill>
                  <a:srgbClr val="3333FF"/>
                </a:solidFill>
                <a:cs typeface="+mn-cs"/>
              </a:rPr>
              <a:t>מעבר בין שיטות ייצוג שונות של מולקולות</a:t>
            </a:r>
            <a:endParaRPr lang="he-IL" sz="3600" dirty="0">
              <a:solidFill>
                <a:srgbClr val="3333FF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B3C811-F30D-4672-B2B5-4256B1CA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1" y="1499806"/>
            <a:ext cx="10036628" cy="4351338"/>
          </a:xfrm>
        </p:spPr>
        <p:txBody>
          <a:bodyPr>
            <a:normAutofit fontScale="92500"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sz="3500" dirty="0"/>
              <a:t>בלבול בין שיטות ייצוג שונות של מולקולות. 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3500" dirty="0"/>
          </a:p>
          <a:p>
            <a:pPr marL="514350" indent="-514350" algn="r" rtl="1">
              <a:buFont typeface="+mj-lt"/>
              <a:buAutoNum type="arabicPeriod"/>
            </a:pPr>
            <a:r>
              <a:rPr lang="he-IL" sz="3500" dirty="0"/>
              <a:t>רישום שגוי בנוסחת מבנה. </a:t>
            </a:r>
            <a:br>
              <a:rPr lang="en-US" sz="3500" dirty="0"/>
            </a:br>
            <a:r>
              <a:rPr lang="he-IL" sz="3500" dirty="0"/>
              <a:t>לדוגמא, לא רושמים את הקו המסמל קשר </a:t>
            </a:r>
            <a:r>
              <a:rPr lang="he-IL" sz="3500" dirty="0" err="1"/>
              <a:t>קוולנטי</a:t>
            </a:r>
            <a:r>
              <a:rPr lang="he-IL" sz="3500" dirty="0"/>
              <a:t> </a:t>
            </a:r>
            <a:br>
              <a:rPr lang="en-US" sz="3500" dirty="0"/>
            </a:br>
            <a:r>
              <a:rPr lang="he-IL" sz="3500" dirty="0"/>
              <a:t>בין אטומי מימן וחמצן בתוך קבוצות </a:t>
            </a:r>
            <a:r>
              <a:rPr lang="he-IL" sz="3500" dirty="0" err="1"/>
              <a:t>הידרוכסיל</a:t>
            </a:r>
            <a:r>
              <a:rPr lang="he-IL" sz="3500" dirty="0"/>
              <a:t>, </a:t>
            </a:r>
            <a:r>
              <a:rPr lang="en-US" sz="3500" dirty="0"/>
              <a:t>-O-H</a:t>
            </a:r>
            <a:r>
              <a:rPr lang="he-IL" sz="3500" dirty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3500" dirty="0"/>
          </a:p>
          <a:p>
            <a:pPr marL="0" indent="0" algn="r" rtl="1">
              <a:buNone/>
            </a:pPr>
            <a:r>
              <a:rPr lang="he-IL" sz="3500" dirty="0"/>
              <a:t>3. רישום שגוי של נוסחת ייצוג אלקטרונית.</a:t>
            </a:r>
          </a:p>
          <a:p>
            <a:pPr marL="0" indent="0" algn="r" rtl="1">
              <a:buNone/>
            </a:pPr>
            <a:r>
              <a:rPr lang="he-IL" sz="3500" dirty="0"/>
              <a:t>    לא מציינים אלקטרונים לא קושרים.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endParaRPr lang="he-IL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3253199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B7607C4B-DBD9-423D-BF3C-4224FCB0B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860618"/>
              </p:ext>
            </p:extLst>
          </p:nvPr>
        </p:nvGraphicFramePr>
        <p:xfrm>
          <a:off x="2053883" y="2621993"/>
          <a:ext cx="9969303" cy="3931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420">
                  <a:extLst>
                    <a:ext uri="{9D8B030D-6E8A-4147-A177-3AD203B41FA5}">
                      <a16:colId xmlns:a16="http://schemas.microsoft.com/office/drawing/2014/main" val="747584128"/>
                    </a:ext>
                  </a:extLst>
                </a:gridCol>
                <a:gridCol w="3545452">
                  <a:extLst>
                    <a:ext uri="{9D8B030D-6E8A-4147-A177-3AD203B41FA5}">
                      <a16:colId xmlns:a16="http://schemas.microsoft.com/office/drawing/2014/main" val="4200046080"/>
                    </a:ext>
                  </a:extLst>
                </a:gridCol>
                <a:gridCol w="3439431">
                  <a:extLst>
                    <a:ext uri="{9D8B030D-6E8A-4147-A177-3AD203B41FA5}">
                      <a16:colId xmlns:a16="http://schemas.microsoft.com/office/drawing/2014/main" val="100890208"/>
                    </a:ext>
                  </a:extLst>
                </a:gridCol>
              </a:tblGrid>
              <a:tr h="84885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נוסחה מולקולרית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ייצוג מלא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של נוסחת מבנה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ייצוג מקוצר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של נוסחת מבנה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04205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ציון האטומים המרכיבים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את המולקולה ומספרם. </a:t>
                      </a:r>
                    </a:p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אפשר לרשום בנוסחה זו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את הקבוצה הפונקציונלית,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כדי להדגיש את קיומה.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ייצוג של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כל האטומים במולקולה והקשרים ביניהם.</a:t>
                      </a:r>
                    </a:p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בייצוג זה </a:t>
                      </a:r>
                      <a:r>
                        <a:rPr lang="he-IL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רושמים 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את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כל אטומי הפחמן ואטומי המימן.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ייצוג של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הקשרים בין אטומים במולקולה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(חוץ מקשרים עם אטומי מימן). </a:t>
                      </a:r>
                    </a:p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בייצוג זה </a:t>
                      </a:r>
                      <a:r>
                        <a:rPr lang="he-IL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לא רושמים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את אטומי הפחמן והמימן, </a:t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מלבד בקבוצות פונקציונליות.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618818"/>
                  </a:ext>
                </a:extLst>
              </a:tr>
            </a:tbl>
          </a:graphicData>
        </a:graphic>
      </p:graphicFrame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2000" y="1629922"/>
            <a:ext cx="978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hlinkClick r:id="rId2"/>
              </a:rPr>
              <a:t>נספח 1 - מונחון לנוסחאות של חומרים</a:t>
            </a:r>
            <a:endParaRPr lang="he-IL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2000" y="-13062"/>
            <a:ext cx="9780000" cy="1235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333FF"/>
                </a:solidFill>
                <a:latin typeface="+mj-lt"/>
                <a:ea typeface="+mj-ea"/>
              </a:defRPr>
            </a:lvl1pPr>
          </a:lstStyle>
          <a:p>
            <a:r>
              <a:rPr lang="he-IL" sz="3900" dirty="0"/>
              <a:t>המלצות לדרכי טיפול</a:t>
            </a:r>
          </a:p>
          <a:p>
            <a:r>
              <a:rPr lang="he-IL" sz="3900" dirty="0"/>
              <a:t>צורת ייצוג של מולקולה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616382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BA954446-9322-4E11-96BB-894A165B9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331097"/>
              </p:ext>
            </p:extLst>
          </p:nvPr>
        </p:nvGraphicFramePr>
        <p:xfrm>
          <a:off x="2248170" y="1032693"/>
          <a:ext cx="9573716" cy="56279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8172">
                  <a:extLst>
                    <a:ext uri="{9D8B030D-6E8A-4147-A177-3AD203B41FA5}">
                      <a16:colId xmlns:a16="http://schemas.microsoft.com/office/drawing/2014/main" val="1335908082"/>
                    </a:ext>
                  </a:extLst>
                </a:gridCol>
                <a:gridCol w="2569746">
                  <a:extLst>
                    <a:ext uri="{9D8B030D-6E8A-4147-A177-3AD203B41FA5}">
                      <a16:colId xmlns:a16="http://schemas.microsoft.com/office/drawing/2014/main" val="1445324431"/>
                    </a:ext>
                  </a:extLst>
                </a:gridCol>
                <a:gridCol w="3241715">
                  <a:extLst>
                    <a:ext uri="{9D8B030D-6E8A-4147-A177-3AD203B41FA5}">
                      <a16:colId xmlns:a16="http://schemas.microsoft.com/office/drawing/2014/main" val="3407372042"/>
                    </a:ext>
                  </a:extLst>
                </a:gridCol>
                <a:gridCol w="2064083">
                  <a:extLst>
                    <a:ext uri="{9D8B030D-6E8A-4147-A177-3AD203B41FA5}">
                      <a16:colId xmlns:a16="http://schemas.microsoft.com/office/drawing/2014/main" val="707088986"/>
                    </a:ext>
                  </a:extLst>
                </a:gridCol>
              </a:tblGrid>
              <a:tr h="701082">
                <a:tc>
                  <a:txBody>
                    <a:bodyPr/>
                    <a:lstStyle/>
                    <a:p>
                      <a:pPr algn="ctr" rtl="1"/>
                      <a:endParaRPr lang="he-IL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נוסחה מולקולרית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ייצוג מלא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של נוסחת מבנה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ייצוג מקוצר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של נוסחת מבנה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58650"/>
                  </a:ext>
                </a:extLst>
              </a:tr>
              <a:tr h="10944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he-IL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אתאן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518728"/>
                  </a:ext>
                </a:extLst>
              </a:tr>
              <a:tr h="11684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אתאנול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556464"/>
                  </a:ext>
                </a:extLst>
              </a:tr>
              <a:tr h="148050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חומצה </a:t>
                      </a:r>
                      <a:r>
                        <a:rPr lang="he-IL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אצטית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86790"/>
                  </a:ext>
                </a:extLst>
              </a:tr>
              <a:tr h="115300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אתילאמין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797513"/>
                  </a:ext>
                </a:extLst>
              </a:tr>
            </a:tbl>
          </a:graphicData>
        </a:graphic>
      </p:graphicFrame>
      <p:cxnSp>
        <p:nvCxnSpPr>
          <p:cNvPr id="5" name="Line 495">
            <a:extLst>
              <a:ext uri="{FF2B5EF4-FFF2-40B4-BE49-F238E27FC236}">
                <a16:creationId xmlns:a16="http://schemas.microsoft.com/office/drawing/2014/main" id="{27C4A69B-3CDA-4AE0-AF9E-D1A950C578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6282" y="2129066"/>
            <a:ext cx="288000" cy="3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תמונה 5">
            <a:extLst>
              <a:ext uri="{FF2B5EF4-FFF2-40B4-BE49-F238E27FC236}">
                <a16:creationId xmlns:a16="http://schemas.microsoft.com/office/drawing/2014/main" id="{44E8649E-D967-426C-9324-97CD97CD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074" y="1808858"/>
            <a:ext cx="1178356" cy="88891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A70FE22-2A52-4F6D-BEFE-7F5C907B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25" y="2977557"/>
            <a:ext cx="1459112" cy="97274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F514722-BDA6-4C01-8A7C-BF89BF1CA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685" y="4169145"/>
            <a:ext cx="1531494" cy="103408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24D8CE2-3609-4715-99F7-B17AB8022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334" y="5628554"/>
            <a:ext cx="1458526" cy="98883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387FC2F-4EA2-467A-BEA0-55D4A360B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603" y="2944476"/>
            <a:ext cx="1154099" cy="97274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6C69527-30C2-42DB-8673-5FC54E354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843" y="4056600"/>
            <a:ext cx="1258874" cy="139570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DAF7AC9-BD29-463A-8026-58893A9EA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197" y="5587830"/>
            <a:ext cx="1285950" cy="1005477"/>
          </a:xfrm>
          <a:prstGeom prst="rect">
            <a:avLst/>
          </a:prstGeom>
        </p:spPr>
      </p:pic>
      <p:sp>
        <p:nvSpPr>
          <p:cNvPr id="14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999" y="5045"/>
            <a:ext cx="9780001" cy="900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333FF"/>
                </a:solidFill>
                <a:latin typeface="+mj-lt"/>
                <a:ea typeface="+mj-ea"/>
              </a:defRPr>
            </a:lvl1pPr>
          </a:lstStyle>
          <a:p>
            <a:r>
              <a:rPr lang="he-IL" sz="3600" dirty="0">
                <a:cs typeface="+mj-cs"/>
              </a:rPr>
              <a:t>צורת ייצוג של מולקולה - דוגמאות</a:t>
            </a:r>
          </a:p>
        </p:txBody>
      </p:sp>
    </p:spTree>
    <p:extLst>
      <p:ext uri="{BB962C8B-B14F-4D97-AF65-F5344CB8AC3E}">
        <p14:creationId xmlns:p14="http://schemas.microsoft.com/office/powerpoint/2010/main" val="2650546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D1EE7F-7E69-47F5-A69F-01F85FA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7" y="1345320"/>
            <a:ext cx="10315072" cy="5363824"/>
          </a:xfrm>
        </p:spPr>
        <p:txBody>
          <a:bodyPr>
            <a:noAutofit/>
          </a:bodyPr>
          <a:lstStyle/>
          <a:p>
            <a:pPr algn="r" rtl="1"/>
            <a:r>
              <a:rPr lang="he-IL" sz="2400" b="1" dirty="0"/>
              <a:t>כללים לרישום נוסחות ייצוג אלקטרוניות של </a:t>
            </a:r>
            <a:r>
              <a:rPr lang="he-IL" sz="2400" b="1" u="sng" dirty="0"/>
              <a:t>אטומים</a:t>
            </a:r>
            <a:r>
              <a:rPr lang="he-IL" sz="2400" b="1" dirty="0"/>
              <a:t>: </a:t>
            </a:r>
            <a:endParaRPr lang="en-US" sz="2400" dirty="0"/>
          </a:p>
          <a:p>
            <a:pPr marL="809625" indent="-452438" algn="r" rtl="1">
              <a:buFont typeface="+mj-lt"/>
              <a:buAutoNum type="arabicPeriod"/>
            </a:pPr>
            <a:r>
              <a:rPr lang="he-IL" sz="2400" dirty="0"/>
              <a:t>רושמים את סמל האטום.</a:t>
            </a:r>
            <a:endParaRPr lang="en-US" sz="2400" dirty="0"/>
          </a:p>
          <a:p>
            <a:pPr marL="809625" indent="-452438" algn="r" rtl="1">
              <a:buFont typeface="+mj-lt"/>
              <a:buAutoNum type="arabicPeriod"/>
            </a:pPr>
            <a:r>
              <a:rPr lang="he-IL" sz="2400" dirty="0"/>
              <a:t>קובעים את מספר אלקטרוני הערכיות של האטום לפי הטור בטבלה המחזורית.</a:t>
            </a:r>
            <a:endParaRPr lang="en-US" sz="2400" dirty="0"/>
          </a:p>
          <a:p>
            <a:pPr marL="809625" indent="-452438" algn="r" rtl="1">
              <a:buFont typeface="+mj-lt"/>
              <a:buAutoNum type="arabicPeriod"/>
            </a:pPr>
            <a:r>
              <a:rPr lang="he-IL" sz="2400" dirty="0"/>
              <a:t>מסמנים אלקטרונים ב- 4 מקומות מסביב לסמל האטום כנקודות, </a:t>
            </a:r>
            <a:br>
              <a:rPr lang="en-US" sz="2400" dirty="0"/>
            </a:br>
            <a:r>
              <a:rPr lang="he-IL" sz="2400" dirty="0"/>
              <a:t>כל אלקטרון נוסף מעל 4 רושמים בזוג עם אלקטרון בודד שנרשם קודם.</a:t>
            </a:r>
            <a:endParaRPr lang="en-US" sz="1600" dirty="0"/>
          </a:p>
          <a:p>
            <a:pPr algn="r" rtl="1">
              <a:spcBef>
                <a:spcPts val="1800"/>
              </a:spcBef>
            </a:pPr>
            <a:r>
              <a:rPr lang="he-IL" sz="2400" b="1" dirty="0"/>
              <a:t>נוסחת ייצוג אלקטרונית של </a:t>
            </a:r>
            <a:r>
              <a:rPr lang="he-IL" sz="2400" b="1" u="sng" dirty="0"/>
              <a:t>מולקולות</a:t>
            </a:r>
            <a:r>
              <a:rPr lang="he-IL" sz="2400" b="1" dirty="0"/>
              <a:t>:</a:t>
            </a:r>
            <a:endParaRPr lang="en-US" sz="2400" dirty="0"/>
          </a:p>
          <a:p>
            <a:pPr marL="0" indent="0" algn="r" rtl="1">
              <a:buNone/>
            </a:pPr>
            <a:r>
              <a:rPr lang="he-IL" sz="2400" dirty="0"/>
              <a:t>    הנוסחה מציגה את כל האלקטרונים ברמת האנרגיה האחרונה (אלקטרוני ערכיות).    </a:t>
            </a:r>
            <a:br>
              <a:rPr lang="en-US" sz="2400" dirty="0"/>
            </a:br>
            <a:r>
              <a:rPr lang="he-IL" sz="2400" dirty="0"/>
              <a:t>    אלקטרוני הקשר </a:t>
            </a:r>
            <a:r>
              <a:rPr lang="he-IL" sz="2400" dirty="0" err="1"/>
              <a:t>מצויירים</a:t>
            </a:r>
            <a:r>
              <a:rPr lang="he-IL" sz="2400" dirty="0"/>
              <a:t> כשתי נקודות, </a:t>
            </a:r>
            <a:r>
              <a:rPr lang="he-IL" sz="2400" u="sng" dirty="0"/>
              <a:t>או</a:t>
            </a:r>
            <a:r>
              <a:rPr lang="he-IL" sz="2400" dirty="0"/>
              <a:t> כקו אחד. </a:t>
            </a:r>
          </a:p>
          <a:p>
            <a:pPr marL="0" indent="0" algn="r" rtl="1">
              <a:buNone/>
            </a:pPr>
            <a:r>
              <a:rPr lang="he-IL" sz="2400" dirty="0"/>
              <a:t>    </a:t>
            </a:r>
            <a:r>
              <a:rPr lang="he-IL" sz="2400" b="1" dirty="0"/>
              <a:t>חובה</a:t>
            </a:r>
            <a:r>
              <a:rPr lang="he-IL" sz="2400" dirty="0"/>
              <a:t> לרשום את זוגות האלקטרונים הבלתי קושרים!</a:t>
            </a:r>
            <a:endParaRPr lang="en-US" sz="2400" dirty="0"/>
          </a:p>
          <a:p>
            <a:pPr marL="0" indent="0" algn="r" rtl="1">
              <a:spcBef>
                <a:spcPts val="1800"/>
              </a:spcBef>
              <a:buNone/>
            </a:pPr>
            <a:r>
              <a:rPr lang="he-IL" sz="2400" b="1" dirty="0"/>
              <a:t>מומלץ לתרגל רישום של נוסחאות ייצוג אלקטרוניות לאורך הלימוד </a:t>
            </a:r>
            <a:br>
              <a:rPr lang="en-US" sz="2400" b="1" dirty="0"/>
            </a:br>
            <a:r>
              <a:rPr lang="he-IL" sz="2400" b="1" dirty="0"/>
              <a:t>של כל נושאי הסילבוס. </a:t>
            </a:r>
            <a:br>
              <a:rPr lang="en-US" sz="2400" b="1" dirty="0"/>
            </a:br>
            <a:r>
              <a:rPr lang="he-IL" sz="2400" b="1" dirty="0"/>
              <a:t>מומלץ לבחור מולקולות המכילות אטומי חמצן, חנקן, הלוגנים</a:t>
            </a:r>
            <a:r>
              <a:rPr lang="he-IL" sz="2400" dirty="0"/>
              <a:t>.</a:t>
            </a:r>
            <a:endParaRPr lang="en-US" sz="2400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CD0F253C-5B98-4C1E-89C5-94BF5D3E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81" y="17850"/>
            <a:ext cx="9798518" cy="1325563"/>
          </a:xfrm>
        </p:spPr>
        <p:txBody>
          <a:bodyPr>
            <a:normAutofit/>
          </a:bodyPr>
          <a:lstStyle/>
          <a:p>
            <a:pPr rtl="1"/>
            <a:r>
              <a:rPr lang="he-IL" sz="3200" b="1" dirty="0">
                <a:solidFill>
                  <a:srgbClr val="3333FF"/>
                </a:solidFill>
              </a:rPr>
              <a:t>המלצות לדרכי טיפול</a:t>
            </a:r>
            <a:br>
              <a:rPr lang="he-IL" sz="3200" b="1" dirty="0">
                <a:solidFill>
                  <a:srgbClr val="3333FF"/>
                </a:solidFill>
                <a:cs typeface="+mn-cs"/>
              </a:rPr>
            </a:br>
            <a:r>
              <a:rPr lang="he-IL" sz="3200" b="1" dirty="0">
                <a:solidFill>
                  <a:srgbClr val="3333FF"/>
                </a:solidFill>
                <a:cs typeface="+mn-cs"/>
              </a:rPr>
              <a:t>רישום נוסחות ייצוג אלקטרוניות </a:t>
            </a:r>
            <a:r>
              <a:rPr lang="he-IL" sz="3200" b="1" u="sng" dirty="0">
                <a:solidFill>
                  <a:srgbClr val="3333FF"/>
                </a:solidFill>
                <a:cs typeface="+mn-cs"/>
              </a:rPr>
              <a:t>של אטומים ושל מולקולות</a:t>
            </a:r>
          </a:p>
        </p:txBody>
      </p:sp>
    </p:spTree>
    <p:extLst>
      <p:ext uri="{BB962C8B-B14F-4D97-AF65-F5344CB8AC3E}">
        <p14:creationId xmlns:p14="http://schemas.microsoft.com/office/powerpoint/2010/main" val="139619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6894" y="0"/>
            <a:ext cx="9685106" cy="1143000"/>
          </a:xfrm>
        </p:spPr>
        <p:txBody>
          <a:bodyPr/>
          <a:lstStyle/>
          <a:p>
            <a:r>
              <a:rPr lang="he-IL" altLang="he-IL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תוכנית</a:t>
            </a:r>
            <a:r>
              <a:rPr lang="he-IL" altLang="he-IL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הלימודים העדכנית</a:t>
            </a:r>
            <a:endParaRPr lang="he-IL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07535" y="1600201"/>
            <a:ext cx="10384465" cy="4357837"/>
          </a:xfrm>
        </p:spPr>
        <p:txBody>
          <a:bodyPr/>
          <a:lstStyle/>
          <a:p>
            <a:pPr algn="just" rtl="1">
              <a:spcBef>
                <a:spcPts val="1200"/>
              </a:spcBef>
            </a:pPr>
            <a:r>
              <a:rPr lang="he-IL" sz="2800" dirty="0"/>
              <a:t>תוכנית הלימודים בכימיה עברה שינויים רבים במהלך השנים. </a:t>
            </a:r>
            <a:br>
              <a:rPr lang="en-US" sz="2800" dirty="0"/>
            </a:br>
            <a:r>
              <a:rPr lang="he-IL" sz="2800" dirty="0"/>
              <a:t>כתוצאה מכך יש מבחנים, ספרים ודפי תרגול רבים המכילים שאלות שאינן נמצאות בסילבוס ובחומר הלימוד.</a:t>
            </a:r>
          </a:p>
          <a:p>
            <a:pPr algn="just" rtl="1">
              <a:spcBef>
                <a:spcPts val="1800"/>
              </a:spcBef>
            </a:pPr>
            <a:r>
              <a:rPr lang="he-IL" sz="2800" dirty="0"/>
              <a:t>על מנת להקל עליכם ועל התלמידים, במיוחד בזמן ההכנה לבגרות, מומלץ להכיר את הסילבוס ולהשתמש בו. </a:t>
            </a:r>
          </a:p>
          <a:p>
            <a:pPr lvl="0" algn="just" rtl="1">
              <a:spcBef>
                <a:spcPts val="1800"/>
              </a:spcBef>
            </a:pPr>
            <a:r>
              <a:rPr lang="he-IL" sz="2800" dirty="0">
                <a:solidFill>
                  <a:srgbClr val="000000"/>
                </a:solidFill>
              </a:rPr>
              <a:t>הסילבוס נמצא </a:t>
            </a:r>
            <a:r>
              <a:rPr lang="he-IL" sz="2800" dirty="0">
                <a:solidFill>
                  <a:srgbClr val="000000"/>
                </a:solidFill>
                <a:hlinkClick r:id="rId2"/>
              </a:rPr>
              <a:t>באתר מפמ"ר</a:t>
            </a:r>
            <a:r>
              <a:rPr lang="he-IL" sz="2800" dirty="0">
                <a:solidFill>
                  <a:srgbClr val="000000"/>
                </a:solidFill>
              </a:rPr>
              <a:t>.</a:t>
            </a:r>
          </a:p>
          <a:p>
            <a:pPr lvl="0" algn="just" rtl="1">
              <a:spcBef>
                <a:spcPts val="1800"/>
              </a:spcBef>
            </a:pPr>
            <a:r>
              <a:rPr lang="he-IL" sz="2800" dirty="0">
                <a:solidFill>
                  <a:srgbClr val="000000"/>
                </a:solidFill>
              </a:rPr>
              <a:t>כמובן שאין מניעה להרחיב נושאים מסוימים, במידה ויש זמן לכך.</a:t>
            </a:r>
          </a:p>
        </p:txBody>
      </p:sp>
      <p:sp>
        <p:nvSpPr>
          <p:cNvPr id="7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197054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97367" y="25534"/>
            <a:ext cx="9874155" cy="10840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he-IL" sz="3600" b="1" dirty="0">
                <a:solidFill>
                  <a:srgbClr val="3333FF"/>
                </a:solidFill>
              </a:rPr>
              <a:t>המלצות לדרכי טיפול</a:t>
            </a:r>
            <a:br>
              <a:rPr lang="he-IL" sz="3600" b="1" dirty="0">
                <a:solidFill>
                  <a:srgbClr val="3333FF"/>
                </a:solidFill>
                <a:cs typeface="+mn-cs"/>
              </a:rPr>
            </a:br>
            <a:r>
              <a:rPr lang="he-IL" sz="3600" b="1" dirty="0">
                <a:solidFill>
                  <a:srgbClr val="3333FF"/>
                </a:solidFill>
                <a:cs typeface="+mn-cs"/>
              </a:rPr>
              <a:t>נוסחת ייצוג אלקטרונית של </a:t>
            </a:r>
            <a:r>
              <a:rPr lang="he-IL" sz="3600" b="1" u="sng" dirty="0">
                <a:solidFill>
                  <a:srgbClr val="3333FF"/>
                </a:solidFill>
                <a:cs typeface="+mn-cs"/>
              </a:rPr>
              <a:t>יונים חד אטומיים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0464" y="1742740"/>
            <a:ext cx="9135663" cy="1430434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610464" y="1311126"/>
            <a:ext cx="1058153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0000"/>
                </a:solidFill>
                <a:latin typeface="Arial"/>
                <a:cs typeface="Arial"/>
              </a:rPr>
              <a:t>נוסחת ייצוג אלקטרונית מציגה את מספר האלקטרונים </a:t>
            </a:r>
            <a:b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he-IL" sz="3200" b="1" dirty="0">
                <a:solidFill>
                  <a:srgbClr val="000000"/>
                </a:solidFill>
                <a:latin typeface="Arial"/>
                <a:cs typeface="Arial"/>
              </a:rPr>
              <a:t>ברמת האנרגיה האחרונה.</a:t>
            </a:r>
          </a:p>
          <a:p>
            <a:endParaRPr lang="he-IL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he-IL" sz="2800" dirty="0"/>
              <a:t>יש לרשום את נוסחת הייצוג האלקטרונית של יון כלשהו בהתאם למספר </a:t>
            </a:r>
          </a:p>
          <a:p>
            <a:r>
              <a:rPr lang="he-IL" sz="2800" dirty="0"/>
              <a:t>האלקטרונים שיש ליון זה ברמת האנרגיה האחרונה.</a:t>
            </a:r>
          </a:p>
          <a:p>
            <a:r>
              <a:rPr lang="he-IL" sz="2800" dirty="0"/>
              <a:t>ברישום של נוסחת הייצוג האלקטרונית של יונים, תמיד יהיו סוגריים מרובעים</a:t>
            </a:r>
          </a:p>
          <a:p>
            <a:r>
              <a:rPr lang="he-IL" sz="2800" dirty="0"/>
              <a:t>ותמיד יהיה גם מטען.</a:t>
            </a:r>
          </a:p>
          <a:p>
            <a:endParaRPr lang="he-IL" sz="2800" dirty="0"/>
          </a:p>
          <a:p>
            <a:r>
              <a:rPr lang="he-IL" sz="2800" dirty="0"/>
              <a:t>לדוגמא: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2215176" y="4636276"/>
            <a:ext cx="8768851" cy="2095500"/>
            <a:chOff x="830513" y="3990371"/>
            <a:chExt cx="8768851" cy="20955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889" y="4433282"/>
              <a:ext cx="189547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424" y="4433283"/>
              <a:ext cx="174307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Image result for ion electronic structure clipart gif">
              <a:extLst>
                <a:ext uri="{FF2B5EF4-FFF2-40B4-BE49-F238E27FC236}">
                  <a16:creationId xmlns:a16="http://schemas.microsoft.com/office/drawing/2014/main" id="{130D043E-BBA4-4C32-B764-DC58D0145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13" y="3990371"/>
              <a:ext cx="36576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חץ: ימינה 4">
              <a:extLst>
                <a:ext uri="{FF2B5EF4-FFF2-40B4-BE49-F238E27FC236}">
                  <a16:creationId xmlns:a16="http://schemas.microsoft.com/office/drawing/2014/main" id="{6025E52E-9035-427B-8CBE-9730353B4784}"/>
                </a:ext>
              </a:extLst>
            </p:cNvPr>
            <p:cNvSpPr/>
            <p:nvPr/>
          </p:nvSpPr>
          <p:spPr>
            <a:xfrm>
              <a:off x="4462356" y="4874429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829020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F415E2-76BA-4C43-A197-E3DCD8A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345" y="1"/>
            <a:ext cx="9700543" cy="893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3600" b="1" dirty="0">
                <a:solidFill>
                  <a:srgbClr val="3333FF"/>
                </a:solidFill>
                <a:cs typeface="+mn-cs"/>
              </a:rPr>
              <a:t>המלצות לדרכי הוראות הנושא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3805455-EC8B-43DE-90C7-BE29FF870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299" y="1481788"/>
            <a:ext cx="10039589" cy="52698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/>
              <a:t> </a:t>
            </a:r>
            <a:endParaRPr lang="en-US" b="1" dirty="0"/>
          </a:p>
          <a:p>
            <a:pPr algn="r" rtl="1"/>
            <a:r>
              <a:rPr lang="he-IL" sz="3000" dirty="0"/>
              <a:t>אפשר להמליץ לתלמידים על הסרטון "אלקטרוני ערכיות ונוסחאות לואיס" ועל ההסבר באתר:</a:t>
            </a:r>
            <a:endParaRPr lang="en-US" sz="3000" b="1" dirty="0"/>
          </a:p>
          <a:p>
            <a:r>
              <a:rPr lang="en-US" sz="2400" u="sng" dirty="0">
                <a:hlinkClick r:id="rId2"/>
              </a:rPr>
              <a:t>http://davidson.weizmann.ac.il/online/maagarmada/chemistry/%D7%90%D7%9C%D7%A7%D7%98%D7%A8%D7%95%D7%A0%D7%99-%D7%A2%D7%A8%D7%9B%D7%99%D7%95%D7%AA-%D7%95%D7%93%D7%99%D7%90%D7%92%D7%A8%D7%9E%D7%95%D7%AA-%D7%9C%D7%95%D7%90%D7%99%D7%A1</a:t>
            </a:r>
            <a:endParaRPr lang="en-US" sz="2400" b="1" dirty="0"/>
          </a:p>
          <a:p>
            <a:pPr marL="0" indent="0" algn="r" rtl="1">
              <a:buNone/>
            </a:pPr>
            <a:endParaRPr lang="en-US" b="1" dirty="0"/>
          </a:p>
          <a:p>
            <a:pPr marL="0" indent="0" algn="r" rtl="1">
              <a:buNone/>
            </a:pPr>
            <a:endParaRPr lang="en-US" b="1" dirty="0"/>
          </a:p>
          <a:p>
            <a:pPr algn="r" rtl="1"/>
            <a:r>
              <a:rPr lang="he-IL" sz="3000" dirty="0"/>
              <a:t>בסרטונים הבאים מוצגות שיטות הוראה של נוסחאות ייצוג אלקטרונים:</a:t>
            </a:r>
            <a:endParaRPr lang="en-US" sz="3000" b="1" dirty="0"/>
          </a:p>
          <a:p>
            <a:r>
              <a:rPr lang="en-US" sz="2400" u="sng" dirty="0">
                <a:hlinkClick r:id="rId3"/>
              </a:rPr>
              <a:t>https://www.youtube.com/watch?v=8JsK6rPpi70</a:t>
            </a:r>
            <a:endParaRPr lang="en-US" sz="2400" b="1" dirty="0"/>
          </a:p>
          <a:p>
            <a:r>
              <a:rPr lang="en-US" sz="2400" u="sng" dirty="0">
                <a:hlinkClick r:id="rId4"/>
              </a:rPr>
              <a:t>https://www.youtube.com/watch?v=NYFE5uslaNo</a:t>
            </a:r>
            <a:endParaRPr lang="en-US" sz="2400" b="1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2968372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BFF4C681-DB30-47F1-AA9F-4FF036BFA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61806"/>
              </p:ext>
            </p:extLst>
          </p:nvPr>
        </p:nvGraphicFramePr>
        <p:xfrm>
          <a:off x="1929098" y="2304907"/>
          <a:ext cx="10262902" cy="39033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8902">
                  <a:extLst>
                    <a:ext uri="{9D8B030D-6E8A-4147-A177-3AD203B41FA5}">
                      <a16:colId xmlns:a16="http://schemas.microsoft.com/office/drawing/2014/main" val="1373676483"/>
                    </a:ext>
                  </a:extLst>
                </a:gridCol>
                <a:gridCol w="7704000">
                  <a:extLst>
                    <a:ext uri="{9D8B030D-6E8A-4147-A177-3AD203B41FA5}">
                      <a16:colId xmlns:a16="http://schemas.microsoft.com/office/drawing/2014/main" val="2058256126"/>
                    </a:ext>
                  </a:extLst>
                </a:gridCol>
              </a:tblGrid>
              <a:tr h="56820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הנושא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דגשים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844153"/>
                  </a:ext>
                </a:extLst>
              </a:tr>
              <a:tr h="333518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ניסוח ואיזון תהליכים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לנסח תגובה בין שני יסודות ליצירת תרכובת.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יידע לקבוע נוסחה אמפירית של חומר יוני</a:t>
                      </a: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לנסח תהליכי התכה של חומרים יוניים ושל חומרים מולקולריים.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לנסח תהליכי המסה במים של חומרים יוניים.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לנסח תהליכי המסה של חומרים מולקולריים במים ובממסים אל-מימיים.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7601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6570" y="1438518"/>
            <a:ext cx="8592670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he-IL" sz="2800" b="1" dirty="0">
                <a:solidFill>
                  <a:srgbClr val="00CC00"/>
                </a:solidFill>
              </a:rPr>
              <a:t>נכתב ע"י צוות המעריכים הבכירים </a:t>
            </a:r>
            <a:r>
              <a:rPr lang="he-IL" sz="2800" b="1" dirty="0" err="1">
                <a:solidFill>
                  <a:srgbClr val="00CC00"/>
                </a:solidFill>
              </a:rPr>
              <a:t>במרב"ד</a:t>
            </a:r>
            <a:endParaRPr lang="he-IL" sz="2800" b="1" dirty="0">
              <a:solidFill>
                <a:srgbClr val="00CC00"/>
              </a:solidFill>
            </a:endParaRP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1913414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055994B8-E143-4EBE-9B18-D8EDF0DCB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659637"/>
              </p:ext>
            </p:extLst>
          </p:nvPr>
        </p:nvGraphicFramePr>
        <p:xfrm>
          <a:off x="1977657" y="1254009"/>
          <a:ext cx="9822458" cy="53038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2127">
                  <a:extLst>
                    <a:ext uri="{9D8B030D-6E8A-4147-A177-3AD203B41FA5}">
                      <a16:colId xmlns:a16="http://schemas.microsoft.com/office/drawing/2014/main" val="3200270562"/>
                    </a:ext>
                  </a:extLst>
                </a:gridCol>
                <a:gridCol w="7920331">
                  <a:extLst>
                    <a:ext uri="{9D8B030D-6E8A-4147-A177-3AD203B41FA5}">
                      <a16:colId xmlns:a16="http://schemas.microsoft.com/office/drawing/2014/main" val="1468626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הנושא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דגשים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7805973"/>
                  </a:ext>
                </a:extLst>
              </a:tr>
              <a:tr h="998303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מחזוריות וקישור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לקבוע נוסחה של תרכובת בין שני יסודות </a:t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לפי המספר של אלקטרוני הערכיות באטומי שני היסודות.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376600"/>
                  </a:ext>
                </a:extLst>
              </a:tr>
              <a:tr h="972151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רמות הבנה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להבחין בין תיאור חומר ברמה </a:t>
                      </a:r>
                      <a:r>
                        <a:rPr lang="he-IL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מאקרוסקופית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לבין תיאור חומר ברמה מיקרוסקופית.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0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מבנה וקישור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לקבוע לפי נוסחת החומר מהו סוג הסריג המתקבל במצב המוצק ( יוני, מתכתי, מולקולרי או </a:t>
                      </a:r>
                      <a:r>
                        <a:rPr lang="he-IL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אטומרי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לציין את סוגי החלקיקים ואת סוגי הכוחות הפועלים בין חלקיקי החומר בהתאם לסוג הסריג.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תלמיד יכיר דוגמאות של חומרים יוניים מיוחדים כגון סבון, </a:t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נתרן לאורט,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COONa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(s)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ותכונותיהם.</a:t>
                      </a: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177201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</p:spTree>
    <p:extLst>
      <p:ext uri="{BB962C8B-B14F-4D97-AF65-F5344CB8AC3E}">
        <p14:creationId xmlns:p14="http://schemas.microsoft.com/office/powerpoint/2010/main" val="3478080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97722870-D9E1-4C0B-B690-2EE94A30F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184666"/>
              </p:ext>
            </p:extLst>
          </p:nvPr>
        </p:nvGraphicFramePr>
        <p:xfrm>
          <a:off x="1894985" y="1465127"/>
          <a:ext cx="10292613" cy="42519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3609">
                  <a:extLst>
                    <a:ext uri="{9D8B030D-6E8A-4147-A177-3AD203B41FA5}">
                      <a16:colId xmlns:a16="http://schemas.microsoft.com/office/drawing/2014/main" val="1159858372"/>
                    </a:ext>
                  </a:extLst>
                </a:gridCol>
                <a:gridCol w="9089004">
                  <a:extLst>
                    <a:ext uri="{9D8B030D-6E8A-4147-A177-3AD203B41FA5}">
                      <a16:colId xmlns:a16="http://schemas.microsoft.com/office/drawing/2014/main" val="3592124451"/>
                    </a:ext>
                  </a:extLst>
                </a:gridCol>
              </a:tblGrid>
              <a:tr h="49160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הנושא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דגשים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810985"/>
                  </a:ext>
                </a:extLst>
              </a:tr>
              <a:tr h="3760359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חומצות ובסיסים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יכיר ויבין את הגדרת המושגים חומצה ובסיס לפי </a:t>
                      </a:r>
                      <a:r>
                        <a:rPr lang="he-IL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ברונסטד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ולאורי.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לזהות תגובת חומצה-בסיס לפי מעבר של פרוטונים (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תלמיד יבחין בין תגובות סתירה לבין תגובות נלוות לסתירה, כגון תגובת שיקוע (התלמיד נדרש לדעת לנסח ניסוח נטו של תגובת סתירה ולזהות ניסוח של תגובת שיקוע).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כשמתרחשת תגובת סתירה מלווה בתגובת שיקוע, ההסבר שהתלמיד נדרש לתת לגבי ה-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של התמיסה צריך להיות קשור לתגובת הסתירה </a:t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ולא לתגובת השיקוע.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906616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 txBox="1">
            <a:spLocks/>
          </p:cNvSpPr>
          <p:nvPr/>
        </p:nvSpPr>
        <p:spPr bwMode="auto">
          <a:xfrm>
            <a:off x="2412000" y="14759"/>
            <a:ext cx="976662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sz="4000" b="1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>
                <a:solidFill>
                  <a:srgbClr val="3333FF"/>
                </a:solidFill>
              </a:rPr>
            </a:br>
            <a:r>
              <a:rPr lang="he-IL" sz="4000" b="1">
                <a:solidFill>
                  <a:srgbClr val="3333FF"/>
                </a:solidFill>
              </a:rPr>
              <a:t>תשע"ח</a:t>
            </a:r>
            <a:endParaRPr lang="he-IL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9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91D8B646-7E96-447F-9CEA-B62186E31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457947"/>
              </p:ext>
            </p:extLst>
          </p:nvPr>
        </p:nvGraphicFramePr>
        <p:xfrm>
          <a:off x="2146434" y="1225732"/>
          <a:ext cx="10020811" cy="55755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1914">
                  <a:extLst>
                    <a:ext uri="{9D8B030D-6E8A-4147-A177-3AD203B41FA5}">
                      <a16:colId xmlns:a16="http://schemas.microsoft.com/office/drawing/2014/main" val="4003213385"/>
                    </a:ext>
                  </a:extLst>
                </a:gridCol>
                <a:gridCol w="8288897">
                  <a:extLst>
                    <a:ext uri="{9D8B030D-6E8A-4147-A177-3AD203B41FA5}">
                      <a16:colId xmlns:a16="http://schemas.microsoft.com/office/drawing/2014/main" val="808681168"/>
                    </a:ext>
                  </a:extLst>
                </a:gridCol>
              </a:tblGrid>
              <a:tr h="48756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הנושא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דגשים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005509"/>
                  </a:ext>
                </a:extLst>
              </a:tr>
              <a:tr h="4608598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חומצות שומן וטריגליצרידים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שחומצות השומן יכולות להגיב כחומצה, ולהעביר 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פרוטונים (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לחלקיקים של בסיס (אין צורך לדעת לנסח את התגובה).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יכיר את כל האפשרויות למיקום קשר כפול בחומצות שומן 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רב בלתי רוויות: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39750" lvl="0" indent="-18415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r>
                        <a:rPr lang="he-IL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כפול מצומד</a:t>
                      </a: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בין הקשרים הכפולים קיים רק קשר בודד אחד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C-C</a:t>
                      </a:r>
                    </a:p>
                    <a:p>
                      <a:pPr marL="539750" lvl="0" indent="-18415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r>
                        <a:rPr lang="he-IL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הפרעת מתילן</a:t>
                      </a:r>
                      <a:endParaRPr lang="en-US" sz="2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39750" lvl="0" indent="-18415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r>
                        <a:rPr lang="he-IL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קשרים כפולים מבודדים</a:t>
                      </a: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שבמולקולות של טריגליצרידים יש שייר של גליצרול 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ושיירים של חומצות שומן.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יבחין בין המושגים: הידרוגנציה והידרוליזה.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יבחין בין צורות ייצוג שונות עבור חומצות שומן, </a:t>
                      </a:r>
                      <a:b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כפי שמופיע במונחון.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928316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 txBox="1">
            <a:spLocks/>
          </p:cNvSpPr>
          <p:nvPr/>
        </p:nvSpPr>
        <p:spPr bwMode="auto">
          <a:xfrm>
            <a:off x="2412000" y="14759"/>
            <a:ext cx="976662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sz="4000" b="1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>
                <a:solidFill>
                  <a:srgbClr val="3333FF"/>
                </a:solidFill>
              </a:rPr>
            </a:br>
            <a:r>
              <a:rPr lang="he-IL" sz="4000" b="1">
                <a:solidFill>
                  <a:srgbClr val="3333FF"/>
                </a:solidFill>
              </a:rPr>
              <a:t>תשע"ח</a:t>
            </a:r>
            <a:endParaRPr lang="he-IL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65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87291CB5-761B-484D-9983-A71547389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779363"/>
              </p:ext>
            </p:extLst>
          </p:nvPr>
        </p:nvGraphicFramePr>
        <p:xfrm>
          <a:off x="2172788" y="1352491"/>
          <a:ext cx="10019212" cy="52725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6577">
                  <a:extLst>
                    <a:ext uri="{9D8B030D-6E8A-4147-A177-3AD203B41FA5}">
                      <a16:colId xmlns:a16="http://schemas.microsoft.com/office/drawing/2014/main" val="2305330527"/>
                    </a:ext>
                  </a:extLst>
                </a:gridCol>
                <a:gridCol w="8732635">
                  <a:extLst>
                    <a:ext uri="{9D8B030D-6E8A-4147-A177-3AD203B41FA5}">
                      <a16:colId xmlns:a16="http://schemas.microsoft.com/office/drawing/2014/main" val="2590614462"/>
                    </a:ext>
                  </a:extLst>
                </a:gridCol>
              </a:tblGrid>
              <a:tr h="71582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הנושא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דגשים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373688"/>
                  </a:ext>
                </a:extLst>
              </a:tr>
              <a:tr h="160983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אנרגיה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יכיר את המושגים מערכת וסביבה.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לייצג תגובה בדיאגרמת אנרגיה כולל הצגת </a:t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שינויי האנתלפיה בתגובה.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077583"/>
                  </a:ext>
                </a:extLst>
              </a:tr>
              <a:tr h="2157573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חישובים בכימיה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יכיר את המשמעות של יחידות המדידה השונות לכל גודל.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להתאים ולהמיר יחידות מידה.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לקבוע נוסחה מולקולרית של גז על פי יחסי מולים בתגובה.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 ידע לחשב ריכוז של יונים משקיפים.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496878"/>
                  </a:ext>
                </a:extLst>
              </a:tr>
              <a:tr h="789297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מיומנויות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קריאת מידע מגרף ומטבלה.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371127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 txBox="1">
            <a:spLocks/>
          </p:cNvSpPr>
          <p:nvPr/>
        </p:nvSpPr>
        <p:spPr bwMode="auto">
          <a:xfrm>
            <a:off x="2412000" y="14759"/>
            <a:ext cx="976662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sz="4000" b="1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>
                <a:solidFill>
                  <a:srgbClr val="3333FF"/>
                </a:solidFill>
              </a:rPr>
            </a:br>
            <a:r>
              <a:rPr lang="he-IL" sz="4000" b="1">
                <a:solidFill>
                  <a:srgbClr val="3333FF"/>
                </a:solidFill>
              </a:rPr>
              <a:t>תשע"ח</a:t>
            </a:r>
            <a:endParaRPr lang="he-IL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64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738CE0B-DC24-4E57-8953-ECB240BF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178" y="1600202"/>
            <a:ext cx="10186737" cy="398245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u="sng" dirty="0"/>
              <a:t>הערות כלליות</a:t>
            </a:r>
            <a:endParaRPr lang="en-US" dirty="0"/>
          </a:p>
          <a:p>
            <a:pPr lvl="0" algn="r" rtl="1">
              <a:spcBef>
                <a:spcPts val="1200"/>
              </a:spcBef>
            </a:pPr>
            <a:r>
              <a:rPr lang="he-IL" dirty="0"/>
              <a:t>יש ללמד על פי דרישות הסילבוס </a:t>
            </a:r>
            <a:r>
              <a:rPr lang="he-IL" u="sng" dirty="0">
                <a:hlinkClick r:id="rId2"/>
              </a:rPr>
              <a:t>המפורסם באתר מפמ"ר</a:t>
            </a:r>
            <a:r>
              <a:rPr lang="en-US" dirty="0"/>
              <a:t> </a:t>
            </a:r>
            <a:br>
              <a:rPr lang="en-US" dirty="0"/>
            </a:br>
            <a:r>
              <a:rPr lang="he-IL" dirty="0"/>
              <a:t>ולא על פי השאלות המופיעות בבחינת הבגרות. </a:t>
            </a:r>
          </a:p>
          <a:p>
            <a:pPr lvl="0" algn="r" rtl="1">
              <a:spcBef>
                <a:spcPts val="1200"/>
              </a:spcBef>
            </a:pPr>
            <a:r>
              <a:rPr lang="he-IL" dirty="0"/>
              <a:t>בחינת הבגרות צריכה </a:t>
            </a:r>
            <a:r>
              <a:rPr lang="he-IL" u="sng" dirty="0"/>
              <a:t>לשמש</a:t>
            </a:r>
            <a:r>
              <a:rPr lang="he-IL" dirty="0"/>
              <a:t> אמצעי לתרגול החומר הנלמד ו</a:t>
            </a:r>
            <a:r>
              <a:rPr lang="he-IL" u="sng" dirty="0"/>
              <a:t>לא לשמש </a:t>
            </a:r>
            <a:r>
              <a:rPr lang="he-IL" dirty="0"/>
              <a:t>כספר לימוד.</a:t>
            </a:r>
            <a:endParaRPr lang="en-US" dirty="0"/>
          </a:p>
          <a:p>
            <a:pPr lvl="0" algn="r" rtl="1">
              <a:spcBef>
                <a:spcPts val="1200"/>
              </a:spcBef>
            </a:pPr>
            <a:r>
              <a:rPr lang="he-IL" dirty="0"/>
              <a:t>יש להשתמש במונחים מוסכמים שמופיעים </a:t>
            </a:r>
            <a:br>
              <a:rPr lang="en-US" dirty="0"/>
            </a:br>
            <a:r>
              <a:rPr lang="he-IL" dirty="0"/>
              <a:t>בספרי הלימוד </a:t>
            </a:r>
            <a:r>
              <a:rPr lang="he-IL" u="sng" dirty="0"/>
              <a:t>המאושרים</a:t>
            </a:r>
            <a:r>
              <a:rPr lang="he-IL" dirty="0"/>
              <a:t> על ידי משרד החינוך.</a:t>
            </a:r>
            <a:endParaRPr lang="en-US" dirty="0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</p:spTree>
    <p:extLst>
      <p:ext uri="{BB962C8B-B14F-4D97-AF65-F5344CB8AC3E}">
        <p14:creationId xmlns:p14="http://schemas.microsoft.com/office/powerpoint/2010/main" val="2560156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C57AB8A-ECC2-4665-B23B-5CF33516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8" y="1600201"/>
            <a:ext cx="9820975" cy="30006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u="sng" dirty="0"/>
              <a:t>דוגמאות למונחים שגויים:</a:t>
            </a:r>
            <a:endParaRPr lang="en-US" b="1" u="sng" dirty="0"/>
          </a:p>
          <a:p>
            <a:pPr algn="r" rtl="1">
              <a:spcBef>
                <a:spcPts val="1200"/>
              </a:spcBef>
            </a:pPr>
            <a:r>
              <a:rPr lang="he-IL" dirty="0"/>
              <a:t>שימוש במונח "נוזל האלקטרונים" לתיאור מבנה המתכת </a:t>
            </a:r>
            <a:br>
              <a:rPr lang="en-US" dirty="0"/>
            </a:br>
            <a:r>
              <a:rPr lang="he-IL" dirty="0"/>
              <a:t>במקום "ים האלקטרונים"</a:t>
            </a:r>
            <a:endParaRPr lang="en-US" dirty="0"/>
          </a:p>
          <a:p>
            <a:pPr algn="r" rtl="1">
              <a:spcBef>
                <a:spcPts val="1200"/>
              </a:spcBef>
            </a:pPr>
            <a:r>
              <a:rPr lang="he-IL" dirty="0"/>
              <a:t>בשפה הערבית - שימוש במונח טיטרציה כאשר הכוונה היא </a:t>
            </a:r>
            <a:br>
              <a:rPr lang="en-US" dirty="0"/>
            </a:br>
            <a:r>
              <a:rPr lang="he-IL" dirty="0"/>
              <a:t>לתגובת סתירה. </a:t>
            </a:r>
            <a:endParaRPr lang="en-US" dirty="0"/>
          </a:p>
          <a:p>
            <a:endParaRPr lang="he-IL" dirty="0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</p:spTree>
    <p:extLst>
      <p:ext uri="{BB962C8B-B14F-4D97-AF65-F5344CB8AC3E}">
        <p14:creationId xmlns:p14="http://schemas.microsoft.com/office/powerpoint/2010/main" val="2377160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872" y="1481101"/>
            <a:ext cx="10405128" cy="5376899"/>
          </a:xfrm>
          <a:prstGeom prst="rect">
            <a:avLst/>
          </a:prstGeom>
        </p:spPr>
      </p:pic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1595" y="1093968"/>
            <a:ext cx="4608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הערות למורים בנושא חומצות ובסיסים</a:t>
            </a:r>
          </a:p>
        </p:txBody>
      </p:sp>
    </p:spTree>
    <p:extLst>
      <p:ext uri="{BB962C8B-B14F-4D97-AF65-F5344CB8AC3E}">
        <p14:creationId xmlns:p14="http://schemas.microsoft.com/office/powerpoint/2010/main" val="392633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425566" y="0"/>
            <a:ext cx="9766434" cy="1325563"/>
          </a:xfrm>
        </p:spPr>
        <p:txBody>
          <a:bodyPr>
            <a:normAutofit/>
          </a:bodyPr>
          <a:lstStyle/>
          <a:p>
            <a:pPr rtl="1"/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שאלות במבנה וקישור</a:t>
            </a:r>
            <a:b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     מה </a:t>
            </a:r>
            <a:r>
              <a:rPr lang="he-IL" sz="3600" b="1" u="sng" dirty="0">
                <a:latin typeface="Arial"/>
                <a:cs typeface="Arial"/>
              </a:rPr>
              <a:t>לא מתאים</a:t>
            </a:r>
            <a:r>
              <a:rPr lang="he-IL" sz="3600" b="1" dirty="0">
                <a:latin typeface="Arial"/>
                <a:cs typeface="Arial"/>
              </a:rPr>
              <a:t> </a:t>
            </a: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לדרישות הסילבוס בשאלות אלה?</a:t>
            </a: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1694046" y="1343654"/>
            <a:ext cx="10497954" cy="5259277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2900" b="1" dirty="0">
                <a:solidFill>
                  <a:srgbClr val="FF0000"/>
                </a:solidFill>
              </a:rPr>
              <a:t>שאלה 1: 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900" dirty="0"/>
              <a:t>במולקולה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HONH</a:t>
            </a:r>
            <a:r>
              <a:rPr lang="en-US" sz="29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2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900" dirty="0"/>
              <a:t>הקשר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O–H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900" dirty="0"/>
              <a:t>קצר מהקשר </a:t>
            </a: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N–H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.</a:t>
            </a:r>
            <a:endParaRPr lang="en-US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900" dirty="0"/>
              <a:t>ציין </a:t>
            </a:r>
            <a:r>
              <a:rPr lang="he-IL" sz="2900" b="1" dirty="0"/>
              <a:t>גורם אחד </a:t>
            </a:r>
            <a:r>
              <a:rPr lang="he-IL" sz="2900" dirty="0"/>
              <a:t>לכך, והסבר את השפעתו על אורך הקשר.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90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9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הפתרון: </a:t>
            </a:r>
          </a:p>
          <a:p>
            <a:pPr marL="0" marR="0" lvl="0" indent="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900" dirty="0">
                <a:solidFill>
                  <a:srgbClr val="000000"/>
                </a:solidFill>
              </a:rPr>
              <a:t>על התלמיד לדעת (בבחינת הבגרות) את הגורם המשפיע על אורך הקשר,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900" dirty="0">
                <a:solidFill>
                  <a:srgbClr val="000000"/>
                </a:solidFill>
              </a:rPr>
              <a:t>הוא לא צריך לדעת לנמק.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900" b="1" dirty="0">
                <a:solidFill>
                  <a:srgbClr val="000000"/>
                </a:solidFill>
              </a:rPr>
              <a:t>מומלץ ללמד לנמק, אך לא לדרוש בבחינה</a:t>
            </a:r>
            <a:r>
              <a:rPr lang="he-IL" sz="28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41135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ACBC9027-1C87-4F78-9BF4-028D06FD6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121" y="1294545"/>
            <a:ext cx="10013879" cy="5563456"/>
          </a:xfrm>
          <a:prstGeom prst="rect">
            <a:avLst/>
          </a:prstGeom>
        </p:spPr>
      </p:pic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</p:spTree>
    <p:extLst>
      <p:ext uri="{BB962C8B-B14F-4D97-AF65-F5344CB8AC3E}">
        <p14:creationId xmlns:p14="http://schemas.microsoft.com/office/powerpoint/2010/main" val="21775981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397858-CBD0-49DB-ABE2-D2CF03F0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156" y="1972636"/>
            <a:ext cx="10180844" cy="1078787"/>
          </a:xfrm>
        </p:spPr>
        <p:txBody>
          <a:bodyPr anchor="ctr"/>
          <a:lstStyle/>
          <a:p>
            <a:pPr marL="0" indent="0" algn="ctr" rtl="1">
              <a:buNone/>
            </a:pPr>
            <a:r>
              <a:rPr lang="he-IL" sz="4400" b="1" dirty="0">
                <a:solidFill>
                  <a:srgbClr val="3333FF"/>
                </a:solidFill>
              </a:rPr>
              <a:t>הערכת  תשובות של תלמידים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3BAA671-5227-4E24-89EA-54B9C7DB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03" y="0"/>
            <a:ext cx="95492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he-IL" b="1" dirty="0">
                <a:solidFill>
                  <a:srgbClr val="3333FF"/>
                </a:solidFill>
                <a:cs typeface="+mn-cs"/>
              </a:rPr>
              <a:t>סדנא – פעילות בקבוצות  </a:t>
            </a:r>
          </a:p>
        </p:txBody>
      </p:sp>
    </p:spTree>
    <p:extLst>
      <p:ext uri="{BB962C8B-B14F-4D97-AF65-F5344CB8AC3E}">
        <p14:creationId xmlns:p14="http://schemas.microsoft.com/office/powerpoint/2010/main" val="386524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4BF177E-BC7F-4066-B0D2-C5640C73051B}"/>
              </a:ext>
            </a:extLst>
          </p:cNvPr>
          <p:cNvSpPr txBox="1">
            <a:spLocks/>
          </p:cNvSpPr>
          <p:nvPr/>
        </p:nvSpPr>
        <p:spPr>
          <a:xfrm>
            <a:off x="1982912" y="1327373"/>
            <a:ext cx="10209089" cy="53508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Tx/>
              <a:buNone/>
            </a:pPr>
            <a:r>
              <a:rPr lang="he-IL" sz="2800" b="1" dirty="0">
                <a:solidFill>
                  <a:srgbClr val="FF0000"/>
                </a:solidFill>
              </a:rPr>
              <a:t>שאלה 2:</a:t>
            </a:r>
          </a:p>
          <a:p>
            <a:pPr marL="0" indent="0" algn="r" rtl="1">
              <a:lnSpc>
                <a:spcPct val="145000"/>
              </a:lnSpc>
              <a:spcBef>
                <a:spcPts val="0"/>
              </a:spcBef>
              <a:buFontTx/>
              <a:buNone/>
            </a:pPr>
            <a:r>
              <a:rPr lang="he-IL" sz="2800" dirty="0"/>
              <a:t>מהו ההיגד הנכון?</a:t>
            </a:r>
          </a:p>
          <a:p>
            <a:pPr marL="0" indent="0" algn="r" rtl="1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he-IL" sz="2800" dirty="0"/>
              <a:t>א. המולקולה </a:t>
            </a:r>
            <a:r>
              <a:rPr lang="en-US" sz="2800" dirty="0"/>
              <a:t>CH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he-IL" sz="2800" dirty="0"/>
              <a:t>  היא מולקולה קוטבית.</a:t>
            </a:r>
          </a:p>
          <a:p>
            <a:pPr marL="0" indent="0" algn="r" rtl="1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he-IL" sz="2800" dirty="0"/>
              <a:t>ב. למולקולה </a:t>
            </a:r>
            <a:r>
              <a:rPr lang="en-US" sz="2800" dirty="0"/>
              <a:t>H-F </a:t>
            </a:r>
            <a:r>
              <a:rPr lang="he-IL" sz="2800" dirty="0"/>
              <a:t>  צורה קווית ולכן המולקולה לא קוטבית.</a:t>
            </a:r>
            <a:endParaRPr lang="en-US" sz="2800" dirty="0"/>
          </a:p>
          <a:p>
            <a:pPr marL="355600" indent="-355600" algn="r" rtl="1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he-IL" sz="2800" dirty="0"/>
              <a:t>ג. המולקולה</a:t>
            </a:r>
            <a:r>
              <a:rPr lang="en-US" sz="2800" dirty="0"/>
              <a:t>CH</a:t>
            </a:r>
            <a:r>
              <a:rPr lang="en-US" sz="2800" baseline="-25000" dirty="0"/>
              <a:t>4</a:t>
            </a:r>
            <a:r>
              <a:rPr lang="en-US" sz="2800" dirty="0"/>
              <a:t> </a:t>
            </a:r>
            <a:r>
              <a:rPr lang="he-IL" sz="2800" dirty="0"/>
              <a:t>  היא מולקולה קוטבית כי יש הפרשים </a:t>
            </a:r>
            <a:r>
              <a:rPr lang="he-IL" sz="2800" dirty="0" err="1"/>
              <a:t>באלקטרושליליות</a:t>
            </a:r>
            <a:r>
              <a:rPr lang="he-IL" sz="2800" dirty="0"/>
              <a:t> </a:t>
            </a:r>
            <a:br>
              <a:rPr lang="en-US" sz="2800" dirty="0"/>
            </a:br>
            <a:r>
              <a:rPr lang="he-IL" sz="2800" dirty="0"/>
              <a:t>בין אטום  </a:t>
            </a:r>
            <a:r>
              <a:rPr lang="en-US" sz="2800" dirty="0"/>
              <a:t>C</a:t>
            </a:r>
            <a:r>
              <a:rPr lang="he-IL" sz="2800" dirty="0"/>
              <a:t> לבין אטום  </a:t>
            </a:r>
            <a:r>
              <a:rPr lang="en-US" sz="2800" dirty="0"/>
              <a:t>H</a:t>
            </a:r>
            <a:r>
              <a:rPr lang="he-IL" sz="2800" dirty="0"/>
              <a:t>.</a:t>
            </a:r>
            <a:endParaRPr lang="en-US" sz="2800" dirty="0"/>
          </a:p>
          <a:p>
            <a:pPr marL="0" indent="0" algn="r" rtl="1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he-IL" sz="2800" dirty="0"/>
              <a:t>ד. המולקולה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  </a:t>
            </a:r>
            <a:r>
              <a:rPr lang="he-IL" sz="2800" dirty="0"/>
              <a:t>  היא מולקולה קווית.</a:t>
            </a:r>
          </a:p>
          <a:p>
            <a:pPr marL="0" lvl="0" indent="0" algn="r" rtl="1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he-IL" sz="2800" b="1" dirty="0">
                <a:solidFill>
                  <a:srgbClr val="FF0000"/>
                </a:solidFill>
              </a:rPr>
              <a:t>התשובה: היגד א</a:t>
            </a:r>
          </a:p>
          <a:p>
            <a:pPr marL="0" lvl="0" indent="0" algn="r" rtl="1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e-IL" sz="2800" b="1" dirty="0">
                <a:solidFill>
                  <a:srgbClr val="FF0000"/>
                </a:solidFill>
              </a:rPr>
              <a:t>דרישות הסילבוס: </a:t>
            </a:r>
            <a:r>
              <a:rPr lang="he-IL" sz="2800" dirty="0">
                <a:solidFill>
                  <a:srgbClr val="000000"/>
                </a:solidFill>
              </a:rPr>
              <a:t>לקביעת קוטביות של מולקולה יש לתת לתלמידים את המבנה המרחבי שלה, בגוף השאלה.</a:t>
            </a: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425566" y="0"/>
            <a:ext cx="97664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sz="3600" b="1">
                <a:solidFill>
                  <a:srgbClr val="3366FF"/>
                </a:solidFill>
                <a:latin typeface="Arial"/>
                <a:cs typeface="Arial"/>
              </a:rPr>
              <a:t>שאלות במבנה וקישור</a:t>
            </a:r>
            <a:br>
              <a:rPr lang="he-IL" sz="3600" b="1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he-IL" sz="3600" b="1">
                <a:solidFill>
                  <a:srgbClr val="3366FF"/>
                </a:solidFill>
                <a:latin typeface="Arial"/>
                <a:cs typeface="Arial"/>
              </a:rPr>
              <a:t>     מה </a:t>
            </a:r>
            <a:r>
              <a:rPr lang="he-IL" sz="3600" b="1" u="sng">
                <a:latin typeface="Arial"/>
                <a:cs typeface="Arial"/>
              </a:rPr>
              <a:t>לא מתאים</a:t>
            </a:r>
            <a:r>
              <a:rPr lang="he-IL" sz="3600" b="1">
                <a:latin typeface="Arial"/>
                <a:cs typeface="Arial"/>
              </a:rPr>
              <a:t> </a:t>
            </a:r>
            <a:r>
              <a:rPr lang="he-IL" sz="3600" b="1">
                <a:solidFill>
                  <a:srgbClr val="3366FF"/>
                </a:solidFill>
                <a:latin typeface="Arial"/>
                <a:cs typeface="Arial"/>
              </a:rPr>
              <a:t>לדרישות הסילבוס בשאלות אלה?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C3B060E5-34A0-420E-88D4-E970333CF957}"/>
              </a:ext>
            </a:extLst>
          </p:cNvPr>
          <p:cNvSpPr txBox="1">
            <a:spLocks/>
          </p:cNvSpPr>
          <p:nvPr/>
        </p:nvSpPr>
        <p:spPr>
          <a:xfrm>
            <a:off x="2239766" y="1344177"/>
            <a:ext cx="9916939" cy="50234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spcBef>
                <a:spcPts val="1800"/>
              </a:spcBef>
              <a:buFontTx/>
              <a:buNone/>
            </a:pPr>
            <a:r>
              <a:rPr lang="he-IL" sz="2800" b="1" dirty="0">
                <a:solidFill>
                  <a:srgbClr val="FF0000"/>
                </a:solidFill>
              </a:rPr>
              <a:t>שאלה 3 :</a:t>
            </a:r>
          </a:p>
          <a:p>
            <a:pPr marL="0" indent="0" algn="r" rtl="1">
              <a:buNone/>
            </a:pPr>
            <a:r>
              <a:rPr lang="he-I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לפניך נוסחאות ייצוג אלקטרוניות של חמישה חלקיקים, 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– V</a:t>
            </a:r>
            <a:r>
              <a:rPr lang="he-I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.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r" rtl="1">
              <a:buFontTx/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 algn="r" rtl="1">
              <a:buFontTx/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 algn="r" rtl="1">
              <a:buFontTx/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 algn="r" rtl="1">
              <a:buFontTx/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lvl="0" indent="0" algn="r" rtl="1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התשובה: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V</a:t>
            </a:r>
            <a:r>
              <a:rPr lang="he-IL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 ו-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III</a:t>
            </a:r>
            <a:endParaRPr lang="he-IL" sz="280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lvl="0" indent="0" algn="r" rtl="1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29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דרישות הסילבוס :</a:t>
            </a:r>
            <a:r>
              <a:rPr lang="he-IL" sz="29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בסילבוס נדרשת </a:t>
            </a:r>
            <a:r>
              <a:rPr lang="he-IL" sz="2900" dirty="0">
                <a:solidFill>
                  <a:srgbClr val="000000"/>
                </a:solidFill>
              </a:rPr>
              <a:t>נוסחת ייצוג אלקטרונית של יונים חד אטומיים </a:t>
            </a:r>
            <a:r>
              <a:rPr lang="he-IL" sz="2900" b="1" u="sng" dirty="0">
                <a:solidFill>
                  <a:srgbClr val="000000"/>
                </a:solidFill>
              </a:rPr>
              <a:t>ולא</a:t>
            </a:r>
            <a:r>
              <a:rPr lang="he-IL" sz="2900" dirty="0">
                <a:solidFill>
                  <a:srgbClr val="000000"/>
                </a:solidFill>
              </a:rPr>
              <a:t> של יונים רב אטומיים.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A839AC-055E-44E3-9260-4C72114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21" y="2712711"/>
            <a:ext cx="8316061" cy="160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100C495-5C51-4A4D-A28D-9171A6CE7E48}"/>
              </a:ext>
            </a:extLst>
          </p:cNvPr>
          <p:cNvSpPr/>
          <p:nvPr/>
        </p:nvSpPr>
        <p:spPr>
          <a:xfrm>
            <a:off x="5809760" y="4266438"/>
            <a:ext cx="624401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אילו מהנוסחאות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I–V</a:t>
            </a:r>
            <a:r>
              <a:rPr lang="he-IL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he-I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מייצגות יונים שליליים?</a:t>
            </a: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425566" y="0"/>
            <a:ext cx="9766434" cy="1325563"/>
          </a:xfrm>
        </p:spPr>
        <p:txBody>
          <a:bodyPr>
            <a:normAutofit/>
          </a:bodyPr>
          <a:lstStyle/>
          <a:p>
            <a:pPr rtl="1"/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שאלות במבנה וקישור</a:t>
            </a:r>
            <a:b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     מה </a:t>
            </a:r>
            <a:r>
              <a:rPr lang="he-IL" sz="3600" b="1" u="sng" dirty="0">
                <a:latin typeface="Arial"/>
                <a:cs typeface="Arial"/>
              </a:rPr>
              <a:t>לא מתאים</a:t>
            </a:r>
            <a:r>
              <a:rPr lang="he-IL" sz="3600" b="1" dirty="0">
                <a:latin typeface="Arial"/>
                <a:cs typeface="Arial"/>
              </a:rPr>
              <a:t> </a:t>
            </a: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לדרישות הסילבוס בשאלות אלה?</a:t>
            </a:r>
          </a:p>
        </p:txBody>
      </p:sp>
    </p:spTree>
    <p:extLst>
      <p:ext uri="{BB962C8B-B14F-4D97-AF65-F5344CB8AC3E}">
        <p14:creationId xmlns:p14="http://schemas.microsoft.com/office/powerpoint/2010/main" val="18878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31083"/>
              </p:ext>
            </p:extLst>
          </p:nvPr>
        </p:nvGraphicFramePr>
        <p:xfrm>
          <a:off x="2059807" y="1459978"/>
          <a:ext cx="10132193" cy="387636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4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3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544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קוולנטי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טהור, קשר קוטבי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יחיד, כפול, משולש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אלקטרושליליות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מטען חלקי (חיובי/שלילי)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ערכי </a:t>
                      </a:r>
                      <a:r>
                        <a:rPr lang="he-I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האלקטרושליליות</a:t>
                      </a: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נתונים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1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אנרגית קשר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אורך קשר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הכרת הגורמים המשפיעים: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סדר הקשר, רדיוס האטומים המשתתפים בקשר וקוטביות הקשר.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ידעו לציין את הגורמים המשפיעים ולא יידרשו לנמק.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מלבן 1">
            <a:extLst>
              <a:ext uri="{FF2B5EF4-FFF2-40B4-BE49-F238E27FC236}">
                <a16:creationId xmlns:a16="http://schemas.microsoft.com/office/drawing/2014/main" id="{B100C495-5C51-4A4D-A28D-9171A6CE7E48}"/>
              </a:ext>
            </a:extLst>
          </p:cNvPr>
          <p:cNvSpPr/>
          <p:nvPr/>
        </p:nvSpPr>
        <p:spPr>
          <a:xfrm>
            <a:off x="2059807" y="5410821"/>
            <a:ext cx="1013219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מקרא: </a:t>
            </a:r>
          </a:p>
          <a:p>
            <a:pPr>
              <a:lnSpc>
                <a:spcPts val="2600"/>
              </a:lnSpc>
            </a:pPr>
            <a:r>
              <a:rPr lang="he-IL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צהוב – החלקים שעברו שינויים והתאמות למסגרת ההלימה בין התכנים לבין שעות ההוראה, </a:t>
            </a:r>
            <a:b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ונדרש ללמדם באופן מצומצם יותר, כמפורט במסמך.</a:t>
            </a:r>
          </a:p>
          <a:p>
            <a:pPr>
              <a:lnSpc>
                <a:spcPts val="2600"/>
              </a:lnSpc>
            </a:pPr>
            <a:r>
              <a:rPr lang="he-IL" sz="2000" dirty="0">
                <a:highlight>
                  <a:srgbClr val="FF0000"/>
                </a:highlight>
              </a:rPr>
              <a:t>אדום – תוספות החל משנת תשע"ח. </a:t>
            </a: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196000" cy="508571"/>
          </a:xfrm>
        </p:spPr>
        <p:txBody>
          <a:bodyPr/>
          <a:lstStyle/>
          <a:p>
            <a:r>
              <a:rPr lang="he-IL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034321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900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034321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22249"/>
              </p:ext>
            </p:extLst>
          </p:nvPr>
        </p:nvGraphicFramePr>
        <p:xfrm>
          <a:off x="1962362" y="1436033"/>
          <a:ext cx="10229638" cy="5298786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91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2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1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30">
                <a:tc rowSpan="5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מולקולה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צורות ייצוג של מולקולות: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נוסחה מולקולרית, נוסחת ייצוג אלקטרונית,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ייצוג מקוצר, ייצוג מלא של נוסחת מבנה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נוסחאות ייצוג אלקטרוניות נדרשות עבור: מולקולות, 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אטומים בודדים ויונים חד אטומיים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0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איזומרים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הכרת המושג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התלמידים ידעו לזהות איזומרים על פי נוסחאות מבנה נתונות.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שרטוט איזומרים – התלמידים יידרשו לשרטט איזומרים רק בפרק כימיה של מזון עבור סוכרים (</a:t>
                      </a:r>
                      <a:r>
                        <a:rPr lang="he-I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אנומרים</a:t>
                      </a: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וחומצות שומן בלתי רוויות (איזומרים גאומטריים)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3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מבנה מולקולה: טטראדר, פירמידה משולשת, זוויתי, משולש מישורי, קווי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התלמידים יידרשו להכיר את המבנה אך לא לקבוע אותו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53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קוטביות מולקולה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התלמידים ידעו לקבוע קוטביות של מולקולות עם אטום מרכזי אחד, כשהמבנה הגיאומטרי של המולקולות נתון.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2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קבוצות  פונקציונליות בתרכובות הפחמן (ללא תגובות):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קשר כפול,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הידרוכסיל</a:t>
                      </a: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(כהל),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קרבוקסיל</a:t>
                      </a: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(חומצה </a:t>
                      </a:r>
                      <a:r>
                        <a:rPr lang="he-I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קרבוקסילית</a:t>
                      </a: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אמין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פחמימן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תלמידים יידרשו לזהות קבוצות אטומים האופייניות לקבוצות הפונקציונליות אלו, כולל זיהוי שם הקבוצה.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על התלמידים להכיר את ההגדרה של פחמימן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27690282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2585</Words>
  <Application>Microsoft Office PowerPoint</Application>
  <PresentationFormat>מסך רחב</PresentationFormat>
  <Paragraphs>567</Paragraphs>
  <Slides>51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Cambria</vt:lpstr>
      <vt:lpstr>David</vt:lpstr>
      <vt:lpstr>Symbol</vt:lpstr>
      <vt:lpstr>Times New Roman</vt:lpstr>
      <vt:lpstr>Wingdings</vt:lpstr>
      <vt:lpstr>Diseño predeterminado</vt:lpstr>
      <vt:lpstr>סוגיות במבנה וקישור</vt:lpstr>
      <vt:lpstr>מטרות המפגש</vt:lpstr>
      <vt:lpstr>רצף ומספר שעות ההוראה הנדרש לפרק</vt:lpstr>
      <vt:lpstr>תוכנית הלימודים העדכנית</vt:lpstr>
      <vt:lpstr>שאלות במבנה וקישור      מה לא מתאים לדרישות הסילבוס בשאלות אלה?</vt:lpstr>
      <vt:lpstr>מצגת של PowerPoint‏</vt:lpstr>
      <vt:lpstr>שאלות במבנה וקישור      מה לא מתאים לדרישות הסילבוס בשאלות אלה?</vt:lpstr>
      <vt:lpstr>סילבוס מבנה וקישור  מתוך תוכנית הלימודים 70-30 בכימיה</vt:lpstr>
      <vt:lpstr>סילבוס מבנה וקישור  מתוך תוכנית הלימודים 70-30 בכימיה</vt:lpstr>
      <vt:lpstr>סילבוס מבנה וקישור  מתוך תוכנית הלימודים 70-30 בכימיה</vt:lpstr>
      <vt:lpstr>סילבוס מבנה וקישור  מתוך תוכנית הלימודים 70-30 בכימיה</vt:lpstr>
      <vt:lpstr>סילבוס מבנה וקישור  מתוך תוכנית הלימודים 70-30 בכימיה</vt:lpstr>
      <vt:lpstr>מצגת של PowerPoint‏</vt:lpstr>
      <vt:lpstr>מצגת של PowerPoint‏</vt:lpstr>
      <vt:lpstr>טעויות אופייניות  בנושא מסיסות</vt:lpstr>
      <vt:lpstr>טעויות אופייניות  בנושא מסיסות</vt:lpstr>
      <vt:lpstr>המלצות לדרכי טיפול  בנושא מסיסות חומרים מולקולריים  דוגמא לתבנית תשובה</vt:lpstr>
      <vt:lpstr>המלצות לדרכי טיפול  בנושא מסיסות חומרים מולקולריים  דוגמא לתבנית תשובה</vt:lpstr>
      <vt:lpstr> דוגמא:  קבע האם מנתול מתמוסס בהקסאן. נמק קביעתך. </vt:lpstr>
      <vt:lpstr>מפת מושגים המתארת את התהליכים המתרחשים  כאשר מוסיפים מים לחומרים שונים מחוברת "סיכום ניתוח השאלות בנושא "מבנה וקישור" בבחינות הבגרות בכימיה תשנ"ח-תשע"ו</vt:lpstr>
      <vt:lpstr>טעויות אופייניות בנושא  קשרים קוולנטיים וקשרים בין-מולקולריים</vt:lpstr>
      <vt:lpstr>טעויות אופייניות בנושא  קשרים קוולנטיים וקשרים בין-מולקולריים</vt:lpstr>
      <vt:lpstr>השוואה בין טמפרטורות הרתיחה של חומרים מולקולריים  דוגמא לתבנית תשובה </vt:lpstr>
      <vt:lpstr>דוגמא: (השאלה מבוססת על שאלת הבגרות 3 סעיף ד,2014)  מדוע טמפרטורת הרתיחה של החומר A נמוכה מזו של החומר B. </vt:lpstr>
      <vt:lpstr>דוגמא:            הסבר מצב צבירה של חומרים בטמפרטורת החדר</vt:lpstr>
      <vt:lpstr>טעויות אופייניות רמה מיקרוסקופית, רמה מאקרוסקופית ורמת הסמל</vt:lpstr>
      <vt:lpstr>המלצות לדרכי טיפול רמה מיקרוסקופית, רמה מאקרוסקופית ורמת הסמל</vt:lpstr>
      <vt:lpstr>מצגת של PowerPoint‏</vt:lpstr>
      <vt:lpstr>רמה מיקרוסקופית, רמה מאקרוסקופית ורמת הסמל</vt:lpstr>
      <vt:lpstr>רמה מיקרוסקופית, רמה מאקרוסקופית ורמת הסמל</vt:lpstr>
      <vt:lpstr>טעויות אופייניות קוטביות קשר וקוטביות מולקולה</vt:lpstr>
      <vt:lpstr>קביעת קוטביות של מולקולה דוגמא לתבנית תשובה </vt:lpstr>
      <vt:lpstr>בטבלה שלפניך מוצג מידע על ארבע מולקולות.  לאיזו/לאילו מבין המולקולות הנתונות יש דו-קוטב קבוע?</vt:lpstr>
      <vt:lpstr>טעויות אופייניות הולכה חשמלית – תנועה מכוונת של חלקיקים טעונים</vt:lpstr>
      <vt:lpstr>המלצות לדרכי טיפול חלקיקים ה"אחראים" למוליכות חשמלית בחומרים ובתמיסות</vt:lpstr>
      <vt:lpstr>טעויות אופייניות מעבר בין שיטות ייצוג שונות של מולקולות</vt:lpstr>
      <vt:lpstr>מצגת של PowerPoint‏</vt:lpstr>
      <vt:lpstr>מצגת של PowerPoint‏</vt:lpstr>
      <vt:lpstr>המלצות לדרכי טיפול רישום נוסחות ייצוג אלקטרוניות של אטומים ושל מולקולות</vt:lpstr>
      <vt:lpstr>המלצות לדרכי טיפול נוסחת ייצוג אלקטרונית של יונים חד אטומיים</vt:lpstr>
      <vt:lpstr>המלצות לדרכי הוראות הנושא</vt:lpstr>
      <vt:lpstr>   תובנות מבחינת הבגרות בכימיה  תשע"ח</vt:lpstr>
      <vt:lpstr>   תובנות מבחינת הבגרות בכימיה  תשע"ח</vt:lpstr>
      <vt:lpstr>מצגת של PowerPoint‏</vt:lpstr>
      <vt:lpstr>מצגת של PowerPoint‏</vt:lpstr>
      <vt:lpstr>מצגת של PowerPoint‏</vt:lpstr>
      <vt:lpstr>   תובנות מבחינת הבגרות בכימיה  תשע"ח</vt:lpstr>
      <vt:lpstr>   תובנות מבחינת הבגרות בכימיה  תשע"ח</vt:lpstr>
      <vt:lpstr>   תובנות מבחינת הבגרות בכימיה  תשע"ח</vt:lpstr>
      <vt:lpstr>   תובנות מבחינת הבגרות בכימיה  תשע"ח</vt:lpstr>
      <vt:lpstr>סדנא – פעילות בקבוצות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לפניכם שאלות בנושא מבנה וקישור. קבעו לגבי כל שאלה אם היא מתאימה לסילסבוס.</dc:title>
  <dc:creator>שלומית וינטר</dc:creator>
  <cp:lastModifiedBy>reem saba</cp:lastModifiedBy>
  <cp:revision>260</cp:revision>
  <dcterms:created xsi:type="dcterms:W3CDTF">2019-01-29T10:52:32Z</dcterms:created>
  <dcterms:modified xsi:type="dcterms:W3CDTF">2019-03-27T17:04:28Z</dcterms:modified>
</cp:coreProperties>
</file>