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53"/>
  </p:notesMasterIdLst>
  <p:sldIdLst>
    <p:sldId id="337" r:id="rId2"/>
    <p:sldId id="269" r:id="rId3"/>
    <p:sldId id="304" r:id="rId4"/>
    <p:sldId id="305" r:id="rId5"/>
    <p:sldId id="301" r:id="rId6"/>
    <p:sldId id="302" r:id="rId7"/>
    <p:sldId id="303" r:id="rId8"/>
    <p:sldId id="308" r:id="rId9"/>
    <p:sldId id="309" r:id="rId10"/>
    <p:sldId id="311" r:id="rId11"/>
    <p:sldId id="310" r:id="rId12"/>
    <p:sldId id="312" r:id="rId13"/>
    <p:sldId id="336" r:id="rId14"/>
    <p:sldId id="323" r:id="rId15"/>
    <p:sldId id="313" r:id="rId16"/>
    <p:sldId id="314" r:id="rId17"/>
    <p:sldId id="324" r:id="rId18"/>
    <p:sldId id="315" r:id="rId19"/>
    <p:sldId id="325" r:id="rId20"/>
    <p:sldId id="317" r:id="rId21"/>
    <p:sldId id="318" r:id="rId22"/>
    <p:sldId id="326" r:id="rId23"/>
    <p:sldId id="319" r:id="rId24"/>
    <p:sldId id="321" r:id="rId25"/>
    <p:sldId id="263" r:id="rId26"/>
    <p:sldId id="284" r:id="rId27"/>
    <p:sldId id="285" r:id="rId28"/>
    <p:sldId id="279" r:id="rId29"/>
    <p:sldId id="280" r:id="rId30"/>
    <p:sldId id="281" r:id="rId31"/>
    <p:sldId id="277" r:id="rId32"/>
    <p:sldId id="265" r:id="rId33"/>
    <p:sldId id="266" r:id="rId34"/>
    <p:sldId id="267" r:id="rId35"/>
    <p:sldId id="282" r:id="rId36"/>
    <p:sldId id="288" r:id="rId37"/>
    <p:sldId id="289" r:id="rId38"/>
    <p:sldId id="290" r:id="rId39"/>
    <p:sldId id="291" r:id="rId40"/>
    <p:sldId id="292" r:id="rId41"/>
    <p:sldId id="295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00" r:id="rId5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660066"/>
    <a:srgbClr val="99FF99"/>
    <a:srgbClr val="0000CC"/>
    <a:srgbClr val="00CC00"/>
    <a:srgbClr val="3333FF"/>
    <a:srgbClr val="DDDDDD"/>
    <a:srgbClr val="EEF7F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סגנון כהה 1 - הדגשה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1" autoAdjust="0"/>
    <p:restoredTop sz="93995" autoAdjust="0"/>
  </p:normalViewPr>
  <p:slideViewPr>
    <p:cSldViewPr snapToGrid="0" showGuides="1">
      <p:cViewPr varScale="1">
        <p:scale>
          <a:sx n="72" d="100"/>
          <a:sy n="72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6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0263BD-9202-403F-BE7C-D2B1EBA6DD0B}" type="datetimeFigureOut">
              <a:rPr lang="he-IL" smtClean="0"/>
              <a:t>ו'/אייר/תשע"ט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06656F-3809-45CB-8524-BC0BE4615C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8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CA5D-7979-45FD-826C-0C84BDE96A67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50171-86D7-4495-A0E3-A5895B4A8F1E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BAD14-08AF-4905-831E-E2F53FB6FDA5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7894-89FC-45AF-963D-1EB122DE9DAF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1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7960-0DCE-4222-B2AD-B55A9D6E22BA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47C4-9987-4FDC-8B5A-E25255F7EB39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4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025A-ADE4-4601-808D-A10363E3B6C2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1E3F8-FE70-492A-8D37-9BF83C87ABE7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8F5B-1D0D-4F09-94F9-A69AD852C4EB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57C98-2DA4-4DEC-A9D5-3A51795B5E30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FA5C-09FE-452C-8642-5FF77844E3A4}" type="slidenum">
              <a:rPr lang="es-E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e-I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e-IL"/>
              <a:t>Haga clic para modificar el estilo de texto del patrón</a:t>
            </a:r>
          </a:p>
          <a:p>
            <a:pPr lvl="1"/>
            <a:r>
              <a:rPr lang="es-ES" altLang="he-IL"/>
              <a:t>Segundo nivel</a:t>
            </a:r>
          </a:p>
          <a:p>
            <a:pPr lvl="2"/>
            <a:r>
              <a:rPr lang="es-ES" altLang="he-IL"/>
              <a:t>Tercer nivel</a:t>
            </a:r>
          </a:p>
          <a:p>
            <a:pPr lvl="3"/>
            <a:r>
              <a:rPr lang="es-ES" altLang="he-IL"/>
              <a:t>Cuarto nivel</a:t>
            </a:r>
          </a:p>
          <a:p>
            <a:pPr lvl="4"/>
            <a:r>
              <a:rPr lang="es-ES" altLang="he-IL"/>
              <a:t>Quinto nivel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he-IL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1670B2F-E15F-4CF6-BE87-C39D36578F8D}" type="slidenum">
              <a:rPr lang="es-ES" altLang="he-IL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eyda.education.gov.il/files/Mazkirut_Pedagogit/Chimya/understandinglevels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yda.education.gov.il/files/Mazkirut_Pedagogit/Chimya/understandinglevels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center.weizmann.ac.il/?CategoryID=304&amp;ArticleID=4794" TargetMode="External"/><Relationship Id="rId2" Type="http://schemas.openxmlformats.org/officeDocument/2006/relationships/hyperlink" Target="http://edu.gov.il/mazhap/chemistry/students-evaluation/Pages/standard-exams.asp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eyda.education.gov.il/files/Mazkirut_Pedagogit/Chimya/understandinglevelsarabic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ronicsclub.info/electron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mazhap/chemistry/studies-program/Pages/syllabus-chemistry.asp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mazhap/chemistry/studies-program/Pages/syllabus-chemistry.asp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sK6rPpi70" TargetMode="External"/><Relationship Id="rId2" Type="http://schemas.openxmlformats.org/officeDocument/2006/relationships/hyperlink" Target="http://davidson.weizmann.ac.il/online/maagarmada/chemistry/%D7%90%D7%9C%D7%A7%D7%98%D7%A8%D7%95%D7%A0%D7%99-%D7%A2%D7%A8%D7%9B%D7%99%D7%95%D7%AA-%D7%95%D7%93%D7%99%D7%90%D7%92%D7%A8%D7%9E%D7%95%D7%AA-%D7%9C%D7%95%D7%90%D7%99%D7%A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YFE5uslaNo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mazhap/chemistry/studies-program/Pages/syllabus-chemistry.aspx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70000" y="1303006"/>
            <a:ext cx="5652000" cy="1145901"/>
          </a:xfrm>
        </p:spPr>
        <p:txBody>
          <a:bodyPr anchor="ctr"/>
          <a:lstStyle/>
          <a:p>
            <a:pPr eaLnBrk="1" hangingPunct="1"/>
            <a:r>
              <a:rPr lang="he-IL" altLang="he-IL" sz="4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סוגיות במבנה וקישור</a:t>
            </a:r>
            <a:endParaRPr lang="es-ES" altLang="he-IL" sz="4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099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" y="2880168"/>
            <a:ext cx="12191999" cy="912133"/>
          </a:xfrm>
        </p:spPr>
        <p:txBody>
          <a:bodyPr/>
          <a:lstStyle/>
          <a:p>
            <a:pPr rtl="1" eaLnBrk="1" hangingPunct="1"/>
            <a:r>
              <a:rPr lang="he-IL" altLang="he-IL" sz="2600" b="1" dirty="0">
                <a:solidFill>
                  <a:schemeClr val="bg1"/>
                </a:solidFill>
              </a:rPr>
              <a:t>הכינו המדריכות לכימיה: </a:t>
            </a:r>
          </a:p>
          <a:p>
            <a:pPr rtl="1" eaLnBrk="1" hangingPunct="1"/>
            <a:r>
              <a:rPr lang="he-IL" altLang="he-IL" sz="2600" b="1" dirty="0">
                <a:solidFill>
                  <a:schemeClr val="bg1"/>
                </a:solidFill>
              </a:rPr>
              <a:t>שלומית וינטר, </a:t>
            </a:r>
            <a:r>
              <a:rPr lang="he-IL" altLang="he-IL" sz="2600" b="1" dirty="0" err="1">
                <a:solidFill>
                  <a:schemeClr val="bg1"/>
                </a:solidFill>
              </a:rPr>
              <a:t>רים</a:t>
            </a:r>
            <a:r>
              <a:rPr lang="he-IL" altLang="he-IL" sz="2600" b="1" dirty="0">
                <a:solidFill>
                  <a:schemeClr val="bg1"/>
                </a:solidFill>
              </a:rPr>
              <a:t> </a:t>
            </a:r>
            <a:r>
              <a:rPr lang="he-IL" altLang="he-IL" sz="2600" b="1" dirty="0" err="1">
                <a:solidFill>
                  <a:schemeClr val="bg1"/>
                </a:solidFill>
              </a:rPr>
              <a:t>סאבא</a:t>
            </a:r>
            <a:r>
              <a:rPr lang="he-IL" altLang="he-IL" sz="2600" b="1" dirty="0">
                <a:solidFill>
                  <a:schemeClr val="bg1"/>
                </a:solidFill>
              </a:rPr>
              <a:t>, </a:t>
            </a:r>
            <a:r>
              <a:rPr lang="he-IL" altLang="he-IL" sz="2600" b="1" dirty="0" err="1">
                <a:solidFill>
                  <a:schemeClr val="bg1"/>
                </a:solidFill>
              </a:rPr>
              <a:t>מיאדה</a:t>
            </a:r>
            <a:r>
              <a:rPr lang="he-IL" altLang="he-IL" sz="2600" b="1" dirty="0">
                <a:solidFill>
                  <a:schemeClr val="bg1"/>
                </a:solidFill>
              </a:rPr>
              <a:t> נאסר, נאוה </a:t>
            </a:r>
            <a:r>
              <a:rPr lang="he-IL" altLang="he-IL" sz="2600" b="1" dirty="0" err="1">
                <a:solidFill>
                  <a:schemeClr val="bg1"/>
                </a:solidFill>
              </a:rPr>
              <a:t>תמם</a:t>
            </a:r>
            <a:r>
              <a:rPr lang="he-IL" altLang="he-IL" sz="2600" b="1" dirty="0">
                <a:solidFill>
                  <a:schemeClr val="bg1"/>
                </a:solidFill>
              </a:rPr>
              <a:t>, פרידה </a:t>
            </a:r>
            <a:r>
              <a:rPr lang="he-IL" altLang="he-IL" sz="2600" b="1" dirty="0" err="1">
                <a:solidFill>
                  <a:schemeClr val="bg1"/>
                </a:solidFill>
              </a:rPr>
              <a:t>טראב</a:t>
            </a:r>
            <a:r>
              <a:rPr lang="en-US" altLang="he-IL" sz="2600" b="1" dirty="0">
                <a:solidFill>
                  <a:schemeClr val="bg1"/>
                </a:solidFill>
              </a:rPr>
              <a:t> </a:t>
            </a:r>
            <a:endParaRPr lang="es-ES" altLang="he-IL" sz="2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081" y="0"/>
            <a:ext cx="27360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משרד החינוך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המזכירות הפדגוגית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אגף א' מדעים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הפיקוח על הוראת הכימיה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7E9BD-0CC9-41F5-82DE-FD0AD3439B41}"/>
              </a:ext>
            </a:extLst>
          </p:cNvPr>
          <p:cNvSpPr txBox="1"/>
          <p:nvPr/>
        </p:nvSpPr>
        <p:spPr>
          <a:xfrm>
            <a:off x="4532244" y="5565519"/>
            <a:ext cx="3869634" cy="91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0" algn="ctr" fontAlgn="base">
              <a:spcBef>
                <a:spcPct val="20000"/>
              </a:spcBef>
              <a:spcAft>
                <a:spcPct val="0"/>
              </a:spcAft>
              <a:buNone/>
              <a:defRPr sz="2600">
                <a:solidFill>
                  <a:schemeClr val="bg1"/>
                </a:solidFill>
              </a:defRPr>
            </a:lvl1pPr>
            <a:lvl2pPr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/>
            </a:lvl2pPr>
            <a:lvl3pPr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</a:lvl3pPr>
            <a:lvl4pPr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/>
            </a:lvl4pPr>
            <a:lvl5pPr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he-IL" b="1" dirty="0"/>
              <a:t>תרגום לערבית: </a:t>
            </a:r>
          </a:p>
          <a:p>
            <a:r>
              <a:rPr lang="he-IL" b="1" dirty="0"/>
              <a:t>המדריכה </a:t>
            </a:r>
            <a:r>
              <a:rPr lang="he-IL" b="1" dirty="0" err="1"/>
              <a:t>ניהאל</a:t>
            </a:r>
            <a:r>
              <a:rPr lang="he-IL" b="1" dirty="0"/>
              <a:t> נאסר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39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7150"/>
              </p:ext>
            </p:extLst>
          </p:nvPr>
        </p:nvGraphicFramePr>
        <p:xfrm>
          <a:off x="1993187" y="2129159"/>
          <a:ext cx="10198813" cy="2515078"/>
        </p:xfrm>
        <a:graphic>
          <a:graphicData uri="http://schemas.openxmlformats.org/drawingml/2006/table">
            <a:tbl>
              <a:tblPr rtl="1" firstRow="1" firstCol="1" bandRow="1"/>
              <a:tblGrid>
                <a:gridCol w="10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39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50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קבוצות  פונקציונליות בתרכובות הפחמן (ללא תגובות):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אתר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קטון, אלדהיד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אסטר, אמיד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לזהות קבוצות אטומים האופייניות לקבוצות הפונקציונליות אלו, </a:t>
                      </a:r>
                      <a:r>
                        <a:rPr lang="he-IL" sz="2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כולל</a:t>
                      </a:r>
                      <a:r>
                        <a:rPr lang="he-IL" sz="24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זיהוי שם הקבוצה, מתוך דף נוסחאות שבו יופיעו נוסחאות מבנה כלליות של הקבוצות הפונקציונליות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688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31217"/>
              </p:ext>
            </p:extLst>
          </p:nvPr>
        </p:nvGraphicFramePr>
        <p:xfrm>
          <a:off x="1446029" y="1143001"/>
          <a:ext cx="10745972" cy="5715000"/>
        </p:xfrm>
        <a:graphic>
          <a:graphicData uri="http://schemas.openxmlformats.org/drawingml/2006/table">
            <a:tbl>
              <a:tblPr rtl="1" firstRow="1" firstCol="1" bandRow="1"/>
              <a:tblGrid>
                <a:gridCol w="126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93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809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מולקולריים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קשרים בין-מולקולריים: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אינטראקציות ון-דר-ולס (ו.ד.ו.)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את הגורמים המשפיעים על </a:t>
                      </a: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חוזק אינטראקציות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ון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-דר-ולס (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ו.ד.ו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.):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מספר האלקטרונים הכולל במולקולה (גודל ענן האלקטרונים),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קוטביות המולקולות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שטח הפנים של המולקולות.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53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קשרים בין-מולקולריים: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קשרי מימן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את הגורמים המשפיעים על חוזק קשרי מימן: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מספר מוקדים ליצירת קשרי מימן, הפרש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האלקטרושליליות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בקשר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הקוולנטי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בו קשור אטום המימן.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כיווניות קשרי מימן.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373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טמפרטורת היתוך,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טמפרטורת רתיחה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מסיסות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את ההסבר לפי חוזק הקשרים הבין-מולקולריים.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השוואה בין טמפרטורות רתיחה של חומרים מולקולריים </a:t>
                      </a: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בלבד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לתאר ברמה מיקרוסקופית חומרים</a:t>
                      </a:r>
                      <a:r>
                        <a:rPr lang="he-IL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מולקולריים ותמיסות כמפורט בנספח 3 - </a:t>
                      </a:r>
                      <a:r>
                        <a:rPr lang="he-IL" sz="18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תיאור חומרים ברמות הבנה שונות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לדעת כי קשרים </a:t>
                      </a:r>
                      <a:r>
                        <a:rPr lang="he-IL" sz="1800" kern="12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קוולנטים</a:t>
                      </a: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חזקים יותר מקשרים בין מולקולריים.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בהסבר מסיסות של חומר מולקולרי אחד בחומר מולקולרי אחר התלמידים יידרשו להתייחס לקשרים הנוצרים בין הממס למומס.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95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4783"/>
              </p:ext>
            </p:extLst>
          </p:nvPr>
        </p:nvGraphicFramePr>
        <p:xfrm>
          <a:off x="1752874" y="1152436"/>
          <a:ext cx="10439126" cy="5495544"/>
        </p:xfrm>
        <a:graphic>
          <a:graphicData uri="http://schemas.openxmlformats.org/drawingml/2006/table">
            <a:tbl>
              <a:tblPr rtl="1" firstRow="1" firstCol="1" bandRow="1"/>
              <a:tblGrid>
                <a:gridCol w="1015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48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22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</a:t>
                      </a:r>
                      <a:r>
                        <a:rPr lang="he-IL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אטומריים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מודל הסריג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האטומרי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יכירו את החומרים האטומריים הבאים: יהלום, גרפיט, צורן, וצורן חמצני,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800" baseline="-25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64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טמפרטורת היתוך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מוליכות חשמלית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להסביר את התכונות תוך התייחסות למבנה החומר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ולסוג הקשרים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הקוולנטיים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בין האטומים (רמה מיקרוסקופית)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יידרשו לתאר ברמה מיקרוסקופית חומרים </a:t>
                      </a:r>
                      <a:r>
                        <a:rPr lang="he-I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אטומריים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he-IL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כמפורט בנספח 3 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–</a:t>
                      </a: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800" b="1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תיאור חומרים ברמות הבנה שונות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78">
                <a:tc rowSpan="6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יוניים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יונים חד אטומיים, יונים רב אטומים פשוטים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ידרשו לדעת לכתוב נוסחאות ייצוג אלקטרוניות של יונים חד אטומים בלבד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נוסחה אמפירית של חומר יוני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מודל הסריג היוני, קשר יוני בסריג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57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מוליכות חשמלית, מסיסות במים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מצב צבירה בטמפרטורת החדר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להסביר את התכונות ברמה המיקרוסקופית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57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ניסוח תהליכי היתוך,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ניסוח תהליכי המסה במים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יונים ממוימים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לא יידרשו לדעת בעל פה אילו חומרים הם קלי תמס ואילו חומרים הם קשי תמס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97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תגובת שיקוע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זיהוי לפי ניסוח נתון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152436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690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394851"/>
              </p:ext>
            </p:extLst>
          </p:nvPr>
        </p:nvGraphicFramePr>
        <p:xfrm>
          <a:off x="1749445" y="1600200"/>
          <a:ext cx="10439126" cy="3064512"/>
        </p:xfrm>
        <a:graphic>
          <a:graphicData uri="http://schemas.openxmlformats.org/drawingml/2006/table">
            <a:tbl>
              <a:tblPr rtl="1" firstRow="1" firstCol="1" bandRow="1"/>
              <a:tblGrid>
                <a:gridCol w="1092481">
                  <a:extLst>
                    <a:ext uri="{9D8B030D-6E8A-4147-A177-3AD203B41FA5}">
                      <a16:colId xmlns:a16="http://schemas.microsoft.com/office/drawing/2014/main" val="1410374513"/>
                    </a:ext>
                  </a:extLst>
                </a:gridCol>
                <a:gridCol w="3390472">
                  <a:extLst>
                    <a:ext uri="{9D8B030D-6E8A-4147-A177-3AD203B41FA5}">
                      <a16:colId xmlns:a16="http://schemas.microsoft.com/office/drawing/2014/main" val="504682567"/>
                    </a:ext>
                  </a:extLst>
                </a:gridCol>
                <a:gridCol w="5956173">
                  <a:extLst>
                    <a:ext uri="{9D8B030D-6E8A-4147-A177-3AD203B41FA5}">
                      <a16:colId xmlns:a16="http://schemas.microsoft.com/office/drawing/2014/main" val="4228252314"/>
                    </a:ext>
                  </a:extLst>
                </a:gridCol>
              </a:tblGrid>
              <a:tr h="2369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29217"/>
                  </a:ext>
                </a:extLst>
              </a:tr>
              <a:tr h="236977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חומרים מתכתיים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מודל הסריג המתכתי,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מתכתי בסריג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המודל – יונים חיובים ב"ים אלקטרונים"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703827"/>
                  </a:ext>
                </a:extLst>
              </a:tr>
              <a:tr h="84265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תכונות: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מצב צבירה בטמפרטורת החדר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מוליכות חשמלית,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ריקוע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להסביר את התכונות ברמה המיקרוסקופית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674992"/>
                  </a:ext>
                </a:extLst>
              </a:tr>
              <a:tr h="498326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סגסוגת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הגדרה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תכונת הריקוע – השוואה בין סגסוגת למתכת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0383"/>
                  </a:ext>
                </a:extLst>
              </a:tr>
            </a:tbl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2323475" y="0"/>
            <a:ext cx="9868525" cy="12546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altLang="he-IL" sz="3600" b="1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>
                <a:solidFill>
                  <a:srgbClr val="3366FF"/>
                </a:solidFill>
              </a:rPr>
            </a:br>
            <a:r>
              <a:rPr lang="he-IL" altLang="he-IL" sz="3600" b="1">
                <a:solidFill>
                  <a:srgbClr val="3366FF"/>
                </a:solidFill>
              </a:rPr>
              <a:t>מתוך תוכנית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6466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BF177E-BC7F-4066-B0D2-C5640C73051B}"/>
              </a:ext>
            </a:extLst>
          </p:cNvPr>
          <p:cNvSpPr txBox="1">
            <a:spLocks/>
          </p:cNvSpPr>
          <p:nvPr/>
        </p:nvSpPr>
        <p:spPr>
          <a:xfrm>
            <a:off x="2945500" y="1489814"/>
            <a:ext cx="8535299" cy="25335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endParaRPr lang="he-IL" b="1" dirty="0"/>
          </a:p>
          <a:p>
            <a:pPr marL="0" indent="0" algn="ctr" rtl="1">
              <a:buNone/>
            </a:pPr>
            <a:r>
              <a:rPr lang="he-IL" b="1" dirty="0"/>
              <a:t>פעילות </a:t>
            </a:r>
            <a:r>
              <a:rPr lang="he-IL" b="1" dirty="0" err="1"/>
              <a:t>סדנאית</a:t>
            </a:r>
            <a:r>
              <a:rPr lang="he-IL" b="1" dirty="0"/>
              <a:t> </a:t>
            </a:r>
          </a:p>
          <a:p>
            <a:pPr marL="0" indent="0" algn="ctr" rtl="1">
              <a:buNone/>
            </a:pPr>
            <a:r>
              <a:rPr lang="he-IL" b="1" dirty="0"/>
              <a:t>המסייעת להתגבר על טעויות המשגה ולמנוע אותן.</a:t>
            </a:r>
            <a:endParaRPr lang="en-US" sz="2000" b="1" dirty="0"/>
          </a:p>
        </p:txBody>
      </p:sp>
      <p:sp>
        <p:nvSpPr>
          <p:cNvPr id="5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>
                <a:solidFill>
                  <a:schemeClr val="bg1"/>
                </a:solidFill>
              </a:rPr>
              <a:t>  הפיקוח על הוראת הכימיה 2019</a:t>
            </a:r>
            <a:endParaRPr lang="he-IL" sz="1600" b="1" dirty="0">
              <a:solidFill>
                <a:schemeClr val="bg1"/>
              </a:solidFill>
            </a:endParaRP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013A4947-C6DC-44BA-99D0-72C5F2A33E6B}"/>
              </a:ext>
            </a:extLst>
          </p:cNvPr>
          <p:cNvSpPr txBox="1">
            <a:spLocks/>
          </p:cNvSpPr>
          <p:nvPr/>
        </p:nvSpPr>
        <p:spPr>
          <a:xfrm>
            <a:off x="2412000" y="0"/>
            <a:ext cx="9780000" cy="8627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he-IL" b="1" dirty="0">
                <a:solidFill>
                  <a:srgbClr val="3366FF"/>
                </a:solidFill>
                <a:latin typeface="Arial"/>
                <a:cs typeface="Arial"/>
              </a:rPr>
              <a:t>חלק ב'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815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2823029" y="1521798"/>
            <a:ext cx="8534400" cy="321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أخطاء في صياغة تفاعلات إذابة تنبُع مِن: </a:t>
            </a:r>
            <a:endParaRPr kumimoji="0" lang="he-IL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marL="452438" marR="0" lvl="0" indent="-452438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تمييز مادة جزيئية كمادة أيونية والعكس. 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lang="ar-SA" sz="3200" kern="0" dirty="0">
                <a:solidFill>
                  <a:srgbClr val="000000"/>
                </a:solidFill>
              </a:rPr>
              <a:t>مثال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إيثانول،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كلوريد الأمونيوم،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lang="ar-SA" sz="3200" kern="0" dirty="0">
                <a:solidFill>
                  <a:srgbClr val="000000"/>
                </a:solidFill>
              </a:rPr>
              <a:t>تسجيل المُذيب كمُتفاعل في المواد الجُزيئية. 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B5533DC8-6E24-4F40-B912-B8CE53012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4" b="14622"/>
          <a:stretch/>
        </p:blipFill>
        <p:spPr bwMode="auto">
          <a:xfrm>
            <a:off x="2615722" y="4847582"/>
            <a:ext cx="2662302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412000" y="0"/>
            <a:ext cx="9780000" cy="1329070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3366FF"/>
                </a:solidFill>
              </a:rPr>
              <a:t>أخطاء مُميَّزة في موضوع الذائبيّة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238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2552278" y="1407934"/>
            <a:ext cx="9480698" cy="2227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lvl="0" indent="-539750" algn="just" defTabSz="91440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 </a:t>
            </a: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أخطاء في تفسير قُدرة ذائبيّة مادّة أو عدم ذائبيّتها في مادّة أُخرى: </a:t>
            </a:r>
            <a:endParaRPr kumimoji="0" lang="he-IL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استعمال مُصطلحات </a:t>
            </a:r>
            <a:r>
              <a:rPr kumimoji="0" lang="ar-SA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غير دقيقة</a:t>
            </a:r>
            <a:r>
              <a:rPr kumimoji="0" lang="he-IL" sz="32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مثل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"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شبيه يذوب بالشبيه</a:t>
            </a: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"</a:t>
            </a: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صياغة إجابات جُزئية وغير كاملة. 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C4F03594-19AA-42E6-B3BE-E10CD5D0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74" y="4594803"/>
            <a:ext cx="59912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6A27BE82-1873-4CFF-B4E0-4BFE07AE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0"/>
            <a:ext cx="9780000" cy="1329070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3366FF"/>
                </a:solidFill>
              </a:rPr>
              <a:t>أخطاء مُميَّزة في موضوع الذائبيّة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181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2505" y="3198025"/>
            <a:ext cx="9399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مثال</a:t>
            </a:r>
            <a:r>
              <a:rPr lang="he-IL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: </a:t>
            </a:r>
            <a:r>
              <a:rPr lang="ar-SA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حدِّد هل يذوب </a:t>
            </a:r>
            <a:r>
              <a:rPr lang="ar-SA" sz="28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المينثول</a:t>
            </a:r>
            <a:r>
              <a:rPr lang="ar-SA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في </a:t>
            </a:r>
            <a:r>
              <a:rPr lang="ar-SA" sz="28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الهكسان</a:t>
            </a:r>
            <a:r>
              <a:rPr lang="he-IL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! </a:t>
            </a:r>
            <a:r>
              <a:rPr lang="ar-SA" sz="28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اشرح تحديدك.</a:t>
            </a:r>
            <a:endParaRPr lang="he-IL" sz="1600" dirty="0"/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788263"/>
              </p:ext>
            </p:extLst>
          </p:nvPr>
        </p:nvGraphicFramePr>
        <p:xfrm>
          <a:off x="2306406" y="3932021"/>
          <a:ext cx="9885594" cy="261460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1563"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/>
                        <a:t>المُذاب: </a:t>
                      </a:r>
                      <a:r>
                        <a:rPr lang="ar-SA" sz="2000" dirty="0" err="1"/>
                        <a:t>مينثول</a:t>
                      </a:r>
                      <a:endParaRPr lang="he-IL" sz="2000" baseline="0" dirty="0"/>
                    </a:p>
                    <a:p>
                      <a:pPr rtl="1"/>
                      <a:endParaRPr lang="he-IL" sz="2000" baseline="0" dirty="0"/>
                    </a:p>
                    <a:p>
                      <a:pPr rtl="1"/>
                      <a:r>
                        <a:rPr lang="he-IL" sz="2000" baseline="0" dirty="0"/>
                        <a:t> 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المُذيب: </a:t>
                      </a:r>
                      <a:r>
                        <a:rPr lang="ar-SA" sz="2000" dirty="0" err="1"/>
                        <a:t>هكسان</a:t>
                      </a:r>
                      <a:r>
                        <a:rPr lang="ar-SA" sz="2000" dirty="0"/>
                        <a:t> </a:t>
                      </a:r>
                      <a:r>
                        <a:rPr lang="he-IL" sz="2000" dirty="0"/>
                        <a:t> </a:t>
                      </a:r>
                      <a:r>
                        <a:rPr lang="en-US" sz="2000" kern="1200" dirty="0">
                          <a:effectLst/>
                        </a:rPr>
                        <a:t>C</a:t>
                      </a:r>
                      <a:r>
                        <a:rPr lang="en-US" sz="2000" kern="1200" baseline="-25000" dirty="0">
                          <a:effectLst/>
                        </a:rPr>
                        <a:t>6</a:t>
                      </a:r>
                      <a:r>
                        <a:rPr lang="en-US" sz="2000" kern="1200" dirty="0">
                          <a:effectLst/>
                        </a:rPr>
                        <a:t>H</a:t>
                      </a:r>
                      <a:r>
                        <a:rPr lang="en-US" sz="2000" kern="1200" baseline="-25000" dirty="0">
                          <a:effectLst/>
                        </a:rPr>
                        <a:t>14</a:t>
                      </a:r>
                      <a:endParaRPr lang="en-US" sz="1600" kern="1200" dirty="0">
                        <a:effectLst/>
                      </a:endParaRPr>
                    </a:p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الجُسيمات المُكوّنة منها الموادّ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000" dirty="0"/>
                        <a:t> </a:t>
                      </a:r>
                      <a:r>
                        <a:rPr lang="ar-SA" sz="2000" dirty="0"/>
                        <a:t>جُزيئات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/>
                        <a:t>جُزيئات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القوى بين جُزيئات الموادّ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القليل من الروابط الهيدروجينية وتأثيرات مُتبادلة من نوع فان در فالس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/>
                        <a:t>تأثيرات مُتبادلة من نوع فان در فالس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22403" descr="ייצוג מקוצר לנוסחת המבנה של מולקולת מנתול">
            <a:extLst>
              <a:ext uri="{FF2B5EF4-FFF2-40B4-BE49-F238E27FC236}">
                <a16:creationId xmlns:a16="http://schemas.microsoft.com/office/drawing/2014/main" id="{FBDF6479-DF42-485B-A696-C5795BAB0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08344" y="3932021"/>
            <a:ext cx="1087656" cy="1143000"/>
          </a:xfrm>
          <a:prstGeom prst="rect">
            <a:avLst/>
          </a:prstGeom>
        </p:spPr>
      </p:pic>
      <p:sp>
        <p:nvSpPr>
          <p:cNvPr id="10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2306405" y="-1"/>
            <a:ext cx="9885594" cy="1570355"/>
          </a:xfrm>
        </p:spPr>
        <p:txBody>
          <a:bodyPr/>
          <a:lstStyle/>
          <a:p>
            <a:pPr rtl="1"/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توصيات لطُرُق مُعالجة موضوع ذائبيّة المواد الجُزيئيّة</a:t>
            </a: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مثال لمبنى إجابة</a:t>
            </a:r>
            <a:endParaRPr lang="he-IL" sz="4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BB8613-1408-4A4B-A3F8-48DA1DB27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77539"/>
              </p:ext>
            </p:extLst>
          </p:nvPr>
        </p:nvGraphicFramePr>
        <p:xfrm>
          <a:off x="2306406" y="1657553"/>
          <a:ext cx="9739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607">
                  <a:extLst>
                    <a:ext uri="{9D8B030D-6E8A-4147-A177-3AD203B41FA5}">
                      <a16:colId xmlns:a16="http://schemas.microsoft.com/office/drawing/2014/main" val="2093353628"/>
                    </a:ext>
                  </a:extLst>
                </a:gridCol>
                <a:gridCol w="2491057">
                  <a:extLst>
                    <a:ext uri="{9D8B030D-6E8A-4147-A177-3AD203B41FA5}">
                      <a16:colId xmlns:a16="http://schemas.microsoft.com/office/drawing/2014/main" val="2812555216"/>
                    </a:ext>
                  </a:extLst>
                </a:gridCol>
                <a:gridCol w="4002157">
                  <a:extLst>
                    <a:ext uri="{9D8B030D-6E8A-4147-A177-3AD203B41FA5}">
                      <a16:colId xmlns:a16="http://schemas.microsoft.com/office/drawing/2014/main" val="2641926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المُذيب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المُذاب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2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الجُسيمات المُكوّنة منها الموادّ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78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القوى بين جُزيئات الموادّ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5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5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306405" y="-1"/>
            <a:ext cx="9885594" cy="1570355"/>
          </a:xfrm>
        </p:spPr>
        <p:txBody>
          <a:bodyPr/>
          <a:lstStyle/>
          <a:p>
            <a:pPr rtl="1"/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توصيات لطُرُق مُعالجة موضوع ذائبيّة المواد الجُزيئيّة</a:t>
            </a: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مثال لمبنى إجابة</a:t>
            </a:r>
            <a:endParaRPr lang="he-IL" sz="4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ECA94A-5D84-4815-BD7B-6F88EAF5B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39638"/>
              </p:ext>
            </p:extLst>
          </p:nvPr>
        </p:nvGraphicFramePr>
        <p:xfrm>
          <a:off x="2540262" y="1713935"/>
          <a:ext cx="941787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293">
                  <a:extLst>
                    <a:ext uri="{9D8B030D-6E8A-4147-A177-3AD203B41FA5}">
                      <a16:colId xmlns:a16="http://schemas.microsoft.com/office/drawing/2014/main" val="410822667"/>
                    </a:ext>
                  </a:extLst>
                </a:gridCol>
                <a:gridCol w="2355943">
                  <a:extLst>
                    <a:ext uri="{9D8B030D-6E8A-4147-A177-3AD203B41FA5}">
                      <a16:colId xmlns:a16="http://schemas.microsoft.com/office/drawing/2014/main" val="1577612372"/>
                    </a:ext>
                  </a:extLst>
                </a:gridCol>
                <a:gridCol w="3922643">
                  <a:extLst>
                    <a:ext uri="{9D8B030D-6E8A-4147-A177-3AD203B41FA5}">
                      <a16:colId xmlns:a16="http://schemas.microsoft.com/office/drawing/2014/main" val="342487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المُذيب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المُذاب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4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الجُسيمات المُكوّنة منها الموادّ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92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القوى بين جُزيئات الموادّ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8918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نوع القوى التي من المُمكن أن تنتُج خلال عملية الإذابة بين جُزيئات المُذيب وبين جُزيئات المُذاب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681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الاستنتاج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2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1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9066" y="5738126"/>
            <a:ext cx="99029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يذوب </a:t>
            </a:r>
            <a:r>
              <a:rPr lang="ar-SA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المينثول</a:t>
            </a:r>
            <a:r>
              <a:rPr lang="ar-SA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في </a:t>
            </a:r>
            <a:r>
              <a:rPr lang="ar-SA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الهكسان</a:t>
            </a:r>
            <a:r>
              <a:rPr lang="ar-SA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، تُنتِج جُزيئات </a:t>
            </a:r>
            <a:r>
              <a:rPr lang="ar-SA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المينثول</a:t>
            </a:r>
            <a:r>
              <a:rPr lang="ar-SA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تأثيرات مُتبادلة من نوع فان در فالس مع جُزيئات </a:t>
            </a:r>
            <a:r>
              <a:rPr lang="ar-SA" sz="30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الهكسان</a:t>
            </a:r>
            <a:r>
              <a:rPr lang="ar-SA" sz="30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. </a:t>
            </a:r>
            <a:endParaRPr lang="he-IL" sz="3000" b="1" dirty="0">
              <a:solidFill>
                <a:srgbClr val="3333FF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2242686" y="0"/>
            <a:ext cx="9949314" cy="1395880"/>
          </a:xfrm>
        </p:spPr>
        <p:txBody>
          <a:bodyPr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مثال</a:t>
            </a: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:</a:t>
            </a:r>
            <a:b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</a:b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حدِّد هل يذوب </a:t>
            </a:r>
            <a:r>
              <a:rPr lang="ar-SA" sz="36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المينثول</a:t>
            </a:r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 في </a:t>
            </a:r>
            <a:r>
              <a:rPr lang="ar-SA" sz="3600" b="1" dirty="0" err="1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الهكسان</a:t>
            </a:r>
            <a:r>
              <a:rPr lang="he-IL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! </a:t>
            </a:r>
            <a:r>
              <a:rPr lang="ar-SA" sz="3600" b="1" dirty="0">
                <a:solidFill>
                  <a:srgbClr val="3333FF"/>
                </a:solidFill>
                <a:latin typeface="Calibri Light" panose="020F0302020204030204"/>
                <a:cs typeface="Arial" panose="020B0604020202020204" pitchFamily="34" charset="0"/>
              </a:rPr>
              <a:t>اشرح تحديدك.</a:t>
            </a:r>
            <a:endParaRPr lang="he-IL" sz="3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3FC1D2-2864-4403-AE36-F17972EE0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51508"/>
              </p:ext>
            </p:extLst>
          </p:nvPr>
        </p:nvGraphicFramePr>
        <p:xfrm>
          <a:off x="2242686" y="1493963"/>
          <a:ext cx="9885594" cy="4260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28159">
                  <a:extLst>
                    <a:ext uri="{9D8B030D-6E8A-4147-A177-3AD203B41FA5}">
                      <a16:colId xmlns:a16="http://schemas.microsoft.com/office/drawing/2014/main" val="216357594"/>
                    </a:ext>
                  </a:extLst>
                </a:gridCol>
                <a:gridCol w="2954766">
                  <a:extLst>
                    <a:ext uri="{9D8B030D-6E8A-4147-A177-3AD203B41FA5}">
                      <a16:colId xmlns:a16="http://schemas.microsoft.com/office/drawing/2014/main" val="1300188713"/>
                    </a:ext>
                  </a:extLst>
                </a:gridCol>
                <a:gridCol w="2602669">
                  <a:extLst>
                    <a:ext uri="{9D8B030D-6E8A-4147-A177-3AD203B41FA5}">
                      <a16:colId xmlns:a16="http://schemas.microsoft.com/office/drawing/2014/main" val="1380985271"/>
                    </a:ext>
                  </a:extLst>
                </a:gridCol>
              </a:tblGrid>
              <a:tr h="1151563">
                <a:tc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dirty="0"/>
                        <a:t>المُذاب: </a:t>
                      </a:r>
                      <a:r>
                        <a:rPr lang="ar-SA" sz="2000" dirty="0" err="1"/>
                        <a:t>مينثول</a:t>
                      </a:r>
                      <a:endParaRPr lang="he-IL" sz="2000" baseline="0" dirty="0"/>
                    </a:p>
                    <a:p>
                      <a:pPr rtl="1"/>
                      <a:endParaRPr lang="he-IL" sz="2000" baseline="0" dirty="0"/>
                    </a:p>
                    <a:p>
                      <a:pPr rtl="1"/>
                      <a:r>
                        <a:rPr lang="he-IL" sz="2000" baseline="0" dirty="0"/>
                        <a:t> 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المُذيب: </a:t>
                      </a:r>
                      <a:r>
                        <a:rPr lang="ar-SA" sz="2000" dirty="0" err="1"/>
                        <a:t>هكسان</a:t>
                      </a:r>
                      <a:r>
                        <a:rPr lang="ar-SA" sz="2000" dirty="0"/>
                        <a:t> </a:t>
                      </a:r>
                      <a:r>
                        <a:rPr lang="he-IL" sz="2000" dirty="0"/>
                        <a:t> </a:t>
                      </a:r>
                      <a:r>
                        <a:rPr lang="en-US" sz="2000" kern="1200" dirty="0">
                          <a:effectLst/>
                        </a:rPr>
                        <a:t>C</a:t>
                      </a:r>
                      <a:r>
                        <a:rPr lang="en-US" sz="2000" kern="1200" baseline="-25000" dirty="0">
                          <a:effectLst/>
                        </a:rPr>
                        <a:t>6</a:t>
                      </a:r>
                      <a:r>
                        <a:rPr lang="en-US" sz="2000" kern="1200" dirty="0">
                          <a:effectLst/>
                        </a:rPr>
                        <a:t>H</a:t>
                      </a:r>
                      <a:r>
                        <a:rPr lang="en-US" sz="2000" kern="1200" baseline="-25000" dirty="0">
                          <a:effectLst/>
                        </a:rPr>
                        <a:t>14</a:t>
                      </a:r>
                      <a:endParaRPr lang="en-US" sz="1600" kern="1200" dirty="0">
                        <a:effectLst/>
                      </a:endParaRPr>
                    </a:p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الجُسيمات المُكوّنة منها الموادّ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 </a:t>
                      </a:r>
                      <a:r>
                        <a:rPr lang="ar-SA" sz="2000" dirty="0"/>
                        <a:t>جُزيئات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جُزيئات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1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/>
                        <a:t>نوع القوى بين جُزيئات الموادّ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القليل من الروابط الهيدروجينية وتأثيرات مُتبادلة من نوع فان در فالس</a:t>
                      </a:r>
                      <a:endParaRPr lang="he-I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تأثيرات مُتبادلة من نوع فان در فالس</a:t>
                      </a:r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69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نوع القوى التي من المُمكن أن تنتُج خلال عملية الإذابة بين جُزيئات المُذيب وبين جُزيئات المُذاب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تأثيرات مُتبادلة من نوع فان در فالس</a:t>
                      </a:r>
                      <a:endParaRPr lang="he-IL" sz="2000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161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>
                          <a:solidFill>
                            <a:srgbClr val="7030A0"/>
                          </a:solidFill>
                        </a:rPr>
                        <a:t>الاستنتاج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ذائبيّة </a:t>
                      </a:r>
                      <a:r>
                        <a:rPr lang="ar-SA" sz="2000" dirty="0" err="1"/>
                        <a:t>المينثول</a:t>
                      </a:r>
                      <a:r>
                        <a:rPr lang="ar-SA" sz="2000" dirty="0"/>
                        <a:t> في </a:t>
                      </a:r>
                      <a:r>
                        <a:rPr lang="ar-SA" sz="2000" dirty="0" err="1"/>
                        <a:t>الهكسان</a:t>
                      </a:r>
                      <a:r>
                        <a:rPr lang="ar-SA" sz="2000" dirty="0"/>
                        <a:t> جيّدة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98627"/>
                  </a:ext>
                </a:extLst>
              </a:tr>
            </a:tbl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869" y="1493963"/>
            <a:ext cx="968134" cy="10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4295776" y="0"/>
            <a:ext cx="5915025" cy="1143000"/>
          </a:xfrm>
        </p:spPr>
        <p:txBody>
          <a:bodyPr/>
          <a:lstStyle/>
          <a:p>
            <a:pPr>
              <a:defRPr/>
            </a:pPr>
            <a:r>
              <a:rPr lang="he-IL" altLang="he-IL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מטרות המפגש</a:t>
            </a:r>
          </a:p>
        </p:txBody>
      </p:sp>
      <p:sp>
        <p:nvSpPr>
          <p:cNvPr id="3" name="מציין מיקום תוכן 2">
            <a:extLst/>
          </p:cNvPr>
          <p:cNvSpPr>
            <a:spLocks noGrp="1"/>
          </p:cNvSpPr>
          <p:nvPr>
            <p:ph idx="1"/>
          </p:nvPr>
        </p:nvSpPr>
        <p:spPr>
          <a:xfrm>
            <a:off x="1765005" y="1503278"/>
            <a:ext cx="10426995" cy="5333338"/>
          </a:xfrm>
        </p:spPr>
        <p:txBody>
          <a:bodyPr/>
          <a:lstStyle/>
          <a:p>
            <a:pPr marL="514350" indent="-514350" algn="r" rtl="1">
              <a:spcBef>
                <a:spcPts val="2400"/>
              </a:spcBef>
              <a:buAutoNum type="arabicPeriod"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סיכום טעויות המשגה אופייניות של תלמידים בנושא "מבנה וקישור", שאותרו בהערכה הרב-שנתית של בחינות הבגרות.</a:t>
            </a:r>
          </a:p>
          <a:p>
            <a:pPr marL="0" indent="0" algn="r" rtl="1">
              <a:spcBef>
                <a:spcPts val="2400"/>
              </a:spcBef>
              <a:buNone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אתר מפמ"ר כימיה</a:t>
            </a:r>
            <a:endParaRPr lang="he-I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2400"/>
              </a:spcBef>
              <a:buNone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אתר המרכז הארצי למורי כימיה</a:t>
            </a:r>
            <a:endParaRPr lang="he-I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r" rtl="1">
              <a:lnSpc>
                <a:spcPct val="107000"/>
              </a:lnSpc>
              <a:spcBef>
                <a:spcPts val="2400"/>
              </a:spcBef>
              <a:buNone/>
              <a:defRPr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2. המלצות לדרכי הוראה ולפעילויות המסייעות להתגבר ולמנוע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טעויות המשגה.</a:t>
            </a:r>
          </a:p>
          <a:p>
            <a:pPr marL="0" indent="0" algn="r" rtl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3. תובנות בגרות תשע"ח.</a:t>
            </a:r>
          </a:p>
          <a:p>
            <a:pPr marL="0" indent="0" algn="r" rtl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4. פעילות </a:t>
            </a:r>
            <a:r>
              <a:rPr lang="he-IL" sz="3000" dirty="0" err="1">
                <a:latin typeface="Arial" panose="020B0604020202020204" pitchFamily="34" charset="0"/>
                <a:cs typeface="Arial" panose="020B0604020202020204" pitchFamily="34" charset="0"/>
              </a:rPr>
              <a:t>סדנאית</a:t>
            </a: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he-IL" dirty="0"/>
          </a:p>
        </p:txBody>
      </p:sp>
      <p:sp>
        <p:nvSpPr>
          <p:cNvPr id="6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21506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תמונה 72">
            <a:extLst>
              <a:ext uri="{FF2B5EF4-FFF2-40B4-BE49-F238E27FC236}">
                <a16:creationId xmlns:a16="http://schemas.microsoft.com/office/drawing/2014/main" id="{9C2030A1-668B-4294-BB64-C1C434A1E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378" y="5263986"/>
            <a:ext cx="3792733" cy="790808"/>
          </a:xfrm>
          <a:prstGeom prst="rect">
            <a:avLst/>
          </a:prstGeom>
        </p:spPr>
      </p:pic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222695" y="165199"/>
            <a:ext cx="9969305" cy="1039778"/>
          </a:xfrm>
        </p:spPr>
        <p:txBody>
          <a:bodyPr/>
          <a:lstStyle/>
          <a:p>
            <a:pPr rtl="1"/>
            <a:r>
              <a:rPr lang="ar-SA" sz="32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خارطة مُصطلحات التي تَصِف العمليّات التي تحدُث عند إضافة الماء لموادّ مُختلِفة</a:t>
            </a:r>
            <a:r>
              <a:rPr lang="he-IL" sz="1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he-IL" sz="1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مأخوذة من: </a:t>
            </a:r>
            <a:r>
              <a:rPr lang="ar-SA" sz="2000" b="1" dirty="0"/>
              <a:t>"تلخيص تحليل الأسئلة بموضوع "مبنى وترابُط" في امتحانات بجروت الكيمياء </a:t>
            </a:r>
            <a:r>
              <a:rPr lang="he-IL" sz="2000" b="1" dirty="0"/>
              <a:t>תשנ"ח-תשע"ו</a:t>
            </a:r>
            <a:endParaRPr lang="he-IL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829E30-AE3C-487B-948A-248B5DEECB57}"/>
              </a:ext>
            </a:extLst>
          </p:cNvPr>
          <p:cNvSpPr txBox="1"/>
          <p:nvPr/>
        </p:nvSpPr>
        <p:spPr>
          <a:xfrm>
            <a:off x="4903304" y="1444489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ماذا يحدُث عند إضافة ماء إلى: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425E1-C0CF-4247-8C65-EF3F2B050450}"/>
              </a:ext>
            </a:extLst>
          </p:cNvPr>
          <p:cNvSpPr txBox="1"/>
          <p:nvPr/>
        </p:nvSpPr>
        <p:spPr>
          <a:xfrm>
            <a:off x="9766855" y="2438400"/>
            <a:ext cx="1179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660066"/>
                </a:solidFill>
              </a:rPr>
              <a:t>فلزات قلوية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02DD7-D7D4-420F-A7A7-4B052331203A}"/>
              </a:ext>
            </a:extLst>
          </p:cNvPr>
          <p:cNvSpPr txBox="1"/>
          <p:nvPr/>
        </p:nvSpPr>
        <p:spPr>
          <a:xfrm>
            <a:off x="6149014" y="2419140"/>
            <a:ext cx="219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008000"/>
                </a:solidFill>
              </a:rPr>
              <a:t>مواد أيونيّة سهلة الذوبان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E195F-7A76-4A5F-BD29-728DD65ADDE8}"/>
              </a:ext>
            </a:extLst>
          </p:cNvPr>
          <p:cNvSpPr txBox="1"/>
          <p:nvPr/>
        </p:nvSpPr>
        <p:spPr>
          <a:xfrm>
            <a:off x="2959475" y="2466101"/>
            <a:ext cx="219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000099"/>
                </a:solidFill>
              </a:rPr>
              <a:t>مواد جُزيئيّة سهلة الذوبان</a:t>
            </a:r>
            <a:endParaRPr lang="en-US" sz="2400" b="1" dirty="0">
              <a:solidFill>
                <a:srgbClr val="000099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9C6C6-CF99-4DE8-9DA9-13CC63DAE461}"/>
              </a:ext>
            </a:extLst>
          </p:cNvPr>
          <p:cNvGrpSpPr/>
          <p:nvPr/>
        </p:nvGrpSpPr>
        <p:grpSpPr>
          <a:xfrm>
            <a:off x="4011745" y="2030523"/>
            <a:ext cx="6344832" cy="1757612"/>
            <a:chOff x="4011745" y="2030523"/>
            <a:chExt cx="6344832" cy="175761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7E9C37-EA35-4D74-B986-1954B9839457}"/>
                </a:ext>
              </a:extLst>
            </p:cNvPr>
            <p:cNvCxnSpPr/>
            <p:nvPr/>
          </p:nvCxnSpPr>
          <p:spPr bwMode="auto">
            <a:xfrm>
              <a:off x="4059955" y="2030523"/>
              <a:ext cx="6294783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54AAD7A-D274-4398-B660-94B47C009EA6}"/>
                </a:ext>
              </a:extLst>
            </p:cNvPr>
            <p:cNvCxnSpPr/>
            <p:nvPr/>
          </p:nvCxnSpPr>
          <p:spPr bwMode="auto">
            <a:xfrm>
              <a:off x="4059955" y="2030523"/>
              <a:ext cx="0" cy="4078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7B0D74-04EB-47FA-AD99-7AB70E7E3474}"/>
                </a:ext>
              </a:extLst>
            </p:cNvPr>
            <p:cNvCxnSpPr/>
            <p:nvPr/>
          </p:nvCxnSpPr>
          <p:spPr bwMode="auto">
            <a:xfrm>
              <a:off x="7232014" y="2030523"/>
              <a:ext cx="0" cy="4078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2C53DB8-6D10-4802-878E-F3E99CD46603}"/>
                </a:ext>
              </a:extLst>
            </p:cNvPr>
            <p:cNvCxnSpPr/>
            <p:nvPr/>
          </p:nvCxnSpPr>
          <p:spPr bwMode="auto">
            <a:xfrm>
              <a:off x="10346276" y="2030523"/>
              <a:ext cx="0" cy="4078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207469-6DC3-42D3-B6F5-B2CA68F1D21E}"/>
                </a:ext>
              </a:extLst>
            </p:cNvPr>
            <p:cNvCxnSpPr>
              <a:stCxn id="9" idx="2"/>
            </p:cNvCxnSpPr>
            <p:nvPr/>
          </p:nvCxnSpPr>
          <p:spPr bwMode="auto">
            <a:xfrm flipH="1">
              <a:off x="10346276" y="3269397"/>
              <a:ext cx="10301" cy="4544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694B05D-52CF-40C0-BC52-0D22479863B4}"/>
                </a:ext>
              </a:extLst>
            </p:cNvPr>
            <p:cNvCxnSpPr/>
            <p:nvPr/>
          </p:nvCxnSpPr>
          <p:spPr bwMode="auto">
            <a:xfrm flipH="1">
              <a:off x="4011745" y="3333671"/>
              <a:ext cx="10301" cy="4544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C53CE59-7B07-4201-8B0D-736AF0A7A877}"/>
                </a:ext>
              </a:extLst>
            </p:cNvPr>
            <p:cNvCxnSpPr/>
            <p:nvPr/>
          </p:nvCxnSpPr>
          <p:spPr bwMode="auto">
            <a:xfrm flipH="1">
              <a:off x="7242872" y="3282521"/>
              <a:ext cx="10301" cy="4544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A80D85-3492-48F8-B62F-5E2DD0C0CD18}"/>
                  </a:ext>
                </a:extLst>
              </p:cNvPr>
              <p:cNvSpPr txBox="1"/>
              <p:nvPr/>
            </p:nvSpPr>
            <p:spPr>
              <a:xfrm>
                <a:off x="9025004" y="3763548"/>
                <a:ext cx="3156696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rgbClr val="660066"/>
                    </a:solidFill>
                  </a:rPr>
                  <a:t>تفاعل بين الفلز والماء: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𝑵𝒂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ar-SA" b="1" dirty="0">
                  <a:solidFill>
                    <a:srgbClr val="660066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𝑵𝒂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0" i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660066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66006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66006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A80D85-3492-48F8-B62F-5E2DD0C0C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004" y="3763548"/>
                <a:ext cx="3156696" cy="1011687"/>
              </a:xfrm>
              <a:prstGeom prst="rect">
                <a:avLst/>
              </a:prstGeom>
              <a:blipFill>
                <a:blip r:embed="rId3"/>
                <a:stretch>
                  <a:fillRect t="-3012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75F70F-B017-41EE-BA03-B67881B85938}"/>
                  </a:ext>
                </a:extLst>
              </p:cNvPr>
              <p:cNvSpPr txBox="1"/>
              <p:nvPr/>
            </p:nvSpPr>
            <p:spPr>
              <a:xfrm>
                <a:off x="5357705" y="3765894"/>
                <a:ext cx="3756311" cy="126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rgbClr val="008000"/>
                    </a:solidFill>
                  </a:rPr>
                  <a:t>أ. إذابة فقط: 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A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𝑳𝒊𝑪𝒍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𝑳𝒊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𝑪𝒍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𝒂𝒒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SA" b="1" dirty="0">
                  <a:solidFill>
                    <a:srgbClr val="008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ar-SA" b="1" dirty="0">
                    <a:solidFill>
                      <a:srgbClr val="008000"/>
                    </a:solidFill>
                  </a:rPr>
                  <a:t>ب. إذابة وتفاعل بين الأيونات والماء:</a:t>
                </a:r>
              </a:p>
              <a:p>
                <a:pPr algn="ctr"/>
                <a:endParaRPr lang="ar-SA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75F70F-B017-41EE-BA03-B67881B85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705" y="3765894"/>
                <a:ext cx="3756311" cy="1262012"/>
              </a:xfrm>
              <a:prstGeom prst="rect">
                <a:avLst/>
              </a:prstGeom>
              <a:blipFill>
                <a:blip r:embed="rId4"/>
                <a:stretch>
                  <a:fillRect t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6EC12F-BCF7-418D-B9F8-EC489A81B514}"/>
                  </a:ext>
                </a:extLst>
              </p:cNvPr>
              <p:cNvSpPr txBox="1"/>
              <p:nvPr/>
            </p:nvSpPr>
            <p:spPr>
              <a:xfrm>
                <a:off x="1820584" y="3704402"/>
                <a:ext cx="4499652" cy="1530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b="1" dirty="0">
                    <a:solidFill>
                      <a:srgbClr val="000099"/>
                    </a:solidFill>
                  </a:rPr>
                  <a:t>أ. إذابة فقط من خلال إنتاج روابط هيدروجينيّة بين جُزيئات المُذاب وبين جُزيئات الماء: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en-US" b="1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0099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1" i="1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en-US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ar-SA" b="1" dirty="0">
                  <a:solidFill>
                    <a:srgbClr val="000099"/>
                  </a:solidFill>
                </a:endParaRPr>
              </a:p>
              <a:p>
                <a:pPr algn="ctr"/>
                <a:r>
                  <a:rPr lang="ar-SA" b="1" dirty="0">
                    <a:solidFill>
                      <a:srgbClr val="000099"/>
                    </a:solidFill>
                  </a:rPr>
                  <a:t>ب. تفاعل بين مادّة جُزيئيّة والماء: </a:t>
                </a:r>
                <a:endParaRPr lang="en-US" b="1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6EC12F-BCF7-418D-B9F8-EC489A81B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84" y="3704402"/>
                <a:ext cx="4499652" cy="1530675"/>
              </a:xfrm>
              <a:prstGeom prst="rect">
                <a:avLst/>
              </a:prstGeom>
              <a:blipFill>
                <a:blip r:embed="rId5"/>
                <a:stretch>
                  <a:fillRect l="-2168" t="-2390" r="-678" b="-5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8C56A08-007D-46DE-BE6A-A2D64B5D223D}"/>
              </a:ext>
            </a:extLst>
          </p:cNvPr>
          <p:cNvSpPr txBox="1"/>
          <p:nvPr/>
        </p:nvSpPr>
        <p:spPr>
          <a:xfrm>
            <a:off x="5721989" y="3896773"/>
            <a:ext cx="131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ماء</a:t>
            </a:r>
            <a:endParaRPr lang="en-US" dirty="0"/>
          </a:p>
        </p:txBody>
      </p:sp>
      <p:pic>
        <p:nvPicPr>
          <p:cNvPr id="24" name="תמונה 72">
            <a:extLst>
              <a:ext uri="{FF2B5EF4-FFF2-40B4-BE49-F238E27FC236}">
                <a16:creationId xmlns:a16="http://schemas.microsoft.com/office/drawing/2014/main" id="{EFF26B02-D267-4451-9899-47FC96FD0A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337" y="4768694"/>
            <a:ext cx="4868338" cy="3900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FAB1DF-B5C2-4E1D-9E30-C098889C5DB8}"/>
              </a:ext>
            </a:extLst>
          </p:cNvPr>
          <p:cNvSpPr txBox="1"/>
          <p:nvPr/>
        </p:nvSpPr>
        <p:spPr>
          <a:xfrm>
            <a:off x="2932229" y="4405903"/>
            <a:ext cx="131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0099"/>
                </a:solidFill>
              </a:rPr>
              <a:t>ماء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245F98-7D1A-4FA9-932F-F661FF366229}"/>
              </a:ext>
            </a:extLst>
          </p:cNvPr>
          <p:cNvSpPr txBox="1"/>
          <p:nvPr/>
        </p:nvSpPr>
        <p:spPr>
          <a:xfrm>
            <a:off x="2864006" y="4160617"/>
            <a:ext cx="131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solidFill>
                  <a:srgbClr val="000099"/>
                </a:solidFill>
              </a:rPr>
              <a:t>ماء</a:t>
            </a:r>
            <a:endParaRPr lang="en-U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5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636296" y="1767006"/>
            <a:ext cx="1055570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تطرُّق لقُوّة الرابط </a:t>
            </a:r>
            <a:r>
              <a:rPr kumimoji="0" lang="ar-S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الكوفلنتي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بدل التطرُّق لقُوّة الروابط البين جُزيئيّة.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2400" kern="0" dirty="0">
                <a:solidFill>
                  <a:srgbClr val="000000"/>
                </a:solidFill>
              </a:rPr>
              <a:t>بَلبَلة بين الروابط </a:t>
            </a:r>
            <a:r>
              <a:rPr lang="ar-SA" sz="2400" kern="0" dirty="0" err="1">
                <a:solidFill>
                  <a:srgbClr val="000000"/>
                </a:solidFill>
              </a:rPr>
              <a:t>الكوفلنتية</a:t>
            </a:r>
            <a:r>
              <a:rPr lang="ar-SA" sz="2400" kern="0" dirty="0">
                <a:solidFill>
                  <a:srgbClr val="000000"/>
                </a:solidFill>
              </a:rPr>
              <a:t> (داخل الجُزيئات) وبين الروابط البين جُزيئيّة، عند التطرُّق لتفسير الفرق في درجات الغليان أو في تفسير حالة المادة في درجة حرارة الغرفة.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828800" y="3737344"/>
            <a:ext cx="1008742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kern="0" dirty="0">
                <a:solidFill>
                  <a:srgbClr val="FF0000"/>
                </a:solidFill>
              </a:rPr>
              <a:t>مثال لبَلبَلة: </a:t>
            </a:r>
            <a:endParaRPr lang="he-IL" sz="2400" b="1" kern="0" dirty="0">
              <a:solidFill>
                <a:srgbClr val="FF0000"/>
              </a:solidFill>
            </a:endParaRPr>
          </a:p>
          <a:p>
            <a:pPr marL="265113" algn="just">
              <a:lnSpc>
                <a:spcPct val="150000"/>
              </a:lnSpc>
            </a:pPr>
            <a:r>
              <a:rPr lang="ar-SA" sz="2400" kern="0" dirty="0">
                <a:solidFill>
                  <a:srgbClr val="000000"/>
                </a:solidFill>
              </a:rPr>
              <a:t>التحديد أنّ درجة غليان </a:t>
            </a:r>
            <a:r>
              <a:rPr lang="en-GB" sz="2400" kern="0" dirty="0">
                <a:solidFill>
                  <a:srgbClr val="000000"/>
                </a:solidFill>
              </a:rPr>
              <a:t>C</a:t>
            </a:r>
            <a:r>
              <a:rPr lang="en-GB" kern="0" dirty="0">
                <a:solidFill>
                  <a:srgbClr val="000000"/>
                </a:solidFill>
              </a:rPr>
              <a:t>2</a:t>
            </a:r>
            <a:r>
              <a:rPr lang="en-GB" sz="2400" kern="0" dirty="0">
                <a:solidFill>
                  <a:srgbClr val="000000"/>
                </a:solidFill>
              </a:rPr>
              <a:t>H</a:t>
            </a:r>
            <a:r>
              <a:rPr lang="en-GB" kern="0" dirty="0">
                <a:solidFill>
                  <a:srgbClr val="000000"/>
                </a:solidFill>
              </a:rPr>
              <a:t>4</a:t>
            </a:r>
            <a:r>
              <a:rPr lang="he-IL" sz="2400" kern="0" dirty="0">
                <a:solidFill>
                  <a:srgbClr val="000000"/>
                </a:solidFill>
              </a:rPr>
              <a:t> </a:t>
            </a:r>
            <a:r>
              <a:rPr lang="ar-SA" sz="2400" kern="0" dirty="0">
                <a:solidFill>
                  <a:srgbClr val="000000"/>
                </a:solidFill>
              </a:rPr>
              <a:t>أعلى من درجة غليان </a:t>
            </a:r>
            <a:r>
              <a:rPr lang="en-US" sz="2400" kern="0" dirty="0">
                <a:solidFill>
                  <a:srgbClr val="000000"/>
                </a:solidFill>
              </a:rPr>
              <a:t>C</a:t>
            </a:r>
            <a:r>
              <a:rPr lang="en-US" kern="0" dirty="0">
                <a:solidFill>
                  <a:srgbClr val="000000"/>
                </a:solidFill>
              </a:rPr>
              <a:t>2</a:t>
            </a:r>
            <a:r>
              <a:rPr lang="en-US" sz="2400" kern="0" dirty="0">
                <a:solidFill>
                  <a:srgbClr val="000000"/>
                </a:solidFill>
              </a:rPr>
              <a:t>H</a:t>
            </a:r>
            <a:r>
              <a:rPr lang="en-US" kern="0" dirty="0">
                <a:solidFill>
                  <a:srgbClr val="000000"/>
                </a:solidFill>
              </a:rPr>
              <a:t>6</a:t>
            </a:r>
            <a:r>
              <a:rPr lang="he-IL" sz="2400" kern="0" dirty="0">
                <a:solidFill>
                  <a:srgbClr val="000000"/>
                </a:solidFill>
              </a:rPr>
              <a:t> </a:t>
            </a:r>
            <a:br>
              <a:rPr lang="en-US" sz="2400" kern="0" dirty="0">
                <a:solidFill>
                  <a:srgbClr val="000000"/>
                </a:solidFill>
              </a:rPr>
            </a:br>
            <a:r>
              <a:rPr lang="ar-SA" sz="2400" kern="0" dirty="0">
                <a:solidFill>
                  <a:srgbClr val="000000"/>
                </a:solidFill>
              </a:rPr>
              <a:t>بِسبب وجود الرابط الزوجي في جُزيء </a:t>
            </a:r>
            <a:r>
              <a:rPr lang="en-GB" sz="2400" kern="0" dirty="0">
                <a:solidFill>
                  <a:srgbClr val="000000"/>
                </a:solidFill>
              </a:rPr>
              <a:t>C</a:t>
            </a:r>
            <a:r>
              <a:rPr lang="en-GB" kern="0" dirty="0">
                <a:solidFill>
                  <a:srgbClr val="000000"/>
                </a:solidFill>
              </a:rPr>
              <a:t>2</a:t>
            </a:r>
            <a:r>
              <a:rPr lang="en-GB" sz="2400" kern="0" dirty="0">
                <a:solidFill>
                  <a:srgbClr val="000000"/>
                </a:solidFill>
              </a:rPr>
              <a:t>H</a:t>
            </a:r>
            <a:r>
              <a:rPr lang="en-GB" kern="0" dirty="0">
                <a:solidFill>
                  <a:srgbClr val="000000"/>
                </a:solidFill>
              </a:rPr>
              <a:t>4</a:t>
            </a:r>
            <a:endParaRPr lang="he-IL" kern="0" dirty="0">
              <a:solidFill>
                <a:srgbClr val="00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07" y="5366195"/>
            <a:ext cx="1690855" cy="1320513"/>
          </a:xfrm>
          <a:prstGeom prst="rect">
            <a:avLst/>
          </a:prstGeom>
        </p:spPr>
      </p:pic>
      <p:pic>
        <p:nvPicPr>
          <p:cNvPr id="6" name="Picture 4" descr="Image result for ethane animation gif">
            <a:extLst>
              <a:ext uri="{FF2B5EF4-FFF2-40B4-BE49-F238E27FC236}">
                <a16:creationId xmlns:a16="http://schemas.microsoft.com/office/drawing/2014/main" id="{9D48EFF2-F437-470E-AF2A-FCE89F9A9B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746" y="5346939"/>
            <a:ext cx="1855814" cy="1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2307934" y="44970"/>
            <a:ext cx="9884066" cy="1300703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3366FF"/>
                </a:solidFill>
              </a:rPr>
              <a:t>أخطاء مُميَّزة في موضوع الروابط </a:t>
            </a:r>
            <a:r>
              <a:rPr lang="ar-SA" b="1" dirty="0" err="1">
                <a:solidFill>
                  <a:srgbClr val="3366FF"/>
                </a:solidFill>
              </a:rPr>
              <a:t>الكوفلنتية</a:t>
            </a:r>
            <a:r>
              <a:rPr lang="ar-SA" b="1" dirty="0">
                <a:solidFill>
                  <a:srgbClr val="3366FF"/>
                </a:solidFill>
              </a:rPr>
              <a:t> والروابط بين الجُزيئيّة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443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81" y="1568218"/>
            <a:ext cx="1018032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5113" lvl="0" algn="just">
              <a:lnSpc>
                <a:spcPct val="150000"/>
              </a:lnSpc>
              <a:defRPr/>
            </a:pPr>
            <a:r>
              <a:rPr lang="ar-SA" sz="2800" b="1" kern="0" dirty="0">
                <a:solidFill>
                  <a:srgbClr val="FF0000"/>
                </a:solidFill>
              </a:rPr>
              <a:t>مثال لبَلبَلة: </a:t>
            </a:r>
            <a:endParaRPr lang="he-IL" sz="2800" b="1" kern="0" dirty="0">
              <a:solidFill>
                <a:srgbClr val="FF0000"/>
              </a:solidFill>
            </a:endParaRPr>
          </a:p>
          <a:p>
            <a:r>
              <a:rPr lang="ar-SA" sz="2800" dirty="0"/>
              <a:t>من المُمكن أن يُحدّد الطالب أنّ لحامض </a:t>
            </a:r>
            <a:r>
              <a:rPr lang="ar-SA" sz="2800" dirty="0" err="1"/>
              <a:t>الأولئيك</a:t>
            </a:r>
            <a:r>
              <a:rPr lang="ar-SA" sz="2800" dirty="0"/>
              <a:t> درجة انصهار أعلى بسبب وجود الرابط </a:t>
            </a:r>
            <a:r>
              <a:rPr lang="ar-SA" sz="2800" dirty="0" err="1"/>
              <a:t>الكوفلنتي</a:t>
            </a:r>
            <a:r>
              <a:rPr lang="ar-SA" sz="2800" dirty="0"/>
              <a:t> الزوجي والذي هو أقوى من الرابط </a:t>
            </a:r>
            <a:r>
              <a:rPr lang="ar-SA" sz="2800" dirty="0" err="1"/>
              <a:t>الكوفلنتي</a:t>
            </a:r>
            <a:r>
              <a:rPr lang="ar-SA" sz="2800" dirty="0"/>
              <a:t> الفردي. </a:t>
            </a:r>
            <a:endParaRPr lang="he-IL" sz="2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4444505" y="2971560"/>
            <a:ext cx="5514108" cy="2122357"/>
            <a:chOff x="4444505" y="2727006"/>
            <a:chExt cx="5514108" cy="2122357"/>
          </a:xfrm>
        </p:grpSpPr>
        <p:pic>
          <p:nvPicPr>
            <p:cNvPr id="1026" name="Picture 2" descr="Oleic-acid-based-on-xtal-1997-2D-skelet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505" y="2727006"/>
              <a:ext cx="5514108" cy="212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85165" y="4332917"/>
              <a:ext cx="19396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حامض </a:t>
              </a:r>
              <a:r>
                <a:rPr lang="ar-SA" b="1" dirty="0" err="1"/>
                <a:t>الاولئيك</a:t>
              </a:r>
              <a:endParaRPr lang="he-IL" b="1" dirty="0"/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4344059" y="5254273"/>
            <a:ext cx="5715000" cy="1374346"/>
            <a:chOff x="4344059" y="5009719"/>
            <a:chExt cx="5715000" cy="1374346"/>
          </a:xfrm>
        </p:grpSpPr>
        <p:pic>
          <p:nvPicPr>
            <p:cNvPr id="1028" name="Picture 4" descr="×ª××¦××ª ×ª××× × ×¢×××¨ ××××¦× ×¡×××¨××ª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59" y="5009719"/>
              <a:ext cx="5715000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151420" y="6014733"/>
              <a:ext cx="1607127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حامض </a:t>
              </a:r>
              <a:r>
                <a:rPr lang="ar-SA" b="1" dirty="0" err="1"/>
                <a:t>الستاريك</a:t>
              </a:r>
              <a:endParaRPr lang="he-IL" b="1" dirty="0"/>
            </a:p>
          </p:txBody>
        </p:sp>
      </p:grp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ECDF82D1-01B1-415E-B43F-CDA566E3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934" y="44970"/>
            <a:ext cx="9884066" cy="1300703"/>
          </a:xfrm>
        </p:spPr>
        <p:txBody>
          <a:bodyPr/>
          <a:lstStyle/>
          <a:p>
            <a:pPr rtl="1"/>
            <a:r>
              <a:rPr lang="ar-SA" b="1" dirty="0">
                <a:solidFill>
                  <a:srgbClr val="3366FF"/>
                </a:solidFill>
              </a:rPr>
              <a:t>أخطاء مُميَّزة في موضوع الروابط </a:t>
            </a:r>
            <a:r>
              <a:rPr lang="ar-SA" b="1" dirty="0" err="1">
                <a:solidFill>
                  <a:srgbClr val="3366FF"/>
                </a:solidFill>
              </a:rPr>
              <a:t>الكوفلنتية</a:t>
            </a:r>
            <a:r>
              <a:rPr lang="ar-SA" b="1" dirty="0">
                <a:solidFill>
                  <a:srgbClr val="3366FF"/>
                </a:solidFill>
              </a:rPr>
              <a:t> والروابط بين الجُزيئيّة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854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מציין מיקום תוכן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312175"/>
              </p:ext>
            </p:extLst>
          </p:nvPr>
        </p:nvGraphicFramePr>
        <p:xfrm>
          <a:off x="2222205" y="1301589"/>
          <a:ext cx="9969795" cy="5407437"/>
        </p:xfrm>
        <a:graphic>
          <a:graphicData uri="http://schemas.openxmlformats.org/drawingml/2006/table">
            <a:tbl>
              <a:tblPr rtl="1" firstRow="1" firstCol="1" bandRow="1"/>
              <a:tblGrid>
                <a:gridCol w="5514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17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الموادّ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</a:rPr>
                        <a:t>مادة 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</a:rPr>
                        <a:t>مادة ب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7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000" dirty="0">
                          <a:effectLst/>
                        </a:rPr>
                        <a:t>صيغة جُزيئيّة لكُلّ مادة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 baseline="-250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7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تمثيل مُختصر للصيغة البنائية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885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الكِبَر النسبيّ للسُّحب الإلكترونية في جُزيئات كُل واحدة من الموادّ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قُطبيّة الجُزيء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5179"/>
                  </a:ext>
                </a:extLst>
              </a:tr>
              <a:tr h="740119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</a:rPr>
                        <a:t>أنواع الروابط البين جُزيئية في كُل واحدة من المواد في الحالة السائلة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r>
                        <a:rPr lang="en-US" sz="2400" dirty="0">
                          <a:effectLst/>
                        </a:rPr>
                        <a:t> </a:t>
                      </a:r>
                      <a:endParaRPr lang="he-IL" sz="2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120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000" dirty="0">
                          <a:effectLst/>
                        </a:rPr>
                        <a:t>تحليل القُوة النسبيّة للقوى البين جُزيئيّة في المواد في الحالة السائلة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633">
                <a:tc>
                  <a:txBody>
                    <a:bodyPr/>
                    <a:lstStyle>
                      <a:lvl1pPr marL="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000" dirty="0">
                          <a:effectLst/>
                        </a:rPr>
                        <a:t>شرح بالنسبة لمقارنة درجة غليان الموادّ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>
                      <a:lvl1pPr marL="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r" defTabSz="914400" rtl="1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he-IL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117560" y="0"/>
            <a:ext cx="10074439" cy="1143000"/>
          </a:xfrm>
        </p:spPr>
        <p:txBody>
          <a:bodyPr/>
          <a:lstStyle/>
          <a:p>
            <a:pPr rtl="1"/>
            <a:r>
              <a:rPr lang="ar-SA" sz="3400" b="1" dirty="0">
                <a:solidFill>
                  <a:srgbClr val="3366FF"/>
                </a:solidFill>
              </a:rPr>
              <a:t>مُقارنة درجة غليان مواد جُزيئيّة</a:t>
            </a:r>
            <a:br>
              <a:rPr lang="ar-SA" sz="3400" b="1" dirty="0">
                <a:solidFill>
                  <a:srgbClr val="3366FF"/>
                </a:solidFill>
              </a:rPr>
            </a:br>
            <a:r>
              <a:rPr lang="ar-SA" sz="3400" b="1" dirty="0">
                <a:solidFill>
                  <a:srgbClr val="3366FF"/>
                </a:solidFill>
              </a:rPr>
              <a:t>مثال لمبنى إجابة</a:t>
            </a:r>
            <a:endParaRPr lang="he-IL" sz="3400" dirty="0"/>
          </a:p>
        </p:txBody>
      </p:sp>
    </p:spTree>
    <p:extLst>
      <p:ext uri="{BB962C8B-B14F-4D97-AF65-F5344CB8AC3E}">
        <p14:creationId xmlns:p14="http://schemas.microsoft.com/office/powerpoint/2010/main" val="1340705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FE89069-3E8C-4730-9C69-CD0E0B86F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458489"/>
              </p:ext>
            </p:extLst>
          </p:nvPr>
        </p:nvGraphicFramePr>
        <p:xfrm>
          <a:off x="1983545" y="1368478"/>
          <a:ext cx="10208453" cy="53136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37998">
                  <a:extLst>
                    <a:ext uri="{9D8B030D-6E8A-4147-A177-3AD203B41FA5}">
                      <a16:colId xmlns:a16="http://schemas.microsoft.com/office/drawing/2014/main" val="2387812460"/>
                    </a:ext>
                  </a:extLst>
                </a:gridCol>
                <a:gridCol w="3371555">
                  <a:extLst>
                    <a:ext uri="{9D8B030D-6E8A-4147-A177-3AD203B41FA5}">
                      <a16:colId xmlns:a16="http://schemas.microsoft.com/office/drawing/2014/main" val="2954122232"/>
                    </a:ext>
                  </a:extLst>
                </a:gridCol>
                <a:gridCol w="3098900">
                  <a:extLst>
                    <a:ext uri="{9D8B030D-6E8A-4147-A177-3AD203B41FA5}">
                      <a16:colId xmlns:a16="http://schemas.microsoft.com/office/drawing/2014/main" val="3861523682"/>
                    </a:ext>
                  </a:extLst>
                </a:gridCol>
              </a:tblGrid>
              <a:tr h="55467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555" algn="l"/>
                        </a:tabLst>
                        <a:defRPr/>
                      </a:pPr>
                      <a:r>
                        <a:rPr lang="en-US" sz="1200" b="1" baseline="-25000" dirty="0">
                          <a:effectLst/>
                        </a:rPr>
                        <a:t> </a:t>
                      </a:r>
                      <a:r>
                        <a:rPr lang="en-US" sz="1800" b="1" kern="1200" dirty="0">
                          <a:effectLst/>
                        </a:rPr>
                        <a:t>CH</a:t>
                      </a:r>
                      <a:r>
                        <a:rPr lang="en-US" sz="1800" b="1" kern="1200" baseline="-25000" dirty="0">
                          <a:effectLst/>
                        </a:rPr>
                        <a:t>2</a:t>
                      </a:r>
                      <a:r>
                        <a:rPr lang="en-US" sz="1800" b="1" kern="1200" dirty="0">
                          <a:effectLst/>
                        </a:rPr>
                        <a:t> = CH </a:t>
                      </a:r>
                      <a:r>
                        <a:rPr lang="en-US" sz="1800" b="1" kern="1200" dirty="0">
                          <a:effectLst/>
                          <a:sym typeface="Symbol" panose="05050102010706020507" pitchFamily="18" charset="2"/>
                        </a:rPr>
                        <a:t>- </a:t>
                      </a:r>
                      <a:r>
                        <a:rPr lang="en-US" sz="1800" b="1" kern="1200" dirty="0">
                          <a:effectLst/>
                        </a:rPr>
                        <a:t>CH</a:t>
                      </a:r>
                      <a:r>
                        <a:rPr lang="en-US" sz="1800" b="1" kern="1200" baseline="-25000" dirty="0">
                          <a:effectLst/>
                        </a:rPr>
                        <a:t>2 </a:t>
                      </a:r>
                      <a:r>
                        <a:rPr lang="en-US" sz="1800" b="1" kern="1200" dirty="0">
                          <a:effectLst/>
                          <a:sym typeface="Symbol" panose="05050102010706020507" pitchFamily="18" charset="2"/>
                        </a:rPr>
                        <a:t>- </a:t>
                      </a:r>
                      <a:r>
                        <a:rPr lang="en-US" sz="1800" b="1" kern="1200" dirty="0">
                          <a:effectLst/>
                        </a:rPr>
                        <a:t>OH     -  </a:t>
                      </a:r>
                      <a:r>
                        <a:rPr lang="en-US" sz="1800" b="1" dirty="0">
                          <a:effectLst/>
                        </a:rPr>
                        <a:t>B</a:t>
                      </a: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555" algn="l"/>
                        </a:tabLst>
                        <a:defRPr/>
                      </a:pPr>
                      <a:r>
                        <a:rPr lang="en-US" sz="1800" b="1" kern="1200" dirty="0">
                          <a:effectLst/>
                        </a:rPr>
                        <a:t>CH</a:t>
                      </a:r>
                      <a:r>
                        <a:rPr lang="en-US" sz="1800" b="1" kern="1200" baseline="-25000" dirty="0">
                          <a:effectLst/>
                        </a:rPr>
                        <a:t>3</a:t>
                      </a:r>
                      <a:r>
                        <a:rPr lang="en-US" sz="1800" b="1" kern="1200" dirty="0">
                          <a:effectLst/>
                        </a:rPr>
                        <a:t>COCH</a:t>
                      </a:r>
                      <a:r>
                        <a:rPr lang="en-US" sz="1800" b="1" kern="1200" baseline="-25000" dirty="0">
                          <a:effectLst/>
                        </a:rPr>
                        <a:t>3</a:t>
                      </a:r>
                      <a:r>
                        <a:rPr lang="en-US" sz="1800" b="1" kern="1200" baseline="0" dirty="0">
                          <a:effectLst/>
                        </a:rPr>
                        <a:t>    </a:t>
                      </a:r>
                      <a:r>
                        <a:rPr lang="en-US" sz="1800" b="1" kern="1200" dirty="0">
                          <a:effectLst/>
                        </a:rPr>
                        <a:t>-  </a:t>
                      </a:r>
                      <a:r>
                        <a:rPr lang="en-US" sz="1800" b="1" dirty="0">
                          <a:effectLst/>
                        </a:rPr>
                        <a:t>A</a:t>
                      </a:r>
                      <a:endParaRPr lang="en-US" sz="2400" b="1" dirty="0">
                        <a:effectLst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ar-SA" sz="2000" b="1" dirty="0">
                          <a:effectLst/>
                        </a:rPr>
                        <a:t>صِيغ بنائية</a:t>
                      </a:r>
                      <a:endParaRPr lang="en-US" sz="2000" b="1" dirty="0">
                        <a:effectLst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3588600144"/>
                  </a:ext>
                </a:extLst>
              </a:tr>
              <a:tr h="50088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ar-SA" sz="1800" dirty="0">
                          <a:effectLst/>
                        </a:rPr>
                        <a:t>المادّتان </a:t>
                      </a:r>
                      <a:r>
                        <a:rPr lang="he-IL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he-IL" sz="1800" dirty="0">
                          <a:effectLst/>
                        </a:rPr>
                        <a:t> </a:t>
                      </a:r>
                      <a:r>
                        <a:rPr lang="ar-SA" sz="1800" dirty="0">
                          <a:effectLst/>
                        </a:rPr>
                        <a:t>و</a:t>
                      </a:r>
                      <a:r>
                        <a:rPr lang="he-IL" sz="1800" dirty="0">
                          <a:effectLst/>
                        </a:rPr>
                        <a:t>- </a:t>
                      </a: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ar-SA" sz="1800" dirty="0">
                          <a:effectLst/>
                        </a:rPr>
                        <a:t>، هي موادّ جُزيئيّة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ar-SA" sz="1800" b="1" dirty="0">
                          <a:effectLst/>
                        </a:rPr>
                        <a:t>نوع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الموادّ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832818683"/>
                  </a:ext>
                </a:extLst>
              </a:tr>
              <a:tr h="1494831"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كِبَر السحابة الإلكترونية في جُزيئات المادّتان مُتشابه (32 إلكترون)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الكِبَر النسبيّ للسُّحب الإلكترونية في جُزيئات كُل واحدة من الموادّ المُعطاة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891123786"/>
                  </a:ext>
                </a:extLst>
              </a:tr>
              <a:tr h="37968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1800" dirty="0">
                          <a:effectLst/>
                        </a:rPr>
                        <a:t>جُزيئات قُطبيّة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1800" dirty="0">
                          <a:effectLst/>
                        </a:rPr>
                        <a:t>جُزيئات قُطبيّة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قُطبيّة جُزيئات الموادّ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3400287550"/>
                  </a:ext>
                </a:extLst>
              </a:tr>
              <a:tr h="75937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1800" dirty="0">
                          <a:effectLst/>
                        </a:rPr>
                        <a:t>روابط هيدروجينيّة وتأثيرات مُتبادلة من نوع  فاندر فالس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1800" dirty="0">
                          <a:effectLst/>
                        </a:rPr>
                        <a:t>تأثيرات مُتبادلة من نوع فاندر فالس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effectLst/>
                        </a:rPr>
                        <a:t>أنواع الروابط البين جُزيئية في كُل واحدة من المواد في الحالة السائلة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687869351"/>
                  </a:ext>
                </a:extLst>
              </a:tr>
              <a:tr h="1624217"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تعمل بين جُزيئات المادّتان قوى فاندر فالس. لكن بين جُزيئات المادة </a:t>
                      </a: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ar-SA" sz="1800" dirty="0">
                          <a:effectLst/>
                        </a:rPr>
                        <a:t>، توجد، بالإضافة إلى قوى فاندر فالس، روابط هيدروجينيّة. 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لهذا، القوى</a:t>
                      </a:r>
                      <a:r>
                        <a:rPr lang="he-IL" sz="1800" dirty="0">
                          <a:effectLst/>
                        </a:rPr>
                        <a:t> </a:t>
                      </a:r>
                      <a:r>
                        <a:rPr lang="ar-SA" sz="1800" dirty="0">
                          <a:effectLst/>
                        </a:rPr>
                        <a:t>البين جُزيئية في المادة </a:t>
                      </a:r>
                      <a:r>
                        <a:rPr lang="en-US" sz="1800" dirty="0">
                          <a:effectLst/>
                        </a:rPr>
                        <a:t>B</a:t>
                      </a:r>
                      <a:r>
                        <a:rPr lang="he-IL" sz="1800" dirty="0">
                          <a:effectLst/>
                        </a:rPr>
                        <a:t> </a:t>
                      </a:r>
                      <a:r>
                        <a:rPr lang="ar-SA" sz="1800" dirty="0">
                          <a:effectLst/>
                        </a:rPr>
                        <a:t>أقوى من القوى العاملة بين جُزيئات المادة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he-IL" sz="1800" dirty="0">
                          <a:effectLst/>
                        </a:rPr>
                        <a:t>. </a:t>
                      </a:r>
                      <a:r>
                        <a:rPr lang="ar-SA" sz="1800" dirty="0">
                          <a:effectLst/>
                        </a:rPr>
                        <a:t>وبهذا تكون للمادّة </a:t>
                      </a: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he-IL" sz="1800" dirty="0">
                          <a:effectLst/>
                        </a:rPr>
                        <a:t> </a:t>
                      </a:r>
                      <a:r>
                        <a:rPr lang="ar-SA" sz="1800" dirty="0">
                          <a:effectLst/>
                        </a:rPr>
                        <a:t>درجة غليان مُنخفضة أكثر.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>
                          <a:effectLst/>
                        </a:rPr>
                        <a:t>تحليل القُوة النسبيّة للقوى البين جُزيئيّة في المواد في الحالة السائلة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26" marR="68526" marT="0" marB="0" anchor="ctr"/>
                </a:tc>
                <a:extLst>
                  <a:ext uri="{0D108BD9-81ED-4DB2-BD59-A6C34878D82A}">
                    <a16:rowId xmlns:a16="http://schemas.microsoft.com/office/drawing/2014/main" val="1860959225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182758" y="1"/>
            <a:ext cx="10009241" cy="1087654"/>
          </a:xfrm>
        </p:spPr>
        <p:txBody>
          <a:bodyPr/>
          <a:lstStyle/>
          <a:p>
            <a:pPr rtl="1"/>
            <a:r>
              <a:rPr lang="ar-SA" sz="3000" b="1" dirty="0">
                <a:solidFill>
                  <a:srgbClr val="3366FF"/>
                </a:solidFill>
              </a:rPr>
              <a:t>مثال</a:t>
            </a:r>
            <a:r>
              <a:rPr lang="he-IL" sz="3000" b="1" dirty="0">
                <a:solidFill>
                  <a:srgbClr val="3366FF"/>
                </a:solidFill>
              </a:rPr>
              <a:t>: </a:t>
            </a:r>
            <a:r>
              <a:rPr lang="he-IL" sz="2800" b="1" dirty="0">
                <a:solidFill>
                  <a:srgbClr val="3366FF"/>
                </a:solidFill>
              </a:rPr>
              <a:t>(</a:t>
            </a:r>
            <a:r>
              <a:rPr lang="ar-SA" sz="2800" b="1" dirty="0">
                <a:solidFill>
                  <a:srgbClr val="3366FF"/>
                </a:solidFill>
              </a:rPr>
              <a:t>يعتمد السؤال على سؤال بجروت 3 بند "د"، </a:t>
            </a:r>
            <a:r>
              <a:rPr lang="he-IL" sz="2800" b="1" dirty="0">
                <a:solidFill>
                  <a:srgbClr val="3366FF"/>
                </a:solidFill>
              </a:rPr>
              <a:t>2014) </a:t>
            </a:r>
            <a:br>
              <a:rPr lang="he-IL" sz="3000" b="1" dirty="0">
                <a:solidFill>
                  <a:srgbClr val="3366FF"/>
                </a:solidFill>
              </a:rPr>
            </a:br>
            <a:r>
              <a:rPr lang="ar-SA" sz="3000" b="1" dirty="0">
                <a:solidFill>
                  <a:srgbClr val="3366FF"/>
                </a:solidFill>
              </a:rPr>
              <a:t>لماذا درجة غليان المادّة </a:t>
            </a:r>
            <a:r>
              <a:rPr lang="en-US" sz="3000" b="1" dirty="0">
                <a:solidFill>
                  <a:srgbClr val="3333FF"/>
                </a:solidFill>
              </a:rPr>
              <a:t>A</a:t>
            </a:r>
            <a:r>
              <a:rPr lang="he-IL" sz="3000" b="1" dirty="0">
                <a:solidFill>
                  <a:srgbClr val="3333FF"/>
                </a:solidFill>
              </a:rPr>
              <a:t> </a:t>
            </a:r>
            <a:r>
              <a:rPr lang="ar-SA" sz="3000" b="1" dirty="0">
                <a:solidFill>
                  <a:srgbClr val="3333FF"/>
                </a:solidFill>
              </a:rPr>
              <a:t>أصغر من تلك التي للمادّة </a:t>
            </a:r>
            <a:r>
              <a:rPr lang="en-US" sz="3000" b="1" dirty="0">
                <a:solidFill>
                  <a:srgbClr val="3333FF"/>
                </a:solidFill>
              </a:rPr>
              <a:t>B</a:t>
            </a:r>
            <a:r>
              <a:rPr lang="he-IL" sz="3000" dirty="0">
                <a:solidFill>
                  <a:srgbClr val="3333FF"/>
                </a:solidFill>
              </a:rPr>
              <a:t>.</a:t>
            </a:r>
            <a:r>
              <a:rPr lang="he-IL" sz="3000" b="1" dirty="0">
                <a:solidFill>
                  <a:srgbClr val="3366FF"/>
                </a:solidFill>
              </a:rPr>
              <a:t>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386673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412000" y="9797"/>
            <a:ext cx="9780000" cy="92093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/>
            <a:r>
              <a:rPr lang="ar-SA" sz="3200" b="1" dirty="0">
                <a:solidFill>
                  <a:srgbClr val="3366FF"/>
                </a:solidFill>
              </a:rPr>
              <a:t>مثال</a:t>
            </a:r>
            <a:r>
              <a:rPr lang="he-IL" sz="3200" b="1" dirty="0">
                <a:solidFill>
                  <a:srgbClr val="3366FF"/>
                </a:solidFill>
              </a:rPr>
              <a:t>: </a:t>
            </a:r>
            <a:br>
              <a:rPr lang="he-IL" sz="3200" b="1" dirty="0">
                <a:solidFill>
                  <a:srgbClr val="3366FF"/>
                </a:solidFill>
              </a:rPr>
            </a:br>
            <a:r>
              <a:rPr lang="he-IL" sz="3200" b="1" dirty="0">
                <a:solidFill>
                  <a:srgbClr val="3366FF"/>
                </a:solidFill>
              </a:rPr>
              <a:t>         </a:t>
            </a:r>
            <a:r>
              <a:rPr lang="ar-SA" sz="3200" b="1" dirty="0">
                <a:solidFill>
                  <a:srgbClr val="3366FF"/>
                </a:solidFill>
              </a:rPr>
              <a:t>تفسير الحالة التراكُميّة للموادّ في درجة حرارة الغرفة</a:t>
            </a:r>
            <a:endParaRPr lang="he-IL" sz="3200" b="1" dirty="0">
              <a:solidFill>
                <a:srgbClr val="3366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8A97DF-B099-474F-9BE7-0A31B8346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43533"/>
              </p:ext>
            </p:extLst>
          </p:nvPr>
        </p:nvGraphicFramePr>
        <p:xfrm>
          <a:off x="1948721" y="1001536"/>
          <a:ext cx="10243278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26">
                  <a:extLst>
                    <a:ext uri="{9D8B030D-6E8A-4147-A177-3AD203B41FA5}">
                      <a16:colId xmlns:a16="http://schemas.microsoft.com/office/drawing/2014/main" val="3518903790"/>
                    </a:ext>
                  </a:extLst>
                </a:gridCol>
                <a:gridCol w="3855804">
                  <a:extLst>
                    <a:ext uri="{9D8B030D-6E8A-4147-A177-3AD203B41FA5}">
                      <a16:colId xmlns:a16="http://schemas.microsoft.com/office/drawing/2014/main" val="3078506108"/>
                    </a:ext>
                  </a:extLst>
                </a:gridCol>
                <a:gridCol w="2973048">
                  <a:extLst>
                    <a:ext uri="{9D8B030D-6E8A-4147-A177-3AD203B41FA5}">
                      <a16:colId xmlns:a16="http://schemas.microsoft.com/office/drawing/2014/main" val="2976496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هيدريد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اليود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يوديد البروم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المادّة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4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الصيغة الجُزيئيّة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صيغة التمثيل الإلكتروني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5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إلكترون في الجُزيء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إلكترون في الجُزيء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الكِبَر النسبيّ للسحابة الإلكترونية في جُزيئات الموادّ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0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جُزيئات قُطبيّة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جُزيئات قُطبيّة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قُطبيّة جُزيئات الموادّ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5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تأثيرات مُتبادلة من نوع 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فاندر فالس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effectLst/>
                        </a:rPr>
                        <a:t>تأثيرات مُتبادلة من نوع 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فاندر فالس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أنواع القوى البين جُزيئيّة في المواد في الحالة السائلة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97625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effectLst/>
                        </a:rPr>
                        <a:t>التأثيرات المُتبادلة من نوع 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فاندر فالس بين جُزيئات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(l)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أقوى من </a:t>
                      </a:r>
                      <a:r>
                        <a:rPr lang="ar-SA" sz="2000" dirty="0">
                          <a:effectLst/>
                        </a:rPr>
                        <a:t>التأثيرات المُتبادلة من نوع 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فاندر فالس بين جُزيئات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(l)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، لأنّ السحابة الإلكترونيّة في جُزيئات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(l)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أكبر من تلك التي في جُزيئات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(l)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، ولهذا في جُزيئات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r>
                        <a:rPr lang="en-US" sz="20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(l)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تُوجد إمكانية أكبر لإنتاج </a:t>
                      </a:r>
                      <a:r>
                        <a:rPr lang="ar-SA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تقطُّبات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لحظيّة والشحنات الجُزئيّة أكبر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تحليل القوّة النسبيّة للقوى البين جُزيئيّة في المواد في الحالة السائلة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425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درجة </a:t>
                      </a:r>
                      <a:r>
                        <a:rPr lang="ar-SA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الإنصهار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والغليان لـِ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أعلى من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، لأنّ درجة الحرارة هي مقياس لقُوة القوى البين جُزيئيّة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درجة غليان الموادّ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0585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معطى: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 صلب في درجة حرارة الغرفة، بينما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هو غاز. السبب لهذا هو الفرق في درجة انصهار وغليان المواد: درجة الانصهار لِـ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IBr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أعلى من درجة حرارة الغرفة ودرجة الغليان لِـ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ar-S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أقل من درجة حرارة الغرفة. 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الحالة التراكُميّة للموادّ في درجة حرارة الغرفة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4844"/>
                  </a:ext>
                </a:extLst>
              </a:tr>
            </a:tbl>
          </a:graphicData>
        </a:graphic>
      </p:graphicFrame>
      <p:pic>
        <p:nvPicPr>
          <p:cNvPr id="1026" name="Picture 2" descr="×ª××¦××ª ×ª××× × ×¢×××¨ âªhi lewis structureâ¬â">
            <a:extLst>
              <a:ext uri="{FF2B5EF4-FFF2-40B4-BE49-F238E27FC236}">
                <a16:creationId xmlns:a16="http://schemas.microsoft.com/office/drawing/2014/main" id="{B3EDAF7F-CEFD-4762-BC61-59520EEA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49" y="1832360"/>
            <a:ext cx="736341" cy="37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âªIBr lewis structureâ¬â">
            <a:extLst>
              <a:ext uri="{FF2B5EF4-FFF2-40B4-BE49-F238E27FC236}">
                <a16:creationId xmlns:a16="http://schemas.microsoft.com/office/drawing/2014/main" id="{03CDBB9E-8AD0-4A14-A1CA-C400DA6D2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4799" y="1856643"/>
            <a:ext cx="914401" cy="3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49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42309" y="1976298"/>
            <a:ext cx="10049691" cy="2980711"/>
          </a:xfrm>
        </p:spPr>
        <p:txBody>
          <a:bodyPr>
            <a:normAutofit/>
          </a:bodyPr>
          <a:lstStyle/>
          <a:p>
            <a:pPr marL="779463" indent="-514350" algn="just" rtl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ar-SA" sz="2800" b="1" dirty="0">
                <a:latin typeface="Arial"/>
                <a:cs typeface="Arial"/>
              </a:rPr>
              <a:t>عدم التمييز بين المُستوى </a:t>
            </a:r>
            <a:r>
              <a:rPr lang="ar-SA" sz="2800" b="1" dirty="0" err="1">
                <a:latin typeface="Arial"/>
                <a:cs typeface="Arial"/>
              </a:rPr>
              <a:t>الماكروسكوبي</a:t>
            </a:r>
            <a:r>
              <a:rPr lang="ar-SA" sz="2800" b="1" dirty="0">
                <a:latin typeface="Arial"/>
                <a:cs typeface="Arial"/>
              </a:rPr>
              <a:t> والمستوى الميكروسكوبي في وصف الموادّ المُختلفة، في حالات تراكُميّة مُختلفة، وفي وصف المحاليل المُختلفة. </a:t>
            </a:r>
            <a:endParaRPr lang="he-IL" sz="2800" b="1" dirty="0">
              <a:latin typeface="Arial"/>
              <a:cs typeface="Arial"/>
            </a:endParaRPr>
          </a:p>
          <a:p>
            <a:pPr marL="779463" indent="-514350" algn="just" rtl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ar-SA" sz="2800" b="1" dirty="0">
                <a:latin typeface="Arial"/>
                <a:cs typeface="Arial"/>
              </a:rPr>
              <a:t>صعوبة في الانتقال بين وصف صفات المادّة في المُستوى </a:t>
            </a:r>
            <a:r>
              <a:rPr lang="ar-SA" sz="2800" b="1" dirty="0" err="1">
                <a:latin typeface="Arial"/>
                <a:cs typeface="Arial"/>
              </a:rPr>
              <a:t>الماكروسكوبي</a:t>
            </a:r>
            <a:r>
              <a:rPr lang="ar-SA" sz="2800" b="1" dirty="0">
                <a:latin typeface="Arial"/>
                <a:cs typeface="Arial"/>
              </a:rPr>
              <a:t>، للتفسير بالمُستوى الميكروسكوبي وللكتابة بمُستوى الرمز. </a:t>
            </a:r>
            <a:endParaRPr lang="he-IL" sz="2800" baseline="-25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he-IL" sz="2800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425564" y="0"/>
            <a:ext cx="9766436" cy="1325563"/>
          </a:xfrm>
        </p:spPr>
        <p:txBody>
          <a:bodyPr>
            <a:normAutofit/>
          </a:bodyPr>
          <a:lstStyle/>
          <a:p>
            <a:pPr rtl="1"/>
            <a:r>
              <a:rPr lang="ar-SA" sz="3600" b="1" dirty="0">
                <a:solidFill>
                  <a:srgbClr val="3366FF"/>
                </a:solidFill>
              </a:rPr>
              <a:t>أخطاء مُميَّزة</a:t>
            </a:r>
            <a:br>
              <a:rPr lang="he-IL" sz="3600" b="1" dirty="0">
                <a:solidFill>
                  <a:srgbClr val="3366FF"/>
                </a:solidFill>
              </a:rPr>
            </a:br>
            <a:r>
              <a:rPr lang="ar-SA" sz="3600" b="1" dirty="0">
                <a:solidFill>
                  <a:srgbClr val="3366FF"/>
                </a:solidFill>
              </a:rPr>
              <a:t>ال</a:t>
            </a:r>
            <a:r>
              <a:rPr lang="ar-SA" sz="3600" b="1" dirty="0">
                <a:solidFill>
                  <a:srgbClr val="3333FF"/>
                </a:solidFill>
              </a:rPr>
              <a:t>مُستوى الجُسيْمي، مُستوى الظاهرة ومُستوى الرمز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546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33303" y="1421363"/>
            <a:ext cx="10258697" cy="5149557"/>
          </a:xfrm>
        </p:spPr>
        <p:txBody>
          <a:bodyPr>
            <a:noAutofit/>
          </a:bodyPr>
          <a:lstStyle/>
          <a:p>
            <a:pPr marL="265113" indent="0" algn="just" rtl="1">
              <a:lnSpc>
                <a:spcPct val="150000"/>
              </a:lnSpc>
              <a:spcBef>
                <a:spcPts val="300"/>
              </a:spcBef>
              <a:buNone/>
            </a:pPr>
            <a:r>
              <a:rPr lang="ar-S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المُفضّل تنفيذ تجارب مع الطُلاب.</a:t>
            </a:r>
            <a:r>
              <a:rPr lang="he-IL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5113" indent="0" algn="just" rtl="1">
              <a:lnSpc>
                <a:spcPct val="150000"/>
              </a:lnSpc>
              <a:spcBef>
                <a:spcPts val="300"/>
              </a:spcBef>
              <a:buNone/>
            </a:pP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تنفيذ تجربة خَلْط موادّ مُختلفة مع الماء وفي مُذيبات إضافيّة.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0" algn="just" rtl="1">
              <a:lnSpc>
                <a:spcPct val="150000"/>
              </a:lnSpc>
              <a:spcBef>
                <a:spcPts val="300"/>
              </a:spcBef>
              <a:buNone/>
            </a:pP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أعقاب كُل واحدة من التجارب من المُفضّل أن يُطلب من الطُلاب: 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9463" indent="-514350" algn="just" rtl="1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تسجيل مُشاهدات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79463" indent="-514350" algn="just" rtl="1">
              <a:lnSpc>
                <a:spcPct val="150000"/>
              </a:lnSpc>
              <a:spcBef>
                <a:spcPts val="300"/>
              </a:spcBef>
              <a:buAutoNum type="arabicPeriod"/>
            </a:pP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وَصْف المحاليل والمخاليط: 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0" algn="just" rtl="1"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بمُستوى الظاهرة، 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5113" indent="0" algn="just" rtl="1"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بالمُستوى الجُسيْمي،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0" algn="just" rtl="1">
              <a:spcBef>
                <a:spcPts val="300"/>
              </a:spcBef>
              <a:buNone/>
            </a:pP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ar-SA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بمُستوى الرمز (في حال وجود إمكانيّة).</a:t>
            </a: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0" algn="just" rtl="1">
              <a:spcBef>
                <a:spcPts val="300"/>
              </a:spcBef>
              <a:buNone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-457200" algn="just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he-I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9C4B98AF-8098-4AD5-A33D-623FE3EE03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12" y="4739606"/>
            <a:ext cx="1326358" cy="19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348564" y="0"/>
            <a:ext cx="9843436" cy="1325563"/>
          </a:xfrm>
        </p:spPr>
        <p:txBody>
          <a:bodyPr>
            <a:noAutofit/>
          </a:bodyPr>
          <a:lstStyle/>
          <a:p>
            <a:pPr rtl="1"/>
            <a:r>
              <a:rPr lang="ar-SA" sz="3600" b="1" dirty="0">
                <a:solidFill>
                  <a:srgbClr val="3333FF"/>
                </a:solidFill>
              </a:rPr>
              <a:t>توصيات لطُرُق مُعالجة</a:t>
            </a:r>
            <a:br>
              <a:rPr lang="he-IL" sz="3600" b="1" dirty="0">
                <a:solidFill>
                  <a:srgbClr val="3333FF"/>
                </a:solidFill>
              </a:rPr>
            </a:br>
            <a:r>
              <a:rPr lang="ar-SA" sz="3600" b="1" dirty="0">
                <a:solidFill>
                  <a:srgbClr val="3366FF"/>
                </a:solidFill>
              </a:rPr>
              <a:t>ال</a:t>
            </a:r>
            <a:r>
              <a:rPr lang="ar-SA" sz="3600" b="1" dirty="0">
                <a:solidFill>
                  <a:srgbClr val="3333FF"/>
                </a:solidFill>
              </a:rPr>
              <a:t>مُستوى الجُسيْمي، مُستوى الظاهرة ومُستوى الرمز</a:t>
            </a:r>
            <a:endParaRPr lang="he-IL" sz="36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099" y="5900845"/>
            <a:ext cx="620016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6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2428407" y="1"/>
            <a:ext cx="9763594" cy="834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solidFill>
                  <a:srgbClr val="3366FF"/>
                </a:solidFill>
              </a:rPr>
              <a:t>ال</a:t>
            </a:r>
            <a:r>
              <a:rPr lang="ar-SA" sz="3600" b="1" dirty="0">
                <a:solidFill>
                  <a:srgbClr val="3333FF"/>
                </a:solidFill>
              </a:rPr>
              <a:t>مُستوى الجُسيْمي، مُستوى الظاهرة ومُستوى الرمز</a:t>
            </a:r>
            <a:endParaRPr lang="he-IL" sz="3600" b="1" dirty="0">
              <a:solidFill>
                <a:srgbClr val="3333FF"/>
              </a:solidFill>
              <a:latin typeface="Arial"/>
              <a:cs typeface="Arial"/>
            </a:endParaRPr>
          </a:p>
          <a:p>
            <a:pPr algn="ctr"/>
            <a:r>
              <a:rPr lang="ar-SA" sz="2800" b="1" dirty="0">
                <a:solidFill>
                  <a:srgbClr val="3333FF"/>
                </a:solidFill>
                <a:hlinkClick r:id="rId2"/>
              </a:rPr>
              <a:t>وصف الموادّ في مُستويات الفهم المُختلفة مُلحق 3</a:t>
            </a:r>
            <a:endParaRPr lang="he-IL" sz="28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45B51F-2B17-4D0C-8A31-4EA08FA22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636" y="939909"/>
            <a:ext cx="9080633" cy="580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944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252312" y="1"/>
            <a:ext cx="9939688" cy="702644"/>
          </a:xfrm>
        </p:spPr>
        <p:txBody>
          <a:bodyPr>
            <a:normAutofit/>
          </a:bodyPr>
          <a:lstStyle/>
          <a:p>
            <a:pPr rtl="1"/>
            <a:r>
              <a:rPr lang="ar-SA" sz="3600" b="1" dirty="0">
                <a:solidFill>
                  <a:srgbClr val="3366FF"/>
                </a:solidFill>
              </a:rPr>
              <a:t>ال</a:t>
            </a:r>
            <a:r>
              <a:rPr lang="ar-SA" sz="3600" b="1" dirty="0">
                <a:solidFill>
                  <a:srgbClr val="3333FF"/>
                </a:solidFill>
              </a:rPr>
              <a:t>مُستوى الجُسيْمي، مُستوى الظاهرة ومُستوى الرمز</a:t>
            </a:r>
            <a:endParaRPr lang="he-IL" sz="36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E0417-D104-40FF-8408-0C11590A7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13012" r="18474" b="12103"/>
          <a:stretch/>
        </p:blipFill>
        <p:spPr>
          <a:xfrm>
            <a:off x="2252311" y="914401"/>
            <a:ext cx="9697233" cy="548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64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42753" y="0"/>
            <a:ext cx="9749245" cy="1143000"/>
          </a:xfrm>
        </p:spPr>
        <p:txBody>
          <a:bodyPr/>
          <a:lstStyle/>
          <a:p>
            <a:pPr rtl="1"/>
            <a:r>
              <a:rPr lang="he-IL" altLang="he-IL" b="1" dirty="0">
                <a:solidFill>
                  <a:srgbClr val="3366FF"/>
                </a:solidFill>
              </a:rPr>
              <a:t>רצף ומספר שעות ההוראה הנדרש לפרק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151017" y="1613263"/>
            <a:ext cx="10040983" cy="2681335"/>
          </a:xfrm>
        </p:spPr>
        <p:txBody>
          <a:bodyPr/>
          <a:lstStyle/>
          <a:p>
            <a:pPr marL="228600" lvl="0" indent="-228600" algn="just" rtl="1">
              <a:buFont typeface="Wingdings" panose="05000000000000000000" pitchFamily="2" charset="2"/>
              <a:buChar char="ü"/>
              <a:defRPr/>
            </a:pPr>
            <a:r>
              <a:rPr lang="he-IL" dirty="0">
                <a:solidFill>
                  <a:srgbClr val="000000"/>
                </a:solidFill>
              </a:rPr>
              <a:t>פרק מבנה וקישור מהווה פרק בסיס בהוראת הכימיה,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לכן יש ללמד פרק זה בתום הוראת הפרק מבנה האטום,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he-IL" dirty="0">
                <a:solidFill>
                  <a:srgbClr val="000000"/>
                </a:solidFill>
              </a:rPr>
              <a:t>בד"כ בכיתה י'.</a:t>
            </a:r>
          </a:p>
          <a:p>
            <a:pPr marL="228600" lvl="0" indent="-228600" algn="r" rtl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he-IL" dirty="0">
                <a:solidFill>
                  <a:srgbClr val="000000"/>
                </a:solidFill>
              </a:rPr>
              <a:t>מספר השעות המומלץ להוראת הפרק הוא כ -</a:t>
            </a:r>
            <a:r>
              <a:rPr lang="he-IL" dirty="0">
                <a:solidFill>
                  <a:srgbClr val="FF0000"/>
                </a:solidFill>
              </a:rPr>
              <a:t>50</a:t>
            </a:r>
            <a:r>
              <a:rPr lang="he-IL" dirty="0">
                <a:solidFill>
                  <a:srgbClr val="000000"/>
                </a:solidFill>
              </a:rPr>
              <a:t> שעות.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algn="ctr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-440355" y="5101389"/>
            <a:ext cx="457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8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16685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200936" y="8048"/>
            <a:ext cx="9991063" cy="702644"/>
          </a:xfrm>
        </p:spPr>
        <p:txBody>
          <a:bodyPr>
            <a:normAutofit/>
          </a:bodyPr>
          <a:lstStyle/>
          <a:p>
            <a:pPr rtl="1"/>
            <a:r>
              <a:rPr lang="ar-SA" sz="3600" b="1" dirty="0">
                <a:solidFill>
                  <a:srgbClr val="3366FF"/>
                </a:solidFill>
              </a:rPr>
              <a:t>ال</a:t>
            </a:r>
            <a:r>
              <a:rPr lang="ar-SA" sz="3600" b="1" dirty="0">
                <a:solidFill>
                  <a:srgbClr val="3333FF"/>
                </a:solidFill>
              </a:rPr>
              <a:t>مُستوى الجُسيْمي، مُستوى الظاهرة ومُستوى الرمز</a:t>
            </a:r>
            <a:endParaRPr lang="he-IL" sz="3600" b="1" dirty="0">
              <a:solidFill>
                <a:srgbClr val="3333FF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6B2B69-760F-450B-813F-B7BBCA405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176" y="1394086"/>
            <a:ext cx="8499764" cy="437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9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40369" y="2373707"/>
            <a:ext cx="4860000" cy="3963298"/>
          </a:xfrm>
        </p:spPr>
        <p:txBody>
          <a:bodyPr>
            <a:normAutofit/>
          </a:bodyPr>
          <a:lstStyle/>
          <a:p>
            <a:pPr algn="r" rt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ar-SA" sz="3200" dirty="0">
                <a:solidFill>
                  <a:srgbClr val="000000"/>
                </a:solidFill>
                <a:latin typeface="Arial"/>
                <a:cs typeface="Arial"/>
              </a:rPr>
              <a:t>ت</a:t>
            </a:r>
            <a:r>
              <a:rPr lang="ar-SA" dirty="0">
                <a:solidFill>
                  <a:srgbClr val="000000"/>
                </a:solidFill>
                <a:latin typeface="Arial"/>
                <a:cs typeface="Arial"/>
              </a:rPr>
              <a:t>حديد قُطبيّة الرابط بحسب الفرق في قيم السالبية الكهربائيّة</a:t>
            </a:r>
            <a:endParaRPr lang="he-IL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B00184A-AB0E-4148-BC30-20D2A8F0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121" y="4217862"/>
            <a:ext cx="2285781" cy="17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213A7685-4C0B-467F-8F7E-F95BB259BE83}"/>
              </a:ext>
            </a:extLst>
          </p:cNvPr>
          <p:cNvSpPr txBox="1">
            <a:spLocks/>
          </p:cNvSpPr>
          <p:nvPr/>
        </p:nvSpPr>
        <p:spPr>
          <a:xfrm>
            <a:off x="1807539" y="2373706"/>
            <a:ext cx="5101911" cy="396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ar-SA" sz="3000" dirty="0">
                <a:solidFill>
                  <a:srgbClr val="000000"/>
                </a:solidFill>
                <a:latin typeface="Arial"/>
                <a:cs typeface="Arial"/>
              </a:rPr>
              <a:t>تحديد قُطبيّة الجُزيء: قُطبيّة الرابط ومبنى مُلائِم</a:t>
            </a:r>
            <a:endParaRPr lang="he-IL" sz="3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2" name="Picture 4" descr="Image result for polar molecule polar bond">
            <a:extLst>
              <a:ext uri="{FF2B5EF4-FFF2-40B4-BE49-F238E27FC236}">
                <a16:creationId xmlns:a16="http://schemas.microsoft.com/office/drawing/2014/main" id="{7AB21394-67D6-4790-91FE-18436666D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3"/>
          <a:stretch/>
        </p:blipFill>
        <p:spPr bwMode="auto">
          <a:xfrm>
            <a:off x="2485169" y="4387473"/>
            <a:ext cx="3621464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0699" y="1285500"/>
            <a:ext cx="1033130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بَلبَلة بين المُصطلحات والتي تُؤدّي إلى تفسيرات خاطئة في الفرق في درجات غليان الموادّ الجُزيئيّة</a:t>
            </a:r>
            <a:endParaRPr lang="he-IL" sz="2800" b="1" dirty="0"/>
          </a:p>
        </p:txBody>
      </p:sp>
      <p:sp>
        <p:nvSpPr>
          <p:cNvPr id="11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2474536" y="13733"/>
            <a:ext cx="9717464" cy="1116106"/>
          </a:xfrm>
        </p:spPr>
        <p:txBody>
          <a:bodyPr>
            <a:noAutofit/>
          </a:bodyPr>
          <a:lstStyle/>
          <a:p>
            <a:pPr rtl="1"/>
            <a:r>
              <a:rPr lang="ar-SA" sz="3600" b="1" dirty="0">
                <a:solidFill>
                  <a:srgbClr val="3366FF"/>
                </a:solidFill>
              </a:rPr>
              <a:t>أخطاء مُميَّزة</a:t>
            </a:r>
            <a:br>
              <a:rPr lang="he-IL" sz="3600" b="1" dirty="0">
                <a:solidFill>
                  <a:srgbClr val="3366FF"/>
                </a:solidFill>
              </a:rPr>
            </a:br>
            <a:r>
              <a:rPr lang="ar-SA" sz="3600" b="1" dirty="0">
                <a:solidFill>
                  <a:srgbClr val="3366FF"/>
                </a:solidFill>
              </a:rPr>
              <a:t>قُطبيّة الرابِط وقُطبيّة الجُزيء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11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3855"/>
              </p:ext>
            </p:extLst>
          </p:nvPr>
        </p:nvGraphicFramePr>
        <p:xfrm>
          <a:off x="2009554" y="2235811"/>
          <a:ext cx="10182446" cy="347483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572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2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الجُزيء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أ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ب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ج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SA" sz="2400" b="1" kern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د</a:t>
                      </a:r>
                      <a:endParaRPr lang="en-US" sz="2400" b="1" kern="12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726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المبنى الفراغي للجُزيء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85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صيغة تمثيل إلكتروني للجُزيء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37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توزيع الإلكترونات في الجُزيء مُتماثل / غير مُتماثل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57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الجُزيء قُطبي / غير قُطبي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496622" y="8846"/>
            <a:ext cx="9684958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تحديد قُطبيّة الجُزيء</a:t>
            </a:r>
            <a:b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مثال لمبنى إجابة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452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91991"/>
              </p:ext>
            </p:extLst>
          </p:nvPr>
        </p:nvGraphicFramePr>
        <p:xfrm>
          <a:off x="1902519" y="1698547"/>
          <a:ext cx="10091934" cy="391243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891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7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4"/>
                          </a:solidFill>
                          <a:effectLst/>
                        </a:rPr>
                        <a:t>الجُزيء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CF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NF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BF</a:t>
                      </a:r>
                      <a:r>
                        <a:rPr lang="en-US" sz="2400" baseline="-25000" dirty="0">
                          <a:solidFill>
                            <a:schemeClr val="accent4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4"/>
                          </a:solidFill>
                          <a:effectLst/>
                        </a:rPr>
                        <a:t>المبنى الفراغي للجُزيء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</a:rPr>
                        <a:t>خطّي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 err="1">
                          <a:solidFill>
                            <a:schemeClr val="accent4"/>
                          </a:solidFill>
                          <a:effectLst/>
                        </a:rPr>
                        <a:t>تتراهيدر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</a:rPr>
                        <a:t>هرم ثلاثي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</a:rPr>
                        <a:t>مثلث مُستوي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صيغة تمثيل إلكتروني للجُزيء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SA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SA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SA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12894"/>
                  </a:ext>
                </a:extLst>
              </a:tr>
              <a:tr h="676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توزيع الإلكترونات في الجُزيء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جُزيء مُتماثل، توزيع الإلكترونات في الجُزيء مُتماثل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جُزيء مُتماثل، توزيع الإلكترونات في الجُزيء مُتماثل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جُزيء غير مُتماثل، توزيع الإلكترونات في الجُزيء غير مُتماثل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جُزيء مُتماثل، توزيع الإلكترونات في الجُزيء مُتماثل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2864"/>
                  </a:ext>
                </a:extLst>
              </a:tr>
              <a:tr h="6760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قُطبيّة الجُزيء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لا يوجد ثنائي تقطُّب ثابت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لا يوجد ثنائي تقطُّب ثابت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يوجد ثنائي تقطُّب ثابت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0" dirty="0"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لا يوجد ثنائي تقطُّب ثابت</a:t>
                      </a: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866841"/>
                  </a:ext>
                </a:extLst>
              </a:tr>
            </a:tbl>
          </a:graphicData>
        </a:graphic>
      </p:graphicFrame>
      <p:sp>
        <p:nvSpPr>
          <p:cNvPr id="13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329314" y="596030"/>
            <a:ext cx="9862685" cy="954107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he-I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في الجدول التالي أمامك مُعطيات بالنسبة لأربعة جُزيئات. </a:t>
            </a:r>
            <a:r>
              <a:rPr kumimoji="0" lang="he-IL" altLang="he-IL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br>
              <a:rPr kumimoji="0" lang="en-US" altLang="he-IL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kumimoji="0" lang="ar-SA" altLang="he-IL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لأي من بين الجُزيئات المُعطاة هنالك ثُنائي تقاطب ثابت؟ </a:t>
            </a:r>
            <a:endParaRPr kumimoji="0" lang="he-IL" altLang="he-I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2329315" y="6916"/>
            <a:ext cx="9862685" cy="588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تحديد قُطبيّة الجُزيء - مثال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7" name="תמונה 58">
            <a:extLst>
              <a:ext uri="{FF2B5EF4-FFF2-40B4-BE49-F238E27FC236}">
                <a16:creationId xmlns:a16="http://schemas.microsoft.com/office/drawing/2014/main" id="{1401C75F-DC52-405A-BCEA-4233166D4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17" r="18789" b="42145"/>
          <a:stretch/>
        </p:blipFill>
        <p:spPr>
          <a:xfrm>
            <a:off x="1902519" y="2744685"/>
            <a:ext cx="8288403" cy="10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90577" y="1921877"/>
            <a:ext cx="10501424" cy="4351338"/>
          </a:xfrm>
        </p:spPr>
        <p:txBody>
          <a:bodyPr/>
          <a:lstStyle/>
          <a:p>
            <a:pPr marL="514350" indent="-514350" algn="r" rtl="1">
              <a:spcBef>
                <a:spcPts val="1200"/>
              </a:spcBef>
              <a:buFont typeface="+mj-lt"/>
              <a:buAutoNum type="arabicPeriod"/>
            </a:pPr>
            <a:r>
              <a:rPr lang="ar-SA" sz="3200" dirty="0">
                <a:solidFill>
                  <a:srgbClr val="000000"/>
                </a:solidFill>
                <a:latin typeface="Arial"/>
                <a:cs typeface="Arial"/>
              </a:rPr>
              <a:t>تحديد حقائق صحيحة بدل تفسير. بكلمات أخرى تفسير بالمستوى </a:t>
            </a:r>
            <a:r>
              <a:rPr lang="ar-SA" sz="3200" dirty="0" err="1">
                <a:solidFill>
                  <a:srgbClr val="000000"/>
                </a:solidFill>
                <a:latin typeface="Arial"/>
                <a:cs typeface="Arial"/>
              </a:rPr>
              <a:t>الماكروسكوبي</a:t>
            </a:r>
            <a:r>
              <a:rPr lang="ar-SA" sz="3200" dirty="0">
                <a:solidFill>
                  <a:srgbClr val="000000"/>
                </a:solidFill>
                <a:latin typeface="Arial"/>
                <a:cs typeface="Arial"/>
              </a:rPr>
              <a:t> (الظاهرة) بدل المستوى الميكروسكوبي (الجُسيمي).</a:t>
            </a:r>
            <a:endParaRPr lang="he-IL"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14350" indent="-514350" algn="r" rtl="1">
              <a:spcBef>
                <a:spcPts val="1200"/>
              </a:spcBef>
              <a:buFont typeface="+mj-lt"/>
              <a:buAutoNum type="arabicPeriod"/>
            </a:pPr>
            <a:r>
              <a:rPr lang="ar-SA" sz="3200" dirty="0">
                <a:solidFill>
                  <a:srgbClr val="000000"/>
                </a:solidFill>
                <a:latin typeface="Arial"/>
                <a:cs typeface="Arial"/>
              </a:rPr>
              <a:t>بَلبَلة بين الجُسيمات المسؤولة عن التوصيل الكهربائي في أنواع الموادّ المُختلفة. </a:t>
            </a:r>
            <a:endParaRPr lang="he-IL" dirty="0"/>
          </a:p>
        </p:txBody>
      </p:sp>
      <p:pic>
        <p:nvPicPr>
          <p:cNvPr id="8194" name="Picture 2" descr="Image result for 'who is in charge of electric current examples">
            <a:extLst>
              <a:ext uri="{FF2B5EF4-FFF2-40B4-BE49-F238E27FC236}">
                <a16:creationId xmlns:a16="http://schemas.microsoft.com/office/drawing/2014/main" id="{7E472271-59A5-457C-AE47-E3AB38604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66325" r="8099" b="9930"/>
          <a:stretch/>
        </p:blipFill>
        <p:spPr bwMode="auto">
          <a:xfrm>
            <a:off x="7754232" y="4564226"/>
            <a:ext cx="4139259" cy="16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'who is in charge of electric current examples">
            <a:extLst>
              <a:ext uri="{FF2B5EF4-FFF2-40B4-BE49-F238E27FC236}">
                <a16:creationId xmlns:a16="http://schemas.microsoft.com/office/drawing/2014/main" id="{3D35C060-F2CF-46C0-AD92-4BDA93557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4" t="24652" r="4466" b="56019"/>
          <a:stretch/>
        </p:blipFill>
        <p:spPr bwMode="auto">
          <a:xfrm>
            <a:off x="2234468" y="4126837"/>
            <a:ext cx="447141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2377839" y="3084"/>
            <a:ext cx="9814161" cy="1445572"/>
          </a:xfrm>
        </p:spPr>
        <p:txBody>
          <a:bodyPr/>
          <a:lstStyle/>
          <a:p>
            <a:pPr rtl="1"/>
            <a:r>
              <a:rPr lang="ar-SA" sz="3600" b="1" dirty="0">
                <a:solidFill>
                  <a:srgbClr val="3366FF"/>
                </a:solidFill>
              </a:rPr>
              <a:t>أخطاء مُميَّزة</a:t>
            </a:r>
            <a:br>
              <a:rPr lang="he-IL" sz="3600" b="1" dirty="0">
                <a:solidFill>
                  <a:srgbClr val="3366FF"/>
                </a:solidFill>
              </a:rPr>
            </a:br>
            <a:r>
              <a:rPr lang="ar-SA" sz="3600" b="1" dirty="0">
                <a:solidFill>
                  <a:srgbClr val="3366FF"/>
                </a:solidFill>
              </a:rPr>
              <a:t>توصيل كهربائي – حركة مُوجّهة لجُسيمات مشحونة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21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/>
        </p:nvSpPr>
        <p:spPr>
          <a:xfrm>
            <a:off x="7264518" y="6473823"/>
            <a:ext cx="3934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  <a:hlinkClick r:id="rId2"/>
              </a:rPr>
              <a:t>אנימציות להדגמת מוליכות חשמלית</a:t>
            </a:r>
            <a:endParaRPr lang="he-IL" sz="2000" dirty="0"/>
          </a:p>
        </p:txBody>
      </p:sp>
      <p:graphicFrame>
        <p:nvGraphicFramePr>
          <p:cNvPr id="11" name="מציין מיקום תוכן 10">
            <a:extLst>
              <a:ext uri="{FF2B5EF4-FFF2-40B4-BE49-F238E27FC236}">
                <a16:creationId xmlns:a16="http://schemas.microsoft.com/office/drawing/2014/main" id="{5C1CA9E5-29C9-4F06-91AF-0567D4084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848525"/>
              </p:ext>
            </p:extLst>
          </p:nvPr>
        </p:nvGraphicFramePr>
        <p:xfrm>
          <a:off x="2180424" y="1684840"/>
          <a:ext cx="9583784" cy="4713607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1597298">
                  <a:extLst>
                    <a:ext uri="{9D8B030D-6E8A-4147-A177-3AD203B41FA5}">
                      <a16:colId xmlns:a16="http://schemas.microsoft.com/office/drawing/2014/main" val="3051277852"/>
                    </a:ext>
                  </a:extLst>
                </a:gridCol>
                <a:gridCol w="1776087">
                  <a:extLst>
                    <a:ext uri="{9D8B030D-6E8A-4147-A177-3AD203B41FA5}">
                      <a16:colId xmlns:a16="http://schemas.microsoft.com/office/drawing/2014/main" val="3599069088"/>
                    </a:ext>
                  </a:extLst>
                </a:gridCol>
                <a:gridCol w="2233151">
                  <a:extLst>
                    <a:ext uri="{9D8B030D-6E8A-4147-A177-3AD203B41FA5}">
                      <a16:colId xmlns:a16="http://schemas.microsoft.com/office/drawing/2014/main" val="938036251"/>
                    </a:ext>
                  </a:extLst>
                </a:gridCol>
                <a:gridCol w="3977248">
                  <a:extLst>
                    <a:ext uri="{9D8B030D-6E8A-4147-A177-3AD203B41FA5}">
                      <a16:colId xmlns:a16="http://schemas.microsoft.com/office/drawing/2014/main" val="3951933604"/>
                    </a:ext>
                  </a:extLst>
                </a:gridCol>
              </a:tblGrid>
              <a:tr h="103375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نوع المادّة أو المحلول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</a:rPr>
                        <a:t>الجُسيمات "المسؤولة" عن التوصيل الكهربائي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أمثلة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219424"/>
                  </a:ext>
                </a:extLst>
              </a:tr>
              <a:tr h="336795"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مادّة فلزية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صلب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effectLst/>
                        </a:rPr>
                        <a:t>إلكترونات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(s)</a:t>
                      </a:r>
                      <a:r>
                        <a:rPr lang="en-US" sz="1800" dirty="0">
                          <a:effectLst/>
                        </a:rPr>
                        <a:t>  , Fe</a:t>
                      </a:r>
                      <a:r>
                        <a:rPr lang="en-US" sz="1800" baseline="-25000" dirty="0">
                          <a:effectLst/>
                        </a:rPr>
                        <a:t>(s)</a:t>
                      </a:r>
                      <a:r>
                        <a:rPr lang="en-US" sz="1800" dirty="0">
                          <a:effectLst/>
                        </a:rPr>
                        <a:t>  , Cu</a:t>
                      </a:r>
                      <a:r>
                        <a:rPr lang="en-US" sz="1800" baseline="-25000" dirty="0">
                          <a:effectLst/>
                        </a:rPr>
                        <a:t>(s)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208023"/>
                  </a:ext>
                </a:extLst>
              </a:tr>
              <a:tr h="336795">
                <a:tc v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</a:rPr>
                        <a:t>سائل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en-US" sz="1800" baseline="-25000" dirty="0">
                          <a:effectLst/>
                        </a:rPr>
                        <a:t>(l)</a:t>
                      </a:r>
                      <a:r>
                        <a:rPr lang="en-US" sz="1800" dirty="0">
                          <a:effectLst/>
                        </a:rPr>
                        <a:t>  , Fe</a:t>
                      </a:r>
                      <a:r>
                        <a:rPr lang="en-US" sz="1800" baseline="-25000" dirty="0">
                          <a:effectLst/>
                        </a:rPr>
                        <a:t>(l)</a:t>
                      </a:r>
                      <a:r>
                        <a:rPr lang="en-US" sz="1800" dirty="0">
                          <a:effectLst/>
                        </a:rPr>
                        <a:t>  , Cu</a:t>
                      </a:r>
                      <a:r>
                        <a:rPr lang="en-US" sz="1800" baseline="-25000" dirty="0">
                          <a:effectLst/>
                        </a:rPr>
                        <a:t>(l)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393320"/>
                  </a:ext>
                </a:extLst>
              </a:tr>
              <a:tr h="673589">
                <a:tc gridSpan="2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effectLst/>
                        </a:rPr>
                        <a:t>مادّة أيونية في الحالة السائلة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kern="1200" dirty="0">
                          <a:effectLst/>
                        </a:rPr>
                        <a:t>أيونات حُرة الحركة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dirty="0" err="1">
                          <a:effectLst/>
                        </a:rPr>
                        <a:t>KBr</a:t>
                      </a:r>
                      <a:r>
                        <a:rPr lang="en-US" sz="1800" kern="1200" baseline="-25000" dirty="0">
                          <a:effectLst/>
                        </a:rPr>
                        <a:t>(s)</a:t>
                      </a:r>
                      <a:r>
                        <a:rPr lang="en-US" sz="1800" kern="1200" dirty="0">
                          <a:effectLst/>
                        </a:rPr>
                        <a:t>  </a:t>
                      </a:r>
                      <a:r>
                        <a:rPr lang="en-US" sz="1800" kern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kern="1200" dirty="0">
                          <a:effectLst/>
                        </a:rPr>
                        <a:t>   K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r>
                        <a:rPr lang="en-US" sz="1800" kern="1200" dirty="0">
                          <a:effectLst/>
                        </a:rPr>
                        <a:t>  +  Br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48199"/>
                  </a:ext>
                </a:extLst>
              </a:tr>
              <a:tr h="673589">
                <a:tc gridSpan="2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effectLst/>
                        </a:rPr>
                        <a:t>محلول مائيّ لمادّة أيونيّة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kern="1200" dirty="0">
                          <a:effectLst/>
                        </a:rPr>
                        <a:t>أيونات </a:t>
                      </a:r>
                      <a:r>
                        <a:rPr lang="ar-SA" sz="1800" kern="1200" dirty="0" err="1">
                          <a:effectLst/>
                        </a:rPr>
                        <a:t>مُميّئة</a:t>
                      </a:r>
                      <a:r>
                        <a:rPr lang="ar-SA" sz="1800" kern="1200" dirty="0">
                          <a:effectLst/>
                        </a:rPr>
                        <a:t> حُرة الحركة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effectLst/>
                        </a:rPr>
                        <a:t>                                   מים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effectLst/>
                        </a:rPr>
                        <a:t>KBr</a:t>
                      </a:r>
                      <a:r>
                        <a:rPr lang="en-US" sz="1800" kern="1200" baseline="-25000" dirty="0">
                          <a:effectLst/>
                        </a:rPr>
                        <a:t>(s)</a:t>
                      </a:r>
                      <a:r>
                        <a:rPr lang="en-US" sz="1800" kern="1200" dirty="0">
                          <a:effectLst/>
                        </a:rPr>
                        <a:t>   </a:t>
                      </a:r>
                      <a:r>
                        <a:rPr lang="en-US" sz="1800" kern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kern="1200" dirty="0">
                          <a:effectLst/>
                        </a:rPr>
                        <a:t>   K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dirty="0">
                          <a:effectLst/>
                        </a:rPr>
                        <a:t>  +  Br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84924"/>
                  </a:ext>
                </a:extLst>
              </a:tr>
              <a:tr h="830278">
                <a:tc gridSpan="2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effectLst/>
                        </a:rPr>
                        <a:t>محلول يحتوي نواتج تفاعل مادّة جُزيئيّة مع الماء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kern="1200" dirty="0">
                          <a:effectLst/>
                        </a:rPr>
                        <a:t>أيونات </a:t>
                      </a:r>
                      <a:r>
                        <a:rPr lang="ar-SA" sz="1800" kern="1200" dirty="0" err="1">
                          <a:effectLst/>
                        </a:rPr>
                        <a:t>مُميّئة</a:t>
                      </a:r>
                      <a:r>
                        <a:rPr lang="ar-SA" sz="1800" kern="1200" dirty="0">
                          <a:effectLst/>
                        </a:rPr>
                        <a:t> حُرة الحركة</a:t>
                      </a:r>
                      <a:endParaRPr lang="he-IL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HCl</a:t>
                      </a:r>
                      <a:r>
                        <a:rPr lang="en-US" sz="1800" kern="1200" baseline="-25000" dirty="0">
                          <a:effectLst/>
                        </a:rPr>
                        <a:t>(g)</a:t>
                      </a:r>
                      <a:r>
                        <a:rPr lang="en-US" sz="1800" kern="1200" dirty="0">
                          <a:effectLst/>
                        </a:rPr>
                        <a:t>  + H</a:t>
                      </a:r>
                      <a:r>
                        <a:rPr lang="en-US" sz="1800" kern="1200" baseline="-250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O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1800" kern="1200" dirty="0">
                          <a:effectLst/>
                        </a:rPr>
                        <a:t> H</a:t>
                      </a:r>
                      <a:r>
                        <a:rPr lang="en-US" sz="1800" kern="1200" baseline="-25000" dirty="0">
                          <a:effectLst/>
                        </a:rPr>
                        <a:t>3</a:t>
                      </a:r>
                      <a:r>
                        <a:rPr lang="en-US" sz="1800" kern="1200" dirty="0">
                          <a:effectLst/>
                        </a:rPr>
                        <a:t>O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</a:rPr>
                        <a:t>+  Cl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endParaRPr lang="en-US" sz="1800" kern="1200" dirty="0">
                        <a:effectLst/>
                      </a:endParaRPr>
                    </a:p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NH</a:t>
                      </a:r>
                      <a:r>
                        <a:rPr lang="en-US" sz="1800" kern="1200" baseline="-25000" dirty="0">
                          <a:effectLst/>
                        </a:rPr>
                        <a:t>3(g)</a:t>
                      </a:r>
                      <a:r>
                        <a:rPr lang="en-US" sz="1800" kern="1200" dirty="0">
                          <a:effectLst/>
                        </a:rPr>
                        <a:t> + H</a:t>
                      </a:r>
                      <a:r>
                        <a:rPr lang="en-US" sz="1800" kern="1200" baseline="-250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O</a:t>
                      </a:r>
                      <a:r>
                        <a:rPr lang="en-US" sz="1800" kern="1200" baseline="-25000" dirty="0">
                          <a:effectLst/>
                        </a:rPr>
                        <a:t>(l)</a:t>
                      </a:r>
                      <a:r>
                        <a:rPr lang="en-US" sz="1800" kern="1200" dirty="0">
                          <a:effectLst/>
                        </a:rPr>
                        <a:t> ↔ NH</a:t>
                      </a:r>
                      <a:r>
                        <a:rPr lang="en-US" sz="1800" kern="1200" baseline="-25000" dirty="0">
                          <a:effectLst/>
                        </a:rPr>
                        <a:t>4</a:t>
                      </a:r>
                      <a:r>
                        <a:rPr lang="en-US" sz="1800" kern="1200" baseline="50000" dirty="0">
                          <a:effectLst/>
                        </a:rPr>
                        <a:t>+</a:t>
                      </a:r>
                      <a:r>
                        <a:rPr lang="en-US" sz="1800" kern="1200" baseline="-25000" dirty="0">
                          <a:effectLst/>
                        </a:rPr>
                        <a:t> 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dirty="0">
                          <a:effectLst/>
                        </a:rPr>
                        <a:t> + OH</a:t>
                      </a:r>
                      <a:r>
                        <a:rPr lang="en-US" sz="1800" kern="1200" baseline="500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kern="1200" baseline="-25000" dirty="0">
                          <a:effectLst/>
                        </a:rPr>
                        <a:t>(</a:t>
                      </a:r>
                      <a:r>
                        <a:rPr lang="en-US" sz="1800" kern="1200" baseline="-25000" dirty="0" err="1">
                          <a:effectLst/>
                        </a:rPr>
                        <a:t>aq</a:t>
                      </a:r>
                      <a:r>
                        <a:rPr lang="en-US" sz="1800" kern="1200" baseline="-25000" dirty="0">
                          <a:effectLst/>
                        </a:rPr>
                        <a:t>)</a:t>
                      </a:r>
                      <a:r>
                        <a:rPr lang="en-US" sz="1800" kern="1200" dirty="0">
                          <a:effectLst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817958"/>
                  </a:ext>
                </a:extLst>
              </a:tr>
              <a:tr h="781032">
                <a:tc gridSpan="2"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effectLst/>
                        </a:rPr>
                        <a:t>مادة ذريّة صلبة (موادّ كهذه تقريبا لا تتواجد في الحالة السائلة) </a:t>
                      </a:r>
                      <a:endParaRPr lang="he-IL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kern="1200" dirty="0">
                          <a:effectLst/>
                        </a:rPr>
                        <a:t>إلكترونات</a:t>
                      </a:r>
                      <a:endParaRPr lang="en-US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kern="1200" dirty="0">
                          <a:effectLst/>
                        </a:rPr>
                        <a:t> Ge</a:t>
                      </a:r>
                      <a:r>
                        <a:rPr lang="en-US" sz="2000" kern="1200" baseline="-25000" dirty="0">
                          <a:effectLst/>
                        </a:rPr>
                        <a:t>(s)</a:t>
                      </a:r>
                      <a:r>
                        <a:rPr lang="en-US" sz="2000" kern="1200" dirty="0">
                          <a:effectLst/>
                        </a:rPr>
                        <a:t> , Si</a:t>
                      </a:r>
                      <a:r>
                        <a:rPr lang="en-US" sz="2000" kern="1200" baseline="-25000" dirty="0">
                          <a:effectLst/>
                        </a:rPr>
                        <a:t>(s)</a:t>
                      </a:r>
                      <a:r>
                        <a:rPr lang="en-US" sz="2000" kern="1200" dirty="0">
                          <a:effectLst/>
                        </a:rPr>
                        <a:t> , C</a:t>
                      </a:r>
                      <a:r>
                        <a:rPr lang="he-IL" sz="2000" kern="1200" baseline="-25000" dirty="0">
                          <a:effectLst/>
                        </a:rPr>
                        <a:t>(גרפיט)</a:t>
                      </a:r>
                      <a:endParaRPr lang="he-I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83416"/>
                  </a:ext>
                </a:extLst>
              </a:tr>
            </a:tbl>
          </a:graphicData>
        </a:graphic>
      </p:graphicFrame>
      <p:sp>
        <p:nvSpPr>
          <p:cNvPr id="9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180424" y="1"/>
            <a:ext cx="10011575" cy="1147540"/>
          </a:xfrm>
        </p:spPr>
        <p:txBody>
          <a:bodyPr>
            <a:normAutofit/>
          </a:bodyPr>
          <a:lstStyle/>
          <a:p>
            <a:pPr rtl="1"/>
            <a:r>
              <a:rPr lang="ar-SA" sz="3200" b="1" dirty="0">
                <a:solidFill>
                  <a:srgbClr val="3333FF"/>
                </a:solidFill>
                <a:cs typeface="+mn-cs"/>
              </a:rPr>
              <a:t>توصيات لطُرُق مُعالجة</a:t>
            </a:r>
            <a:br>
              <a:rPr lang="he-IL" sz="3200" b="1" dirty="0">
                <a:solidFill>
                  <a:srgbClr val="3333FF"/>
                </a:solidFill>
                <a:cs typeface="+mn-cs"/>
              </a:rPr>
            </a:br>
            <a:r>
              <a:rPr lang="ar-SA" sz="3200" b="1" dirty="0">
                <a:solidFill>
                  <a:srgbClr val="3333FF"/>
                </a:solidFill>
                <a:cs typeface="+mn-cs"/>
              </a:rPr>
              <a:t>الجُسيمات "المسؤولة" عن التوصيل الكهربائي في الموادّ والمحاليل</a:t>
            </a:r>
            <a:endParaRPr lang="he-IL" sz="3200" b="1" dirty="0">
              <a:solidFill>
                <a:srgbClr val="3333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90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B1929-2A14-47E5-8EF4-75B4E009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371" y="0"/>
            <a:ext cx="10036628" cy="1325563"/>
          </a:xfrm>
        </p:spPr>
        <p:txBody>
          <a:bodyPr/>
          <a:lstStyle/>
          <a:p>
            <a:r>
              <a:rPr lang="ar-SA" sz="3600" b="1" dirty="0">
                <a:solidFill>
                  <a:srgbClr val="3366FF"/>
                </a:solidFill>
              </a:rPr>
              <a:t>أخطاء مُميَّزة</a:t>
            </a:r>
            <a:br>
              <a:rPr lang="he-IL" sz="3600" b="1" dirty="0">
                <a:solidFill>
                  <a:srgbClr val="3333FF"/>
                </a:solidFill>
                <a:cs typeface="+mn-cs"/>
              </a:rPr>
            </a:br>
            <a:r>
              <a:rPr lang="ar-SA" sz="3600" b="1" dirty="0">
                <a:solidFill>
                  <a:srgbClr val="3333FF"/>
                </a:solidFill>
                <a:cs typeface="+mn-cs"/>
              </a:rPr>
              <a:t>الانتقال بين طُرُق التمثيل المُختلفة للجُزيئات</a:t>
            </a:r>
            <a:endParaRPr lang="he-IL" sz="3600" dirty="0">
              <a:solidFill>
                <a:srgbClr val="3333FF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B3C811-F30D-4672-B2B5-4256B1CA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371" y="1499806"/>
            <a:ext cx="10036628" cy="4351338"/>
          </a:xfrm>
        </p:spPr>
        <p:txBody>
          <a:bodyPr>
            <a:normAutofit fontScale="92500" lnSpcReduction="10000"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SA" sz="3500" dirty="0"/>
              <a:t>بَلبَلة بين طُرُق التمثيل المُختلفة للجُزيئات. </a:t>
            </a:r>
            <a:r>
              <a:rPr lang="he-IL" sz="3500" dirty="0"/>
              <a:t> 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3500" dirty="0"/>
          </a:p>
          <a:p>
            <a:pPr marL="514350" indent="-514350" algn="r" rtl="1">
              <a:buFont typeface="+mj-lt"/>
              <a:buAutoNum type="arabicPeriod"/>
            </a:pPr>
            <a:r>
              <a:rPr lang="ar-SA" sz="3500" dirty="0"/>
              <a:t>تسجيل خاطئ للصيغة البنائيّة. </a:t>
            </a:r>
          </a:p>
          <a:p>
            <a:pPr marL="0" indent="0" algn="r" rtl="1">
              <a:buNone/>
            </a:pPr>
            <a:r>
              <a:rPr lang="he-IL" sz="3500" dirty="0"/>
              <a:t>    </a:t>
            </a:r>
            <a:r>
              <a:rPr lang="ar-SA" sz="3500" dirty="0"/>
              <a:t>مثلا، عدم تسجيل الخط الذي يرمُز للرابط </a:t>
            </a:r>
            <a:r>
              <a:rPr lang="ar-SA" sz="3500" dirty="0" err="1"/>
              <a:t>الكوفلنتي</a:t>
            </a:r>
            <a:r>
              <a:rPr lang="ar-SA" sz="3500" dirty="0"/>
              <a:t> بين ذرات الهيدروجين والأكسجين داخل مجموعة الهيدروكسيل،</a:t>
            </a:r>
            <a:r>
              <a:rPr lang="he-IL" sz="3500" dirty="0"/>
              <a:t> </a:t>
            </a:r>
            <a:r>
              <a:rPr lang="en-US" sz="3500" dirty="0"/>
              <a:t>-O-H</a:t>
            </a:r>
            <a:r>
              <a:rPr lang="he-IL" sz="3500" dirty="0"/>
              <a:t>.</a:t>
            </a:r>
          </a:p>
          <a:p>
            <a:pPr marL="514350" indent="-514350" algn="r" rtl="1">
              <a:buFont typeface="+mj-lt"/>
              <a:buAutoNum type="arabicPeriod"/>
            </a:pPr>
            <a:endParaRPr lang="he-IL" sz="3500" dirty="0"/>
          </a:p>
          <a:p>
            <a:pPr marL="0" indent="0" algn="r" rtl="1">
              <a:buNone/>
            </a:pPr>
            <a:r>
              <a:rPr lang="he-IL" sz="3500" dirty="0"/>
              <a:t>3. </a:t>
            </a:r>
            <a:r>
              <a:rPr lang="ar-SA" sz="3500" dirty="0"/>
              <a:t>تسجيل خاطئ لصيغة التمثيل الإلكتروني. </a:t>
            </a:r>
          </a:p>
          <a:p>
            <a:pPr marL="0" indent="0" algn="r" rtl="1">
              <a:buNone/>
            </a:pPr>
            <a:r>
              <a:rPr lang="he-IL" sz="3500" dirty="0"/>
              <a:t>    </a:t>
            </a:r>
            <a:r>
              <a:rPr lang="ar-SA" sz="3500" dirty="0"/>
              <a:t>عدم تسجيل أزواج الإلكترونات الغير رابطة. </a:t>
            </a:r>
            <a:endParaRPr lang="he-IL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3253199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B7607C4B-DBD9-423D-BF3C-4224FCB0B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905389"/>
              </p:ext>
            </p:extLst>
          </p:nvPr>
        </p:nvGraphicFramePr>
        <p:xfrm>
          <a:off x="2053883" y="2330445"/>
          <a:ext cx="9969303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84420">
                  <a:extLst>
                    <a:ext uri="{9D8B030D-6E8A-4147-A177-3AD203B41FA5}">
                      <a16:colId xmlns:a16="http://schemas.microsoft.com/office/drawing/2014/main" val="747584128"/>
                    </a:ext>
                  </a:extLst>
                </a:gridCol>
                <a:gridCol w="3545452">
                  <a:extLst>
                    <a:ext uri="{9D8B030D-6E8A-4147-A177-3AD203B41FA5}">
                      <a16:colId xmlns:a16="http://schemas.microsoft.com/office/drawing/2014/main" val="4200046080"/>
                    </a:ext>
                  </a:extLst>
                </a:gridCol>
                <a:gridCol w="3439431">
                  <a:extLst>
                    <a:ext uri="{9D8B030D-6E8A-4147-A177-3AD203B41FA5}">
                      <a16:colId xmlns:a16="http://schemas.microsoft.com/office/drawing/2014/main" val="100890208"/>
                    </a:ext>
                  </a:extLst>
                </a:gridCol>
              </a:tblGrid>
              <a:tr h="84885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صيغة جُزيئيّة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تمثيل كامل للصيغة البنائيّة</a:t>
                      </a:r>
                      <a:endParaRPr lang="en-US" sz="28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تمثيل مُختصر للصيغة البنائيّة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04205"/>
                  </a:ext>
                </a:extLst>
              </a:tr>
              <a:tr h="2340000"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تحديد الذرات التي تُكوّن الجُزيء وعددها. يُمكن تسجيل المجموعة الوظيفيّة في هذه الصيغة، حتى يتم التشديد على وجودها.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تمثيل جميع الذرات في الجُزيء والروابط بينها. </a:t>
                      </a: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في هذا التمثيل </a:t>
                      </a:r>
                      <a:r>
                        <a:rPr lang="ar-SA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نُسجّل</a:t>
                      </a: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جميع ذرات الكربون والهيدروجين. </a:t>
                      </a:r>
                      <a:endParaRPr lang="he-IL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تمثيل للروابط بين الذرات في الجُزيء (ما عدا الروابط مع ذرات الهيدروجين). </a:t>
                      </a:r>
                    </a:p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في هذا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التمثيل </a:t>
                      </a:r>
                      <a:r>
                        <a:rPr lang="ar-SA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لا نُسجّل</a:t>
                      </a:r>
                      <a:r>
                        <a:rPr lang="he-IL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ذرات الكربون والهيدروجين، ما عدا في المجموعات الوظيفيّة.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618818"/>
                  </a:ext>
                </a:extLst>
              </a:tr>
            </a:tbl>
          </a:graphicData>
        </a:graphic>
      </p:graphicFrame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2000" y="1404460"/>
            <a:ext cx="9780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hlinkClick r:id="rId2"/>
              </a:rPr>
              <a:t>נספח 1 - מונחון לנוסחאות של חומרים</a:t>
            </a:r>
            <a:endParaRPr lang="he-IL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2000" y="-13062"/>
            <a:ext cx="9780000" cy="1235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333FF"/>
                </a:solidFill>
                <a:latin typeface="+mj-lt"/>
                <a:ea typeface="+mj-ea"/>
              </a:defRPr>
            </a:lvl1pPr>
          </a:lstStyle>
          <a:p>
            <a:r>
              <a:rPr lang="ar-SA" sz="3900" dirty="0"/>
              <a:t>توصيات لطُرُق مُعالجة</a:t>
            </a:r>
          </a:p>
          <a:p>
            <a:r>
              <a:rPr lang="ar-SA" sz="3900" dirty="0"/>
              <a:t> أشكال تمثيل</a:t>
            </a:r>
            <a:r>
              <a:rPr lang="he-IL" sz="3900" dirty="0"/>
              <a:t> </a:t>
            </a:r>
            <a:r>
              <a:rPr lang="ar-SA" sz="3900" dirty="0"/>
              <a:t>الجُزيء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616382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BA954446-9322-4E11-96BB-894A165B9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108776"/>
              </p:ext>
            </p:extLst>
          </p:nvPr>
        </p:nvGraphicFramePr>
        <p:xfrm>
          <a:off x="2248170" y="1032693"/>
          <a:ext cx="9573716" cy="56279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98172">
                  <a:extLst>
                    <a:ext uri="{9D8B030D-6E8A-4147-A177-3AD203B41FA5}">
                      <a16:colId xmlns:a16="http://schemas.microsoft.com/office/drawing/2014/main" val="1335908082"/>
                    </a:ext>
                  </a:extLst>
                </a:gridCol>
                <a:gridCol w="2569746">
                  <a:extLst>
                    <a:ext uri="{9D8B030D-6E8A-4147-A177-3AD203B41FA5}">
                      <a16:colId xmlns:a16="http://schemas.microsoft.com/office/drawing/2014/main" val="1445324431"/>
                    </a:ext>
                  </a:extLst>
                </a:gridCol>
                <a:gridCol w="3241715">
                  <a:extLst>
                    <a:ext uri="{9D8B030D-6E8A-4147-A177-3AD203B41FA5}">
                      <a16:colId xmlns:a16="http://schemas.microsoft.com/office/drawing/2014/main" val="3407372042"/>
                    </a:ext>
                  </a:extLst>
                </a:gridCol>
                <a:gridCol w="2064083">
                  <a:extLst>
                    <a:ext uri="{9D8B030D-6E8A-4147-A177-3AD203B41FA5}">
                      <a16:colId xmlns:a16="http://schemas.microsoft.com/office/drawing/2014/main" val="707088986"/>
                    </a:ext>
                  </a:extLst>
                </a:gridCol>
              </a:tblGrid>
              <a:tr h="701082">
                <a:tc>
                  <a:txBody>
                    <a:bodyPr/>
                    <a:lstStyle/>
                    <a:p>
                      <a:pPr algn="ctr" rtl="1"/>
                      <a:endParaRPr lang="he-IL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صيغة جُزيئيّة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تمثيل كامل للصيغة البنائية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a:t>تمثيل مُختصر للصيغة البنائية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58650"/>
                  </a:ext>
                </a:extLst>
              </a:tr>
              <a:tr h="109449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ar-SA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إيثان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518728"/>
                  </a:ext>
                </a:extLst>
              </a:tr>
              <a:tr h="116846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إيثانول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 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556464"/>
                  </a:ext>
                </a:extLst>
              </a:tr>
              <a:tr h="148050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حامض </a:t>
                      </a:r>
                      <a:r>
                        <a:rPr lang="ar-SA" sz="2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الأستيك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86790"/>
                  </a:ext>
                </a:extLst>
              </a:tr>
              <a:tr h="115300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إيثيل أمين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24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797513"/>
                  </a:ext>
                </a:extLst>
              </a:tr>
            </a:tbl>
          </a:graphicData>
        </a:graphic>
      </p:graphicFrame>
      <p:cxnSp>
        <p:nvCxnSpPr>
          <p:cNvPr id="5" name="Line 495">
            <a:extLst>
              <a:ext uri="{FF2B5EF4-FFF2-40B4-BE49-F238E27FC236}">
                <a16:creationId xmlns:a16="http://schemas.microsoft.com/office/drawing/2014/main" id="{27C4A69B-3CDA-4AE0-AF9E-D1A950C578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282" y="2129066"/>
            <a:ext cx="288000" cy="3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תמונה 5">
            <a:extLst>
              <a:ext uri="{FF2B5EF4-FFF2-40B4-BE49-F238E27FC236}">
                <a16:creationId xmlns:a16="http://schemas.microsoft.com/office/drawing/2014/main" id="{44E8649E-D967-426C-9324-97CD97CD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076" y="1794454"/>
            <a:ext cx="1178356" cy="88891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A70FE22-2A52-4F6D-BEFE-7F5C907B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025" y="2977557"/>
            <a:ext cx="1459112" cy="97274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F514722-BDA6-4C01-8A7C-BF89BF1CA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685" y="4169145"/>
            <a:ext cx="1531494" cy="103408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24D8CE2-3609-4715-99F7-B17AB8022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422" y="5596152"/>
            <a:ext cx="1458526" cy="98883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387FC2F-4EA2-467A-BEA0-55D4A360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603" y="2944476"/>
            <a:ext cx="1154099" cy="97274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6C69527-30C2-42DB-8673-5FC54E354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843" y="4056600"/>
            <a:ext cx="1258874" cy="1395708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4DAF7AC9-BD29-463A-8026-58893A9EA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197" y="5587830"/>
            <a:ext cx="1285950" cy="1005477"/>
          </a:xfrm>
          <a:prstGeom prst="rect">
            <a:avLst/>
          </a:prstGeom>
        </p:spPr>
      </p:pic>
      <p:sp>
        <p:nvSpPr>
          <p:cNvPr id="14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1999" y="5045"/>
            <a:ext cx="9780001" cy="900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3333FF"/>
                </a:solidFill>
                <a:latin typeface="+mj-lt"/>
                <a:ea typeface="+mj-ea"/>
              </a:defRPr>
            </a:lvl1pPr>
          </a:lstStyle>
          <a:p>
            <a:r>
              <a:rPr lang="ar-SA" sz="3600" dirty="0">
                <a:cs typeface="+mj-cs"/>
              </a:rPr>
              <a:t>أشكال تمثيل الجُزيء - أمثلة</a:t>
            </a:r>
            <a:endParaRPr lang="he-IL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0546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BD1EE7F-7E69-47F5-A69F-01F85FA18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7" y="1345320"/>
            <a:ext cx="10315072" cy="5363824"/>
          </a:xfrm>
        </p:spPr>
        <p:txBody>
          <a:bodyPr>
            <a:noAutofit/>
          </a:bodyPr>
          <a:lstStyle/>
          <a:p>
            <a:pPr algn="r" rtl="1"/>
            <a:r>
              <a:rPr lang="ar-SA" sz="2400" b="1" dirty="0"/>
              <a:t>قوانين تسجيل صيغة تمثيل إلكترونية </a:t>
            </a:r>
            <a:r>
              <a:rPr lang="ar-SA" sz="2400" b="1" u="sng" dirty="0"/>
              <a:t>للذرات</a:t>
            </a:r>
            <a:r>
              <a:rPr lang="ar-SA" sz="2400" b="1" dirty="0"/>
              <a:t>:</a:t>
            </a:r>
            <a:endParaRPr lang="en-US" sz="2400" dirty="0"/>
          </a:p>
          <a:p>
            <a:pPr marL="809625" indent="-452438" algn="r" rtl="1">
              <a:buFont typeface="+mj-lt"/>
              <a:buAutoNum type="arabicPeriod"/>
            </a:pPr>
            <a:r>
              <a:rPr lang="ar-SA" sz="2400" dirty="0"/>
              <a:t>نُسجّل رمز الذرة. </a:t>
            </a:r>
            <a:endParaRPr lang="en-US" sz="2400" dirty="0"/>
          </a:p>
          <a:p>
            <a:pPr marL="809625" indent="-452438" algn="r" rtl="1">
              <a:buFont typeface="+mj-lt"/>
              <a:buAutoNum type="arabicPeriod"/>
            </a:pPr>
            <a:r>
              <a:rPr lang="ar-SA" sz="2400" dirty="0"/>
              <a:t>نُحدد</a:t>
            </a:r>
            <a:r>
              <a:rPr lang="he-IL" sz="2400" dirty="0"/>
              <a:t> </a:t>
            </a:r>
            <a:r>
              <a:rPr lang="ar-SA" sz="2400" dirty="0"/>
              <a:t>عدد إلكترونات التكافؤ للذرات بحسب رقم العمود في القائمة الدورية. </a:t>
            </a:r>
            <a:endParaRPr lang="en-US" sz="2400" dirty="0"/>
          </a:p>
          <a:p>
            <a:pPr marL="809625" indent="-452438" algn="r" rtl="1">
              <a:buFont typeface="+mj-lt"/>
              <a:buAutoNum type="arabicPeriod"/>
            </a:pPr>
            <a:r>
              <a:rPr lang="ar-SA" sz="2400" dirty="0"/>
              <a:t>نرمز للإلكترونات في أربع أماكن حول رمز الذرة كنقاط، كل إلكترون فوق الإلكترون الرابع نُسجّله في زوج مع إلكترون مُنفرد والذي تمّ تسجيله سابقًا.</a:t>
            </a:r>
            <a:endParaRPr lang="en-US" sz="1600" dirty="0"/>
          </a:p>
          <a:p>
            <a:pPr algn="r" rtl="1">
              <a:spcBef>
                <a:spcPts val="1800"/>
              </a:spcBef>
            </a:pPr>
            <a:r>
              <a:rPr lang="ar-SA" sz="2400" b="1" dirty="0"/>
              <a:t>صيغة تمثيل إلكترونيّة </a:t>
            </a:r>
            <a:r>
              <a:rPr lang="ar-SA" sz="2400" b="1" u="sng" dirty="0"/>
              <a:t>للجُزيئات</a:t>
            </a:r>
            <a:r>
              <a:rPr lang="ar-SA" sz="2400" b="1" dirty="0"/>
              <a:t>: </a:t>
            </a:r>
            <a:endParaRPr lang="en-US" sz="2400" dirty="0"/>
          </a:p>
          <a:p>
            <a:pPr marL="0" indent="0" algn="r" rtl="1">
              <a:buNone/>
            </a:pPr>
            <a:r>
              <a:rPr lang="he-IL" sz="2400" dirty="0"/>
              <a:t>    </a:t>
            </a:r>
            <a:r>
              <a:rPr lang="ar-SA" sz="2400" dirty="0"/>
              <a:t>تعرض الصيغة جميع الإلكترونات في مستوى الطاقة الأخير (إلكترونات التكافؤ). </a:t>
            </a:r>
            <a:br>
              <a:rPr lang="en-US" sz="2400" dirty="0"/>
            </a:br>
            <a:r>
              <a:rPr lang="he-IL" sz="2400" dirty="0"/>
              <a:t>    </a:t>
            </a:r>
            <a:r>
              <a:rPr lang="ar-SA" sz="2400" dirty="0"/>
              <a:t>يتم رسم إلكترونات الرابط كنقطتين، </a:t>
            </a:r>
            <a:r>
              <a:rPr lang="ar-SA" sz="2400" u="sng" dirty="0"/>
              <a:t>أو</a:t>
            </a:r>
            <a:r>
              <a:rPr lang="he-IL" sz="2400" dirty="0"/>
              <a:t> </a:t>
            </a:r>
            <a:r>
              <a:rPr lang="ar-SA" sz="2400" dirty="0"/>
              <a:t>كخط واحد.</a:t>
            </a:r>
            <a:endParaRPr lang="he-IL" sz="2400" dirty="0"/>
          </a:p>
          <a:p>
            <a:pPr marL="0" indent="0" algn="r" rtl="1">
              <a:buNone/>
            </a:pPr>
            <a:r>
              <a:rPr lang="he-IL" sz="2400" dirty="0"/>
              <a:t>    </a:t>
            </a:r>
            <a:r>
              <a:rPr lang="ar-SA" sz="2400" b="1" dirty="0"/>
              <a:t>إلزامي</a:t>
            </a:r>
            <a:r>
              <a:rPr lang="he-IL" sz="2400" dirty="0"/>
              <a:t> </a:t>
            </a:r>
            <a:r>
              <a:rPr lang="ar-SA" sz="2400" dirty="0"/>
              <a:t>تسجيل أزواج الإلكترونات الغير رابطة!</a:t>
            </a:r>
            <a:endParaRPr lang="en-US" sz="2400" dirty="0"/>
          </a:p>
          <a:p>
            <a:pPr marL="0" indent="0" algn="r" rtl="1">
              <a:spcBef>
                <a:spcPts val="1800"/>
              </a:spcBef>
              <a:buNone/>
            </a:pPr>
            <a:r>
              <a:rPr lang="he-IL" sz="2400" b="1" dirty="0"/>
              <a:t>מומלץ לתרגל רישום של נוסחאות ייצוג אלקטרוניות לאורך הלימוד </a:t>
            </a:r>
            <a:br>
              <a:rPr lang="en-US" sz="2400" b="1" dirty="0"/>
            </a:br>
            <a:r>
              <a:rPr lang="he-IL" sz="2400" b="1" dirty="0"/>
              <a:t>של כל נושאי הסילבוס. </a:t>
            </a:r>
            <a:br>
              <a:rPr lang="en-US" sz="2400" b="1" dirty="0"/>
            </a:br>
            <a:r>
              <a:rPr lang="he-IL" sz="2400" b="1" dirty="0"/>
              <a:t>מומלץ לבחור מולקולות המכילות אטומי חמצן, חנקן, הלוגנים</a:t>
            </a:r>
            <a:r>
              <a:rPr lang="he-IL" sz="2400" dirty="0"/>
              <a:t>.</a:t>
            </a:r>
            <a:endParaRPr lang="en-US" sz="2400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CD0F253C-5B98-4C1E-89C5-94BF5D3E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881" y="17850"/>
            <a:ext cx="9798518" cy="1325563"/>
          </a:xfrm>
        </p:spPr>
        <p:txBody>
          <a:bodyPr>
            <a:normAutofit/>
          </a:bodyPr>
          <a:lstStyle/>
          <a:p>
            <a:pPr rtl="1"/>
            <a:r>
              <a:rPr lang="ar-SA" sz="3200" b="1" dirty="0">
                <a:solidFill>
                  <a:srgbClr val="3333FF"/>
                </a:solidFill>
              </a:rPr>
              <a:t>توصيات لطُرُق مُعالجة</a:t>
            </a:r>
            <a:br>
              <a:rPr lang="he-IL" sz="3200" b="1" dirty="0">
                <a:solidFill>
                  <a:srgbClr val="3333FF"/>
                </a:solidFill>
                <a:cs typeface="+mn-cs"/>
              </a:rPr>
            </a:br>
            <a:r>
              <a:rPr lang="ar-SA" sz="3200" b="1" dirty="0">
                <a:solidFill>
                  <a:srgbClr val="3333FF"/>
                </a:solidFill>
                <a:cs typeface="+mn-cs"/>
              </a:rPr>
              <a:t>تسجيل صيغة تمثيل إلكترونية </a:t>
            </a:r>
            <a:r>
              <a:rPr lang="ar-SA" sz="3200" b="1" u="sng" dirty="0">
                <a:solidFill>
                  <a:srgbClr val="3333FF"/>
                </a:solidFill>
                <a:cs typeface="+mn-cs"/>
              </a:rPr>
              <a:t>للذرات والجُزيئات</a:t>
            </a:r>
            <a:endParaRPr lang="he-IL" sz="3200" b="1" u="sng" dirty="0">
              <a:solidFill>
                <a:srgbClr val="3333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19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06894" y="0"/>
            <a:ext cx="9685106" cy="1143000"/>
          </a:xfrm>
        </p:spPr>
        <p:txBody>
          <a:bodyPr/>
          <a:lstStyle/>
          <a:p>
            <a:r>
              <a:rPr lang="he-IL" altLang="he-IL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תוכנית</a:t>
            </a:r>
            <a:r>
              <a:rPr lang="he-IL" altLang="he-IL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הלימודים העדכנית</a:t>
            </a:r>
            <a:endParaRPr lang="he-IL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07535" y="1600201"/>
            <a:ext cx="10384465" cy="4357837"/>
          </a:xfrm>
        </p:spPr>
        <p:txBody>
          <a:bodyPr/>
          <a:lstStyle/>
          <a:p>
            <a:pPr algn="just" rtl="1">
              <a:spcBef>
                <a:spcPts val="1200"/>
              </a:spcBef>
            </a:pPr>
            <a:r>
              <a:rPr lang="he-IL" sz="2800" dirty="0"/>
              <a:t>תוכנית הלימודים בכימיה עברה שינויים רבים במהלך השנים. </a:t>
            </a:r>
            <a:br>
              <a:rPr lang="en-US" sz="2800" dirty="0"/>
            </a:br>
            <a:r>
              <a:rPr lang="he-IL" sz="2800" dirty="0"/>
              <a:t>כתוצאה מכך יש מבחנים, ספרים ודפי תרגול רבים המכילים שאלות שאינן נמצאות בסילבוס ובחומר הלימוד.</a:t>
            </a:r>
          </a:p>
          <a:p>
            <a:pPr algn="just" rtl="1">
              <a:spcBef>
                <a:spcPts val="1800"/>
              </a:spcBef>
            </a:pPr>
            <a:r>
              <a:rPr lang="he-IL" sz="2800" dirty="0"/>
              <a:t>על מנת להקל עליכם ועל התלמידים, במיוחד בזמן ההכנה לבגרות, מומלץ להכיר את הסילבוס ולהשתמש בו. </a:t>
            </a:r>
          </a:p>
          <a:p>
            <a:pPr lvl="0" algn="just" rtl="1">
              <a:spcBef>
                <a:spcPts val="1800"/>
              </a:spcBef>
            </a:pPr>
            <a:r>
              <a:rPr lang="he-IL" sz="2800" dirty="0">
                <a:solidFill>
                  <a:srgbClr val="000000"/>
                </a:solidFill>
              </a:rPr>
              <a:t>הסילבוס נמצא </a:t>
            </a:r>
            <a:r>
              <a:rPr lang="he-IL" sz="2800" dirty="0">
                <a:solidFill>
                  <a:srgbClr val="000000"/>
                </a:solidFill>
                <a:hlinkClick r:id="rId2"/>
              </a:rPr>
              <a:t>באתר מפמ"ר</a:t>
            </a:r>
            <a:r>
              <a:rPr lang="he-IL" sz="2800" dirty="0">
                <a:solidFill>
                  <a:srgbClr val="000000"/>
                </a:solidFill>
              </a:rPr>
              <a:t>.</a:t>
            </a:r>
          </a:p>
          <a:p>
            <a:pPr lvl="0" algn="just" rtl="1">
              <a:spcBef>
                <a:spcPts val="1800"/>
              </a:spcBef>
            </a:pPr>
            <a:r>
              <a:rPr lang="he-IL" sz="2800" dirty="0">
                <a:solidFill>
                  <a:srgbClr val="000000"/>
                </a:solidFill>
              </a:rPr>
              <a:t>כמובן שאין מניעה להרחיב נושאים מסוימים, במידה ויש זמן לכך.</a:t>
            </a:r>
          </a:p>
        </p:txBody>
      </p:sp>
      <p:sp>
        <p:nvSpPr>
          <p:cNvPr id="7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1970545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97367" y="25534"/>
            <a:ext cx="9874155" cy="10840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ar-SA" sz="3600" b="1" dirty="0">
                <a:solidFill>
                  <a:srgbClr val="3333FF"/>
                </a:solidFill>
              </a:rPr>
              <a:t>توصيات لطُرُق مُعالجة</a:t>
            </a:r>
            <a:br>
              <a:rPr lang="he-IL" sz="3600" b="1" dirty="0">
                <a:solidFill>
                  <a:srgbClr val="3333FF"/>
                </a:solidFill>
                <a:cs typeface="+mn-cs"/>
              </a:rPr>
            </a:br>
            <a:r>
              <a:rPr lang="ar-SA" sz="3600" b="1" dirty="0">
                <a:solidFill>
                  <a:srgbClr val="3333FF"/>
                </a:solidFill>
                <a:cs typeface="+mn-cs"/>
              </a:rPr>
              <a:t>صيغة تمثيل إلكترونية ل</a:t>
            </a:r>
            <a:r>
              <a:rPr lang="ar-SA" sz="3600" b="1" u="sng" dirty="0">
                <a:solidFill>
                  <a:srgbClr val="3333FF"/>
                </a:solidFill>
                <a:cs typeface="+mn-cs"/>
              </a:rPr>
              <a:t>أيونات أحادية الذرات</a:t>
            </a:r>
            <a:endParaRPr lang="he-IL" sz="3600" b="1" u="sng" dirty="0">
              <a:solidFill>
                <a:srgbClr val="3333FF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10464" y="1742740"/>
            <a:ext cx="9135663" cy="1430434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610464" y="1311126"/>
            <a:ext cx="10581536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0000"/>
                </a:solidFill>
                <a:latin typeface="Arial"/>
                <a:cs typeface="Arial"/>
              </a:rPr>
              <a:t>صيغة التمثيل الإلكترونية تعرض عدد الإلكترونات في مُستوى الطاقة الأخير. </a:t>
            </a:r>
            <a:endParaRPr lang="he-IL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he-IL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ar-SA" sz="2800" dirty="0"/>
              <a:t>يجب تسجيل صيغة التمثيل الإلكترونية لأيون مُعيّن بالتلاؤم مع عدد الإلكترونات الذي لديه في مُستوى الطاقة الأخير. </a:t>
            </a:r>
            <a:endParaRPr lang="he-IL" sz="2800" dirty="0"/>
          </a:p>
          <a:p>
            <a:r>
              <a:rPr lang="ar-SA" sz="2800" dirty="0"/>
              <a:t>عند تسجيل صيغة تمثيل إلكترونية للأيونات، دائما نُسجّل أقواس مُربّعة ودائما تكون هنالك شحنة أيضًا. </a:t>
            </a:r>
            <a:endParaRPr lang="he-IL" sz="2800" dirty="0"/>
          </a:p>
          <a:p>
            <a:endParaRPr lang="he-IL" sz="2800" dirty="0"/>
          </a:p>
          <a:p>
            <a:r>
              <a:rPr lang="ar-SA" sz="2800" dirty="0"/>
              <a:t>مثال</a:t>
            </a:r>
            <a:r>
              <a:rPr lang="he-IL" sz="2800" dirty="0"/>
              <a:t>: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2215176" y="4636276"/>
            <a:ext cx="8768851" cy="2095500"/>
            <a:chOff x="830513" y="3990371"/>
            <a:chExt cx="8768851" cy="20955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889" y="4433282"/>
              <a:ext cx="189547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424" y="4433283"/>
              <a:ext cx="1743075" cy="120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Image result for ion electronic structure clipart gif">
              <a:extLst>
                <a:ext uri="{FF2B5EF4-FFF2-40B4-BE49-F238E27FC236}">
                  <a16:creationId xmlns:a16="http://schemas.microsoft.com/office/drawing/2014/main" id="{130D043E-BBA4-4C32-B764-DC58D0145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13" y="3990371"/>
              <a:ext cx="3657600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חץ: ימינה 4">
              <a:extLst>
                <a:ext uri="{FF2B5EF4-FFF2-40B4-BE49-F238E27FC236}">
                  <a16:creationId xmlns:a16="http://schemas.microsoft.com/office/drawing/2014/main" id="{6025E52E-9035-427B-8CBE-9730353B4784}"/>
                </a:ext>
              </a:extLst>
            </p:cNvPr>
            <p:cNvSpPr/>
            <p:nvPr/>
          </p:nvSpPr>
          <p:spPr>
            <a:xfrm>
              <a:off x="4462356" y="4874429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829020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F415E2-76BA-4C43-A197-E3DCD8A9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345" y="1"/>
            <a:ext cx="9700543" cy="893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SA" sz="3600" b="1" dirty="0">
                <a:solidFill>
                  <a:srgbClr val="3333FF"/>
                </a:solidFill>
                <a:cs typeface="+mn-cs"/>
              </a:rPr>
              <a:t>توصيات لطُرُق تعليم الموضوع</a:t>
            </a:r>
            <a:endParaRPr lang="he-IL" sz="3600" b="1" dirty="0">
              <a:solidFill>
                <a:srgbClr val="3333FF"/>
              </a:solidFill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805455-EC8B-43DE-90C7-BE29FF870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299" y="1481788"/>
            <a:ext cx="10039589" cy="52698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dirty="0"/>
              <a:t> </a:t>
            </a:r>
            <a:endParaRPr lang="en-US" b="1" dirty="0"/>
          </a:p>
          <a:p>
            <a:pPr algn="r" rtl="1"/>
            <a:r>
              <a:rPr lang="ar-SA" sz="3000" dirty="0"/>
              <a:t>الفيلم التالي للطلاب "إلكترونات التكافؤ وصيغة لويس" والشرح المرفق في الموقع: </a:t>
            </a:r>
            <a:endParaRPr lang="en-US" sz="3000" b="1" dirty="0"/>
          </a:p>
          <a:p>
            <a:r>
              <a:rPr lang="en-US" sz="2400" u="sng" dirty="0">
                <a:hlinkClick r:id="rId2"/>
              </a:rPr>
              <a:t>http://davidson.weizmann.ac.il/online/maagarmada/chemistry/%D7%90%D7%9C%D7%A7%D7%98%D7%A8%D7%95%D7%A0%D7%99-%D7%A2%D7%A8%D7%9B%D7%99%D7%95%D7%AA-%D7%95%D7%93%D7%99%D7%90%D7%92%D7%A8%D7%9E%D7%95%D7%AA-%D7%9C%D7%95%D7%90%D7%99%D7%A1</a:t>
            </a:r>
            <a:endParaRPr lang="en-US" sz="2400" b="1" dirty="0"/>
          </a:p>
          <a:p>
            <a:pPr marL="0" indent="0" algn="r" rtl="1">
              <a:buNone/>
            </a:pPr>
            <a:endParaRPr lang="en-US" b="1" dirty="0"/>
          </a:p>
          <a:p>
            <a:pPr algn="r" rtl="1"/>
            <a:r>
              <a:rPr lang="he-IL" sz="3000" dirty="0"/>
              <a:t>בסרטונים הבאים מוצגות שיטות הוראה של נוסחאות ייצוג אלקטרונים:</a:t>
            </a:r>
            <a:endParaRPr lang="en-US" sz="3000" b="1" dirty="0"/>
          </a:p>
          <a:p>
            <a:r>
              <a:rPr lang="en-US" sz="2400" u="sng" dirty="0">
                <a:hlinkClick r:id="rId3"/>
              </a:rPr>
              <a:t>https://www.youtube.com/watch?v=8JsK6rPpi70</a:t>
            </a:r>
            <a:endParaRPr lang="en-US" sz="2400" b="1" dirty="0"/>
          </a:p>
          <a:p>
            <a:r>
              <a:rPr lang="en-US" sz="2400" u="sng" dirty="0">
                <a:hlinkClick r:id="rId4"/>
              </a:rPr>
              <a:t>https://www.youtube.com/watch?v=NYFE5uslaNo</a:t>
            </a:r>
            <a:endParaRPr lang="en-US" sz="2400" b="1" dirty="0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2968372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</a:t>
            </a:r>
            <a:r>
              <a:rPr lang="ar-SA" sz="4000" b="1" dirty="0">
                <a:solidFill>
                  <a:srgbClr val="3333FF"/>
                </a:solidFill>
              </a:rPr>
              <a:t>مفاهيم</a:t>
            </a:r>
            <a:r>
              <a:rPr lang="he-IL" sz="4000" b="1" dirty="0">
                <a:solidFill>
                  <a:srgbClr val="3333FF"/>
                </a:solidFill>
              </a:rPr>
              <a:t> </a:t>
            </a:r>
            <a:r>
              <a:rPr lang="ar-SA" sz="4000" b="1" dirty="0">
                <a:solidFill>
                  <a:srgbClr val="3333FF"/>
                </a:solidFill>
              </a:rPr>
              <a:t>من امتحان بجروت كيمياء 2018 </a:t>
            </a:r>
            <a:endParaRPr lang="he-IL" sz="4000" b="1" dirty="0">
              <a:solidFill>
                <a:srgbClr val="3333FF"/>
              </a:solidFill>
            </a:endParaRP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BFF4C681-DB30-47F1-AA9F-4FF036BFA6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620669"/>
              </p:ext>
            </p:extLst>
          </p:nvPr>
        </p:nvGraphicFramePr>
        <p:xfrm>
          <a:off x="1929098" y="2304907"/>
          <a:ext cx="10262902" cy="39033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8902">
                  <a:extLst>
                    <a:ext uri="{9D8B030D-6E8A-4147-A177-3AD203B41FA5}">
                      <a16:colId xmlns:a16="http://schemas.microsoft.com/office/drawing/2014/main" val="1373676483"/>
                    </a:ext>
                  </a:extLst>
                </a:gridCol>
                <a:gridCol w="7704000">
                  <a:extLst>
                    <a:ext uri="{9D8B030D-6E8A-4147-A177-3AD203B41FA5}">
                      <a16:colId xmlns:a16="http://schemas.microsoft.com/office/drawing/2014/main" val="2058256126"/>
                    </a:ext>
                  </a:extLst>
                </a:gridCol>
              </a:tblGrid>
              <a:tr h="56820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الموضوع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تشديدات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8844153"/>
                  </a:ext>
                </a:extLst>
              </a:tr>
              <a:tr h="333518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صياغة وموازنة تفاعلات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صياغة تفاعل بين عنصرين لتكوين مُركب.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تحديد الصيغة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الأمبيريّة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لمادّة أيونية.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صياغة عمليّة انصهار موادّ أيونيّة وموادّ جُزيئيّة.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صياغة عمليّات إذابة في الماء للموادّ الأيونية. 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صياغة عمليّات إذابة للموادّ الجُزيئيّة في الماء وفي مذيبات غير مائيّة.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97601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06570" y="1438518"/>
            <a:ext cx="8592670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he-IL" sz="2800" b="1" dirty="0">
                <a:solidFill>
                  <a:srgbClr val="00CC00"/>
                </a:solidFill>
              </a:rPr>
              <a:t>נכתב ע"י צוות המעריכים הבכירים </a:t>
            </a:r>
            <a:r>
              <a:rPr lang="he-IL" sz="2800" b="1" dirty="0" err="1">
                <a:solidFill>
                  <a:srgbClr val="00CC00"/>
                </a:solidFill>
              </a:rPr>
              <a:t>במרב"ד</a:t>
            </a:r>
            <a:endParaRPr lang="he-IL" sz="2800" b="1" dirty="0">
              <a:solidFill>
                <a:srgbClr val="00CC00"/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1913414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055994B8-E143-4EBE-9B18-D8EDF0DCB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268508"/>
              </p:ext>
            </p:extLst>
          </p:nvPr>
        </p:nvGraphicFramePr>
        <p:xfrm>
          <a:off x="1977657" y="1254009"/>
          <a:ext cx="9822458" cy="53038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2127">
                  <a:extLst>
                    <a:ext uri="{9D8B030D-6E8A-4147-A177-3AD203B41FA5}">
                      <a16:colId xmlns:a16="http://schemas.microsoft.com/office/drawing/2014/main" val="3200270562"/>
                    </a:ext>
                  </a:extLst>
                </a:gridCol>
                <a:gridCol w="7920331">
                  <a:extLst>
                    <a:ext uri="{9D8B030D-6E8A-4147-A177-3AD203B41FA5}">
                      <a16:colId xmlns:a16="http://schemas.microsoft.com/office/drawing/2014/main" val="1468626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الموضوع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تشديدات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805973"/>
                  </a:ext>
                </a:extLst>
              </a:tr>
              <a:tr h="998303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الدورية والترابُط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تحديد صيغة مركب بين عنصرين بحسب عدد إلكترونات التكافؤ في ذرات عنصرين.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376600"/>
                  </a:ext>
                </a:extLst>
              </a:tr>
              <a:tr h="972151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مُستويات الفهم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التمييز بين وصف المادّة في المُستوى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الماكروسكوبي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وبين المُستوى الميكروسكوبي</a:t>
                      </a:r>
                      <a:endParaRPr lang="he-I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00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مبنى وترابط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أن يُحدّد بحسب صيغة المادّة ما هو نوع النسيج الناتج في الحالة الصلبة (أيوني، فلزي، جُزيئي أو ذرّي).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أن يذكر نوع الجُسيمات ونوع الروابط التي تعمل بين جُسيمات الموادّ بالتلاؤم مع نوع النسيج. 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أمثلة لموادّ أيونيّة مُميّزة مثل الصابون،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لاورات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الصوديوم،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COONa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(s)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،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وصفاتها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177201"/>
                  </a:ext>
                </a:extLst>
              </a:tr>
            </a:tbl>
          </a:graphicData>
        </a:graphic>
      </p:graphicFrame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0D9F72E6-76F4-40D0-A56C-22CB0EFB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</a:t>
            </a:r>
            <a:r>
              <a:rPr lang="ar-SA" sz="4000" b="1" dirty="0">
                <a:solidFill>
                  <a:srgbClr val="3333FF"/>
                </a:solidFill>
              </a:rPr>
              <a:t>مفاهيم</a:t>
            </a:r>
            <a:r>
              <a:rPr lang="he-IL" sz="4000" b="1" dirty="0">
                <a:solidFill>
                  <a:srgbClr val="3333FF"/>
                </a:solidFill>
              </a:rPr>
              <a:t> </a:t>
            </a:r>
            <a:r>
              <a:rPr lang="ar-SA" sz="4000" b="1" dirty="0">
                <a:solidFill>
                  <a:srgbClr val="3333FF"/>
                </a:solidFill>
              </a:rPr>
              <a:t>من امتحان بجروت كيمياء 2018 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80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7722870-D9E1-4C0B-B690-2EE94A30F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02878"/>
              </p:ext>
            </p:extLst>
          </p:nvPr>
        </p:nvGraphicFramePr>
        <p:xfrm>
          <a:off x="1894985" y="1465127"/>
          <a:ext cx="10292613" cy="425196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3609">
                  <a:extLst>
                    <a:ext uri="{9D8B030D-6E8A-4147-A177-3AD203B41FA5}">
                      <a16:colId xmlns:a16="http://schemas.microsoft.com/office/drawing/2014/main" val="1159858372"/>
                    </a:ext>
                  </a:extLst>
                </a:gridCol>
                <a:gridCol w="9089004">
                  <a:extLst>
                    <a:ext uri="{9D8B030D-6E8A-4147-A177-3AD203B41FA5}">
                      <a16:colId xmlns:a16="http://schemas.microsoft.com/office/drawing/2014/main" val="3592124451"/>
                    </a:ext>
                  </a:extLst>
                </a:gridCol>
              </a:tblGrid>
              <a:tr h="49160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الموضوع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+mj-cs"/>
                        </a:rPr>
                        <a:t>تشديدات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810985"/>
                  </a:ext>
                </a:extLst>
              </a:tr>
              <a:tr h="3760359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حوامض وقواعد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ويفهم تعريف المُصطلحات حامض وقاعدة بحسب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برونستد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ولاوري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تمييز تفاعل حامض- قاعدة بحسب انتقال البروتونات 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يُميّز بين تفاعل تعادُل وبين تفاعلات مُرافقة للتعادل، مثل تفاعلات ترسيب (على الطالب أن يعرف صياغة نص صافي لتفاعل التعادل وأن يُميّز صيغة تفاعل ترسيب). </a:t>
                      </a:r>
                      <a:endParaRPr lang="he-I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عند حدوث تفاعل تعادل يُرافقه تفاعل ترسيب، الشرح الذي على الطالب إعطائه بالنسبة لـِ-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المحلول يجب أن يكون مُرتبط لتفاعل التعادل وليس لتفاعل الترسيب.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906616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42E836E1-D1A7-402F-A577-EC4E0C8A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</a:t>
            </a:r>
            <a:r>
              <a:rPr lang="ar-SA" sz="4000" b="1" dirty="0">
                <a:solidFill>
                  <a:srgbClr val="3333FF"/>
                </a:solidFill>
              </a:rPr>
              <a:t>مفاهيم</a:t>
            </a:r>
            <a:r>
              <a:rPr lang="he-IL" sz="4000" b="1" dirty="0">
                <a:solidFill>
                  <a:srgbClr val="3333FF"/>
                </a:solidFill>
              </a:rPr>
              <a:t> </a:t>
            </a:r>
            <a:r>
              <a:rPr lang="ar-SA" sz="4000" b="1" dirty="0">
                <a:solidFill>
                  <a:srgbClr val="3333FF"/>
                </a:solidFill>
              </a:rPr>
              <a:t>من امتحان بجروت كيمياء 2018 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29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91D8B646-7E96-447F-9CEA-B62186E31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651652"/>
              </p:ext>
            </p:extLst>
          </p:nvPr>
        </p:nvGraphicFramePr>
        <p:xfrm>
          <a:off x="2146434" y="1225732"/>
          <a:ext cx="10020811" cy="55755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1914">
                  <a:extLst>
                    <a:ext uri="{9D8B030D-6E8A-4147-A177-3AD203B41FA5}">
                      <a16:colId xmlns:a16="http://schemas.microsoft.com/office/drawing/2014/main" val="4003213385"/>
                    </a:ext>
                  </a:extLst>
                </a:gridCol>
                <a:gridCol w="8288897">
                  <a:extLst>
                    <a:ext uri="{9D8B030D-6E8A-4147-A177-3AD203B41FA5}">
                      <a16:colId xmlns:a16="http://schemas.microsoft.com/office/drawing/2014/main" val="808681168"/>
                    </a:ext>
                  </a:extLst>
                </a:gridCol>
              </a:tblGrid>
              <a:tr h="48756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الموضوع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تشديدات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005509"/>
                  </a:ext>
                </a:extLst>
              </a:tr>
              <a:tr h="4608598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حوامض دهنية وثلاثي </a:t>
                      </a:r>
                      <a:r>
                        <a:rPr lang="ar-SA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جليسيريدات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أنّ الحوامض الدهنيّة تستطيع أن تتفاعل كحامض، وأن تنقل بروتونات 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لجُسيمات القاعدة (لا توجد حاجة لمعرفة صياغة التفاعل).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جميع الإمكانيات لمكان الرابط الزوجي في الحوامض الدهنية متعددة </a:t>
                      </a:r>
                      <a:r>
                        <a:rPr lang="ar-SA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اللاإشباع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39750" lvl="0" indent="-18415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ar-SA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رابط زوجي مُقترن: </a:t>
                      </a:r>
                      <a:r>
                        <a:rPr lang="ar-SA" sz="22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بين الروابط الزوجيّة يوجد فقط رابط فردي واحد 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C-C</a:t>
                      </a:r>
                    </a:p>
                    <a:p>
                      <a:pPr marL="539750" lvl="0" indent="-18415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ar-SA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تشويش مثيلين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39750" lvl="0" indent="-18415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-"/>
                      </a:pPr>
                      <a:r>
                        <a:rPr lang="ar-SA" sz="2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روابط زوجيّة مُنفصلة.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أن في جزيئات ثلاثي </a:t>
                      </a:r>
                      <a:r>
                        <a:rPr lang="ar-SA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الجليسريد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يوجد سلسلة </a:t>
                      </a:r>
                      <a:r>
                        <a:rPr lang="ar-SA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الجليسرول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وسلسلة الحوامض الدهنية.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يُميّز بين المُصطلحات: هدرجة </a:t>
                      </a:r>
                      <a:r>
                        <a:rPr lang="ar-SA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وهيدروليزا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ar-SA" sz="2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حلمأة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ان يُميّز بين أشكال التمثيل المُختلفة للحوامض الدهنية، حسب ما هو مُسجّل</a:t>
                      </a:r>
                      <a:r>
                        <a:rPr lang="he-IL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في قائمة المُصطلحات.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928316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611B27DC-BA4C-498E-962C-650DE409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</a:t>
            </a:r>
            <a:r>
              <a:rPr lang="ar-SA" sz="4000" b="1" dirty="0">
                <a:solidFill>
                  <a:srgbClr val="3333FF"/>
                </a:solidFill>
              </a:rPr>
              <a:t>مفاهيم</a:t>
            </a:r>
            <a:r>
              <a:rPr lang="he-IL" sz="4000" b="1" dirty="0">
                <a:solidFill>
                  <a:srgbClr val="3333FF"/>
                </a:solidFill>
              </a:rPr>
              <a:t> </a:t>
            </a:r>
            <a:r>
              <a:rPr lang="ar-SA" sz="4000" b="1" dirty="0">
                <a:solidFill>
                  <a:srgbClr val="3333FF"/>
                </a:solidFill>
              </a:rPr>
              <a:t>من امتحان بجروت كيمياء 2018 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65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7291CB5-761B-484D-9983-A71547389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83927"/>
              </p:ext>
            </p:extLst>
          </p:nvPr>
        </p:nvGraphicFramePr>
        <p:xfrm>
          <a:off x="2172788" y="1352491"/>
          <a:ext cx="10019212" cy="52725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6577">
                  <a:extLst>
                    <a:ext uri="{9D8B030D-6E8A-4147-A177-3AD203B41FA5}">
                      <a16:colId xmlns:a16="http://schemas.microsoft.com/office/drawing/2014/main" val="2305330527"/>
                    </a:ext>
                  </a:extLst>
                </a:gridCol>
                <a:gridCol w="8732635">
                  <a:extLst>
                    <a:ext uri="{9D8B030D-6E8A-4147-A177-3AD203B41FA5}">
                      <a16:colId xmlns:a16="http://schemas.microsoft.com/office/drawing/2014/main" val="2590614462"/>
                    </a:ext>
                  </a:extLst>
                </a:gridCol>
              </a:tblGrid>
              <a:tr h="715827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الموضوع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تشديدات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4373688"/>
                  </a:ext>
                </a:extLst>
              </a:tr>
              <a:tr h="1609832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الطاقة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المُصطلحات نظام وبيئة مُحيطة.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تمثيل تفاعل في تخطيط الطاقة بما يشمل عرض تغيّر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الانثالبيا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في التفاعل. </a:t>
                      </a:r>
                      <a:endParaRPr lang="he-IL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077583"/>
                  </a:ext>
                </a:extLst>
              </a:tr>
              <a:tr h="2157573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حسابات كيميائية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 معنى وحدات القياس المُختلفة لكُل مقدار.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مُلائمة وتحويل وحدات القياس.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تحديد الصيغة الجُزيئيّة للغاز بحسب نسب المولات في التفاعل.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على الطالب أن يعرف</a:t>
                      </a:r>
                      <a:r>
                        <a:rPr lang="he-IL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حساب تركيز الأيونات المُراقبة.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7496878"/>
                  </a:ext>
                </a:extLst>
              </a:tr>
              <a:tr h="789297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مهارات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قراءة معلومات من رسم بياني ومن جدول.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371127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8AF3AC1-17EA-4C00-B9D9-41E8BA07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</a:t>
            </a:r>
            <a:r>
              <a:rPr lang="ar-SA" sz="4000" b="1" dirty="0">
                <a:solidFill>
                  <a:srgbClr val="3333FF"/>
                </a:solidFill>
              </a:rPr>
              <a:t>مفاهيم</a:t>
            </a:r>
            <a:r>
              <a:rPr lang="he-IL" sz="4000" b="1" dirty="0">
                <a:solidFill>
                  <a:srgbClr val="3333FF"/>
                </a:solidFill>
              </a:rPr>
              <a:t> </a:t>
            </a:r>
            <a:r>
              <a:rPr lang="ar-SA" sz="4000" b="1" dirty="0">
                <a:solidFill>
                  <a:srgbClr val="3333FF"/>
                </a:solidFill>
              </a:rPr>
              <a:t>من امتحان بجروت كيمياء 2018 </a:t>
            </a:r>
            <a:endParaRPr lang="he-IL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64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38CE0B-DC24-4E57-8953-ECB240BF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178" y="1600202"/>
            <a:ext cx="10186737" cy="3982452"/>
          </a:xfrm>
        </p:spPr>
        <p:txBody>
          <a:bodyPr/>
          <a:lstStyle/>
          <a:p>
            <a:pPr marL="0" indent="0" algn="r" rtl="1">
              <a:buNone/>
            </a:pPr>
            <a:r>
              <a:rPr lang="he-IL" b="1" u="sng" dirty="0"/>
              <a:t>הערות כלליות</a:t>
            </a:r>
            <a:endParaRPr lang="en-US" dirty="0"/>
          </a:p>
          <a:p>
            <a:pPr lvl="0" algn="r" rtl="1">
              <a:spcBef>
                <a:spcPts val="1200"/>
              </a:spcBef>
            </a:pPr>
            <a:r>
              <a:rPr lang="he-IL" dirty="0"/>
              <a:t>יש ללמד על פי דרישות הסילבוס </a:t>
            </a:r>
            <a:r>
              <a:rPr lang="he-IL" u="sng" dirty="0">
                <a:hlinkClick r:id="rId2"/>
              </a:rPr>
              <a:t>המפורסם באתר מפמ"ר</a:t>
            </a:r>
            <a:r>
              <a:rPr lang="en-US" dirty="0"/>
              <a:t> </a:t>
            </a:r>
            <a:br>
              <a:rPr lang="en-US" dirty="0"/>
            </a:br>
            <a:r>
              <a:rPr lang="he-IL" dirty="0"/>
              <a:t>ולא על פי השאלות המופיעות בבחינת הבגרות. </a:t>
            </a:r>
          </a:p>
          <a:p>
            <a:pPr lvl="0" algn="r" rtl="1">
              <a:spcBef>
                <a:spcPts val="1200"/>
              </a:spcBef>
            </a:pPr>
            <a:r>
              <a:rPr lang="he-IL" dirty="0"/>
              <a:t>בחינת הבגרות צריכה </a:t>
            </a:r>
            <a:r>
              <a:rPr lang="he-IL" u="sng" dirty="0"/>
              <a:t>לשמש</a:t>
            </a:r>
            <a:r>
              <a:rPr lang="he-IL" dirty="0"/>
              <a:t> אמצעי לתרגול החומר הנלמד ו</a:t>
            </a:r>
            <a:r>
              <a:rPr lang="he-IL" u="sng" dirty="0"/>
              <a:t>לא לשמש </a:t>
            </a:r>
            <a:r>
              <a:rPr lang="he-IL" dirty="0"/>
              <a:t>כספר לימוד.</a:t>
            </a:r>
            <a:endParaRPr lang="en-US" dirty="0"/>
          </a:p>
          <a:p>
            <a:pPr lvl="0" algn="r" rtl="1">
              <a:spcBef>
                <a:spcPts val="1200"/>
              </a:spcBef>
            </a:pPr>
            <a:r>
              <a:rPr lang="he-IL" dirty="0"/>
              <a:t>יש להשתמש במונחים מוסכמים שמופיעים </a:t>
            </a:r>
            <a:br>
              <a:rPr lang="en-US" dirty="0"/>
            </a:br>
            <a:r>
              <a:rPr lang="he-IL" dirty="0"/>
              <a:t>בספרי הלימוד </a:t>
            </a:r>
            <a:r>
              <a:rPr lang="he-IL" u="sng" dirty="0"/>
              <a:t>המאושרים</a:t>
            </a:r>
            <a:r>
              <a:rPr lang="he-IL" dirty="0"/>
              <a:t> על ידי משרד החינוך.</a:t>
            </a:r>
            <a:endParaRPr lang="en-US" dirty="0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2560156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C57AB8A-ECC2-4665-B23B-5CF33516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188" y="1600201"/>
            <a:ext cx="9820975" cy="300067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u="sng" dirty="0"/>
              <a:t>أمثلة لمُصطلحات مغلوطة: </a:t>
            </a:r>
            <a:endParaRPr lang="en-US" b="1" u="sng" dirty="0"/>
          </a:p>
          <a:p>
            <a:pPr algn="r" rtl="1">
              <a:spcBef>
                <a:spcPts val="1200"/>
              </a:spcBef>
            </a:pPr>
            <a:r>
              <a:rPr lang="ar-SA" dirty="0"/>
              <a:t>استعمال المُصطلح "سائل الإلكترونات" لوصف مبنى الفلز بدل " بحر الإلكترونات" </a:t>
            </a:r>
            <a:endParaRPr lang="en-US" dirty="0"/>
          </a:p>
          <a:p>
            <a:pPr algn="r" rtl="1">
              <a:spcBef>
                <a:spcPts val="1200"/>
              </a:spcBef>
            </a:pPr>
            <a:r>
              <a:rPr lang="ar-SA" dirty="0"/>
              <a:t>في اللغة العربية – استعمال مُصطلح مُعايرة عندما يكون المقصود تفاعل تعادُل. </a:t>
            </a:r>
            <a:endParaRPr lang="he-IL" dirty="0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2377160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872" y="1481101"/>
            <a:ext cx="10405128" cy="5376899"/>
          </a:xfrm>
          <a:prstGeom prst="rect">
            <a:avLst/>
          </a:prstGeom>
        </p:spPr>
      </p:pic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1595" y="1093968"/>
            <a:ext cx="4608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/>
              <a:t>הערות למורים בנושא חומצות ובסיסים</a:t>
            </a:r>
          </a:p>
        </p:txBody>
      </p:sp>
    </p:spTree>
    <p:extLst>
      <p:ext uri="{BB962C8B-B14F-4D97-AF65-F5344CB8AC3E}">
        <p14:creationId xmlns:p14="http://schemas.microsoft.com/office/powerpoint/2010/main" val="392633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425566" y="0"/>
            <a:ext cx="9766434" cy="1325563"/>
          </a:xfrm>
        </p:spPr>
        <p:txBody>
          <a:bodyPr>
            <a:normAutofit/>
          </a:bodyPr>
          <a:lstStyle/>
          <a:p>
            <a:pPr rtl="1"/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أسئلة في مبنى وترابط</a:t>
            </a:r>
            <a:b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     </a:t>
            </a:r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ما هو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ar-SA" sz="3600" b="1" u="sng" dirty="0">
                <a:solidFill>
                  <a:schemeClr val="tx1"/>
                </a:solidFill>
                <a:latin typeface="Arial"/>
                <a:cs typeface="Arial"/>
              </a:rPr>
              <a:t>الغير مُلائِم</a:t>
            </a:r>
            <a:r>
              <a:rPr lang="he-IL" sz="36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لطلبات الخُطّة الدراسيّة في الأسئلة التالية؟ 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1694046" y="1343654"/>
            <a:ext cx="10497954" cy="5259277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SA" sz="2900" b="1" dirty="0">
                <a:solidFill>
                  <a:srgbClr val="FF0000"/>
                </a:solidFill>
              </a:rPr>
              <a:t>سؤال</a:t>
            </a:r>
            <a:r>
              <a:rPr lang="he-IL" sz="2900" b="1" dirty="0">
                <a:solidFill>
                  <a:srgbClr val="FF0000"/>
                </a:solidFill>
              </a:rPr>
              <a:t> 1: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900" dirty="0"/>
              <a:t>في جزيء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HONH</a:t>
            </a:r>
            <a:r>
              <a:rPr lang="en-US" sz="29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2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ar-SA" sz="2900" dirty="0"/>
              <a:t>الرابط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O–H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ar-SA" sz="2900" dirty="0"/>
              <a:t>أقصر من الرابط </a:t>
            </a:r>
            <a:r>
              <a:rPr lang="en-US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N–H</a:t>
            </a:r>
            <a:r>
              <a:rPr lang="he-IL" sz="2900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.</a:t>
            </a:r>
            <a:endParaRPr lang="en-US" sz="2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900" dirty="0"/>
              <a:t>أُذكر </a:t>
            </a:r>
            <a:r>
              <a:rPr lang="ar-SA" sz="2900" b="1" dirty="0"/>
              <a:t>عاملاً واحدًا</a:t>
            </a:r>
            <a:r>
              <a:rPr lang="ar-SA" sz="2900" dirty="0"/>
              <a:t> لهذا، واشرح تأثيرَهُ على طول الرابط. </a:t>
            </a:r>
            <a:endParaRPr lang="he-IL" sz="2900" dirty="0"/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290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9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الحلّ</a:t>
            </a:r>
            <a:r>
              <a:rPr lang="he-IL" sz="29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</a:p>
          <a:p>
            <a:pPr marL="0" marR="0" lvl="0" indent="0" algn="r" defTabSz="914400" rtl="1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900" dirty="0">
                <a:solidFill>
                  <a:srgbClr val="000000"/>
                </a:solidFill>
              </a:rPr>
              <a:t>في امتحان البجروت على الطّالب أن يعرِف العوامل المُؤثِّرة على طول الرابط، لكن غير مطلوب معرفة التفسير. </a:t>
            </a:r>
            <a:endParaRPr lang="he-IL" sz="2900" dirty="0">
              <a:solidFill>
                <a:srgbClr val="000000"/>
              </a:solidFill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900" b="1" dirty="0">
                <a:solidFill>
                  <a:srgbClr val="000000"/>
                </a:solidFill>
              </a:rPr>
              <a:t>מומלץ ללמד לנמק, אך לא לדרוש בבחינה</a:t>
            </a:r>
            <a:r>
              <a:rPr lang="he-IL" sz="28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מציין מיקום של כותרת תחתונה 4"/>
          <p:cNvSpPr txBox="1">
            <a:spLocks/>
          </p:cNvSpPr>
          <p:nvPr/>
        </p:nvSpPr>
        <p:spPr bwMode="auto">
          <a:xfrm>
            <a:off x="0" y="0"/>
            <a:ext cx="2412000" cy="5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marL="0" algn="ctr" defTabSz="914400" rtl="1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41135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ACBC9027-1C87-4F78-9BF4-028D06FD6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121" y="1294545"/>
            <a:ext cx="10013879" cy="5563456"/>
          </a:xfrm>
          <a:prstGeom prst="rect">
            <a:avLst/>
          </a:prstGeom>
        </p:spPr>
      </p:pic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6AC36CF-B379-40FD-8502-51395A7F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000" y="14759"/>
            <a:ext cx="9766622" cy="1143000"/>
          </a:xfrm>
        </p:spPr>
        <p:txBody>
          <a:bodyPr/>
          <a:lstStyle/>
          <a:p>
            <a:pPr rtl="1"/>
            <a:r>
              <a:rPr lang="he-IL" sz="4000" b="1" dirty="0">
                <a:solidFill>
                  <a:srgbClr val="3333FF"/>
                </a:solidFill>
              </a:rPr>
              <a:t>   תובנות מבחינת הבגרות בכימיה </a:t>
            </a:r>
            <a:br>
              <a:rPr lang="he-IL" sz="4000" b="1" dirty="0">
                <a:solidFill>
                  <a:srgbClr val="3333FF"/>
                </a:solidFill>
              </a:rPr>
            </a:br>
            <a:r>
              <a:rPr lang="he-IL" sz="4000" b="1" dirty="0">
                <a:solidFill>
                  <a:srgbClr val="3333FF"/>
                </a:solidFill>
              </a:rPr>
              <a:t>תשע"ח</a:t>
            </a:r>
          </a:p>
        </p:txBody>
      </p:sp>
    </p:spTree>
    <p:extLst>
      <p:ext uri="{BB962C8B-B14F-4D97-AF65-F5344CB8AC3E}">
        <p14:creationId xmlns:p14="http://schemas.microsoft.com/office/powerpoint/2010/main" val="2177598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397858-CBD0-49DB-ABE2-D2CF03F0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156" y="1972636"/>
            <a:ext cx="10180844" cy="1078787"/>
          </a:xfrm>
        </p:spPr>
        <p:txBody>
          <a:bodyPr anchor="ctr"/>
          <a:lstStyle/>
          <a:p>
            <a:pPr marL="0" indent="0" algn="ctr" rtl="1">
              <a:buNone/>
            </a:pPr>
            <a:r>
              <a:rPr lang="he-IL" sz="4400" b="1" dirty="0">
                <a:solidFill>
                  <a:srgbClr val="3333FF"/>
                </a:solidFill>
              </a:rPr>
              <a:t>הערכת  תשובות של תלמידים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73BAA671-5227-4E24-89EA-54B9C7DB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03" y="0"/>
            <a:ext cx="954926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he-IL" b="1" dirty="0">
                <a:solidFill>
                  <a:srgbClr val="3333FF"/>
                </a:solidFill>
                <a:cs typeface="+mn-cs"/>
              </a:rPr>
              <a:t>סדנא – פעילות בקבוצות  </a:t>
            </a:r>
          </a:p>
        </p:txBody>
      </p:sp>
    </p:spTree>
    <p:extLst>
      <p:ext uri="{BB962C8B-B14F-4D97-AF65-F5344CB8AC3E}">
        <p14:creationId xmlns:p14="http://schemas.microsoft.com/office/powerpoint/2010/main" val="386524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BF177E-BC7F-4066-B0D2-C5640C73051B}"/>
              </a:ext>
            </a:extLst>
          </p:cNvPr>
          <p:cNvSpPr txBox="1">
            <a:spLocks/>
          </p:cNvSpPr>
          <p:nvPr/>
        </p:nvSpPr>
        <p:spPr>
          <a:xfrm>
            <a:off x="1982912" y="1327373"/>
            <a:ext cx="10209089" cy="53508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Tx/>
              <a:buNone/>
            </a:pPr>
            <a:r>
              <a:rPr lang="ar-SA" sz="2800" b="1" dirty="0">
                <a:solidFill>
                  <a:srgbClr val="FF0000"/>
                </a:solidFill>
              </a:rPr>
              <a:t>سؤال</a:t>
            </a:r>
            <a:r>
              <a:rPr lang="he-IL" sz="2800" b="1" dirty="0">
                <a:solidFill>
                  <a:srgbClr val="FF0000"/>
                </a:solidFill>
              </a:rPr>
              <a:t> 2:</a:t>
            </a:r>
          </a:p>
          <a:p>
            <a:pPr marL="0" indent="0" algn="r" rtl="1">
              <a:lnSpc>
                <a:spcPct val="145000"/>
              </a:lnSpc>
              <a:spcBef>
                <a:spcPts val="0"/>
              </a:spcBef>
              <a:buFontTx/>
              <a:buNone/>
            </a:pPr>
            <a:r>
              <a:rPr lang="ar-SA" sz="2800" dirty="0"/>
              <a:t>ما هو القول المُلائِم؟ </a:t>
            </a:r>
            <a:endParaRPr lang="he-IL" sz="2800" dirty="0"/>
          </a:p>
          <a:p>
            <a:pPr marL="0" indent="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ar-SA" sz="2800" dirty="0"/>
              <a:t>أ. جزيء</a:t>
            </a:r>
            <a:r>
              <a:rPr lang="he-IL" sz="2800" dirty="0"/>
              <a:t> </a:t>
            </a:r>
            <a:r>
              <a:rPr lang="en-US" sz="2800" dirty="0"/>
              <a:t>CH</a:t>
            </a:r>
            <a:r>
              <a:rPr lang="en-US" sz="2800" baseline="-25000" dirty="0"/>
              <a:t>2</a:t>
            </a:r>
            <a:r>
              <a:rPr lang="en-US" sz="2800" dirty="0"/>
              <a:t>O </a:t>
            </a:r>
            <a:r>
              <a:rPr lang="he-IL" sz="2800" dirty="0"/>
              <a:t>  </a:t>
            </a:r>
            <a:r>
              <a:rPr lang="ar-SA" sz="2800" dirty="0"/>
              <a:t>هو جزيء قُطبيّ. </a:t>
            </a:r>
            <a:endParaRPr lang="he-IL" sz="2800" dirty="0"/>
          </a:p>
          <a:p>
            <a:pPr marL="0" indent="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ar-SA" sz="2800" dirty="0"/>
              <a:t>ب. لجزيء</a:t>
            </a:r>
            <a:r>
              <a:rPr lang="he-IL" sz="2800" dirty="0"/>
              <a:t> </a:t>
            </a:r>
            <a:r>
              <a:rPr lang="en-US" sz="2800" dirty="0"/>
              <a:t>H-F </a:t>
            </a:r>
            <a:r>
              <a:rPr lang="he-IL" sz="2800" dirty="0"/>
              <a:t>  </a:t>
            </a:r>
            <a:r>
              <a:rPr lang="ar-SA" sz="2800" dirty="0"/>
              <a:t>شكل خطّي ولهذا فإنّ الجزيء غير قُطبيّ. </a:t>
            </a:r>
            <a:endParaRPr lang="en-US" sz="2800" dirty="0"/>
          </a:p>
          <a:p>
            <a:pPr marL="355600" indent="-35560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ar-SA" sz="2800" dirty="0"/>
              <a:t>ج. الجزيء</a:t>
            </a:r>
            <a:r>
              <a:rPr lang="en-US" sz="2800" dirty="0"/>
              <a:t>CH</a:t>
            </a:r>
            <a:r>
              <a:rPr lang="en-US" sz="2800" baseline="-25000" dirty="0"/>
              <a:t>4</a:t>
            </a:r>
            <a:r>
              <a:rPr lang="en-US" sz="2800" dirty="0"/>
              <a:t> </a:t>
            </a:r>
            <a:r>
              <a:rPr lang="he-IL" sz="2800" dirty="0"/>
              <a:t>  </a:t>
            </a:r>
            <a:r>
              <a:rPr lang="ar-SA" sz="2800" dirty="0"/>
              <a:t>هو جزيء قطبي بسبب وجود فرق في السالبية الكهربائية بين ذرة </a:t>
            </a:r>
            <a:r>
              <a:rPr lang="en-US" sz="2800" dirty="0"/>
              <a:t>C</a:t>
            </a:r>
            <a:r>
              <a:rPr lang="he-IL" sz="2800" dirty="0"/>
              <a:t> </a:t>
            </a:r>
            <a:r>
              <a:rPr lang="ar-SA" sz="2800" dirty="0"/>
              <a:t>وبين ذرة </a:t>
            </a:r>
            <a:r>
              <a:rPr lang="en-US" sz="2800" dirty="0"/>
              <a:t>H</a:t>
            </a:r>
            <a:r>
              <a:rPr lang="he-IL" sz="2800" dirty="0"/>
              <a:t>.</a:t>
            </a:r>
            <a:endParaRPr lang="en-US" sz="2800" dirty="0"/>
          </a:p>
          <a:p>
            <a:pPr marL="0" indent="0" algn="r" rtl="1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ar-SA" sz="2800" dirty="0"/>
              <a:t>د. الجزيء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O  </a:t>
            </a:r>
            <a:r>
              <a:rPr lang="he-IL" sz="2800" dirty="0"/>
              <a:t>  </a:t>
            </a:r>
            <a:r>
              <a:rPr lang="ar-SA" sz="2800" dirty="0"/>
              <a:t>هو جزيء خطّي</a:t>
            </a:r>
            <a:r>
              <a:rPr lang="he-IL" sz="2800" dirty="0"/>
              <a:t>.</a:t>
            </a:r>
          </a:p>
          <a:p>
            <a:pPr marL="0" lvl="0" indent="0" algn="r" rtl="1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ar-SA" sz="2800" b="1" dirty="0">
                <a:solidFill>
                  <a:srgbClr val="FF0000"/>
                </a:solidFill>
              </a:rPr>
              <a:t>الإجابة</a:t>
            </a:r>
            <a:r>
              <a:rPr lang="he-IL" sz="2800" b="1" dirty="0">
                <a:solidFill>
                  <a:srgbClr val="FF0000"/>
                </a:solidFill>
              </a:rPr>
              <a:t>: </a:t>
            </a:r>
            <a:r>
              <a:rPr lang="ar-SA" sz="2800" b="1" dirty="0">
                <a:solidFill>
                  <a:srgbClr val="FF0000"/>
                </a:solidFill>
              </a:rPr>
              <a:t>قول أ</a:t>
            </a:r>
            <a:endParaRPr lang="he-IL" sz="2800" b="1" dirty="0">
              <a:solidFill>
                <a:srgbClr val="FF0000"/>
              </a:solidFill>
            </a:endParaRPr>
          </a:p>
          <a:p>
            <a:pPr marL="0" lvl="0" indent="0" algn="r" rtl="1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ar-SA" sz="2800" b="1" dirty="0">
                <a:solidFill>
                  <a:srgbClr val="FF0000"/>
                </a:solidFill>
              </a:rPr>
              <a:t>طلبات الخُطّة الدراسيّة</a:t>
            </a:r>
            <a:r>
              <a:rPr lang="he-IL" sz="2800" b="1" dirty="0">
                <a:solidFill>
                  <a:srgbClr val="FF0000"/>
                </a:solidFill>
              </a:rPr>
              <a:t>: </a:t>
            </a:r>
            <a:r>
              <a:rPr lang="ar-SA" sz="2800" dirty="0">
                <a:solidFill>
                  <a:srgbClr val="000000"/>
                </a:solidFill>
              </a:rPr>
              <a:t>لتحديد تقطُّب الجُزيء يجب تحديد المبنى الفراغي للجزيء في مُعطيات السؤال. </a:t>
            </a:r>
            <a:endParaRPr lang="he-IL" sz="2800" dirty="0">
              <a:solidFill>
                <a:srgbClr val="000000"/>
              </a:solidFill>
            </a:endParaRP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B3375067-B4ED-45E9-8A4F-40102F9E2E84}"/>
              </a:ext>
            </a:extLst>
          </p:cNvPr>
          <p:cNvSpPr txBox="1">
            <a:spLocks/>
          </p:cNvSpPr>
          <p:nvPr/>
        </p:nvSpPr>
        <p:spPr>
          <a:xfrm>
            <a:off x="2425566" y="0"/>
            <a:ext cx="97664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أسئلة في مبنى وترابط</a:t>
            </a:r>
            <a:b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     </a:t>
            </a:r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ما هو</a:t>
            </a:r>
            <a:r>
              <a:rPr lang="he-IL" sz="3600" b="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ar-SA" sz="3600" b="1" u="sng" dirty="0">
                <a:solidFill>
                  <a:schemeClr val="tx1"/>
                </a:solidFill>
                <a:latin typeface="Arial"/>
                <a:cs typeface="Arial"/>
              </a:rPr>
              <a:t>الغير مُلائِم</a:t>
            </a:r>
            <a:r>
              <a:rPr lang="he-IL" sz="36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ar-SA" sz="3600" b="1" dirty="0">
                <a:solidFill>
                  <a:srgbClr val="3366FF"/>
                </a:solidFill>
                <a:latin typeface="Arial"/>
                <a:cs typeface="Arial"/>
              </a:rPr>
              <a:t>لطلبات الخُطّة الدراسيّة في الأسئلة التالية؟ 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C3B060E5-34A0-420E-88D4-E970333CF957}"/>
              </a:ext>
            </a:extLst>
          </p:cNvPr>
          <p:cNvSpPr txBox="1">
            <a:spLocks/>
          </p:cNvSpPr>
          <p:nvPr/>
        </p:nvSpPr>
        <p:spPr>
          <a:xfrm>
            <a:off x="2239766" y="1344177"/>
            <a:ext cx="9916939" cy="50234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spcBef>
                <a:spcPts val="1800"/>
              </a:spcBef>
              <a:buFontTx/>
              <a:buNone/>
            </a:pPr>
            <a:r>
              <a:rPr lang="ar-SA" sz="2800" b="1" dirty="0">
                <a:solidFill>
                  <a:srgbClr val="FF0000"/>
                </a:solidFill>
              </a:rPr>
              <a:t>سؤال</a:t>
            </a:r>
            <a:r>
              <a:rPr lang="he-IL" sz="2800" b="1" dirty="0">
                <a:solidFill>
                  <a:srgbClr val="FF0000"/>
                </a:solidFill>
              </a:rPr>
              <a:t> 3:</a:t>
            </a:r>
          </a:p>
          <a:p>
            <a:pPr marL="0" indent="0" algn="r" rtl="1">
              <a:buNone/>
            </a:pPr>
            <a:r>
              <a:rPr lang="ar-SA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أمامك صيغ تمثيل إلكترونية لخمسة جُسيمات: 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– V</a:t>
            </a:r>
            <a:r>
              <a:rPr lang="he-IL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.</a:t>
            </a:r>
            <a:endParaRPr lang="en-US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indent="0" algn="r" rtl="1">
              <a:buFontTx/>
              <a:buNone/>
            </a:pPr>
            <a:endParaRPr lang="he-IL" b="1" dirty="0">
              <a:solidFill>
                <a:srgbClr val="FF0000"/>
              </a:solidFill>
            </a:endParaRPr>
          </a:p>
          <a:p>
            <a:pPr marL="0" lvl="0" indent="0" algn="r" rtl="1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الإجابة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V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و-</a:t>
            </a:r>
            <a:r>
              <a:rPr lang="he-IL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III</a:t>
            </a:r>
            <a:endParaRPr lang="he-IL" sz="280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lvl="0" indent="0" algn="r" rtl="1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-SA" sz="29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طلبات الخُطّة الدراسيّة</a:t>
            </a:r>
            <a:r>
              <a:rPr lang="he-IL" sz="29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  <a:r>
              <a:rPr lang="he-IL" sz="29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A" sz="29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بحسب الخُطّة الدراسيّة مطلوب صيغة تمثيل إلكترونية لأيونات أُحاديّة الذرات </a:t>
            </a:r>
            <a:r>
              <a:rPr lang="ar-SA" sz="2900" b="1" u="sng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وليس</a:t>
            </a:r>
            <a:r>
              <a:rPr lang="ar-SA" sz="29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أيونات مُتعدِّدة الذرات. </a:t>
            </a:r>
            <a:endParaRPr lang="he-IL" sz="2900" dirty="0">
              <a:solidFill>
                <a:srgbClr val="0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A839AC-055E-44E3-9260-4C72114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21" y="2712711"/>
            <a:ext cx="8316061" cy="160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B100C495-5C51-4A4D-A28D-9171A6CE7E48}"/>
              </a:ext>
            </a:extLst>
          </p:cNvPr>
          <p:cNvSpPr/>
          <p:nvPr/>
        </p:nvSpPr>
        <p:spPr>
          <a:xfrm>
            <a:off x="7667640" y="4266438"/>
            <a:ext cx="438613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أي من الصيغ </a:t>
            </a:r>
            <a:r>
              <a:rPr lang="en-U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I–V</a:t>
            </a:r>
            <a:r>
              <a:rPr lang="he-IL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ar-SA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تُمثِّل أيونات سالبة؟ </a:t>
            </a:r>
            <a:endParaRPr lang="he-IL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9" name="כותרת 1">
            <a:extLst>
              <a:ext uri="{FF2B5EF4-FFF2-40B4-BE49-F238E27FC236}">
                <a16:creationId xmlns:a16="http://schemas.microsoft.com/office/drawing/2014/main" id="{83FE131E-FAFC-463C-8991-03C8E200A9D1}"/>
              </a:ext>
            </a:extLst>
          </p:cNvPr>
          <p:cNvSpPr txBox="1">
            <a:spLocks/>
          </p:cNvSpPr>
          <p:nvPr/>
        </p:nvSpPr>
        <p:spPr bwMode="auto">
          <a:xfrm>
            <a:off x="2425566" y="0"/>
            <a:ext cx="9766434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ar-SA" sz="3600" b="1">
                <a:solidFill>
                  <a:srgbClr val="3366FF"/>
                </a:solidFill>
                <a:latin typeface="Arial"/>
                <a:cs typeface="Arial"/>
              </a:rPr>
              <a:t>أسئلة في مبنى وترابط</a:t>
            </a:r>
            <a:br>
              <a:rPr lang="he-IL" sz="3600" b="1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he-IL" sz="3600" b="1">
                <a:solidFill>
                  <a:srgbClr val="3366FF"/>
                </a:solidFill>
                <a:latin typeface="Arial"/>
                <a:cs typeface="Arial"/>
              </a:rPr>
              <a:t>     </a:t>
            </a:r>
            <a:r>
              <a:rPr lang="ar-SA" sz="3600" b="1">
                <a:solidFill>
                  <a:srgbClr val="3366FF"/>
                </a:solidFill>
                <a:latin typeface="Arial"/>
                <a:cs typeface="Arial"/>
              </a:rPr>
              <a:t>ما هو</a:t>
            </a:r>
            <a:r>
              <a:rPr lang="he-IL" sz="3600" b="1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ar-SA" sz="3600" b="1" u="sng">
                <a:solidFill>
                  <a:schemeClr val="tx1"/>
                </a:solidFill>
                <a:latin typeface="Arial"/>
                <a:cs typeface="Arial"/>
              </a:rPr>
              <a:t>الغير مُلائِم</a:t>
            </a:r>
            <a:r>
              <a:rPr lang="he-IL" sz="3600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ar-SA" sz="3600" b="1">
                <a:solidFill>
                  <a:srgbClr val="3366FF"/>
                </a:solidFill>
                <a:latin typeface="Arial"/>
                <a:cs typeface="Arial"/>
              </a:rPr>
              <a:t>لطلبات الخُطّة الدراسيّة في الأسئلة التالية؟ </a:t>
            </a:r>
            <a:endParaRPr lang="he-IL" sz="3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8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31083"/>
              </p:ext>
            </p:extLst>
          </p:nvPr>
        </p:nvGraphicFramePr>
        <p:xfrm>
          <a:off x="2059807" y="1459978"/>
          <a:ext cx="10132193" cy="387636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49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63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544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קוולנטי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טהור, קשר קוטבי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קשר יחיד, כפול, משולש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אלקטרושליליות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מטען חלקי (חיובי/שלילי)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ערכי </a:t>
                      </a:r>
                      <a:r>
                        <a:rPr lang="he-IL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האלקטרושליליות</a:t>
                      </a: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נתונים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1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אנרגית קשר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אורך קשר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הכרת הגורמים המשפיעים: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סדר הקשר, רדיוס האטומים המשתתפים בקשר וקוטביות הקשר.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התלמידים ידעו לציין את הגורמים המשפיעים ולא יידרשו לנמק.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מלבן 1">
            <a:extLst>
              <a:ext uri="{FF2B5EF4-FFF2-40B4-BE49-F238E27FC236}">
                <a16:creationId xmlns:a16="http://schemas.microsoft.com/office/drawing/2014/main" id="{B100C495-5C51-4A4D-A28D-9171A6CE7E48}"/>
              </a:ext>
            </a:extLst>
          </p:cNvPr>
          <p:cNvSpPr/>
          <p:nvPr/>
        </p:nvSpPr>
        <p:spPr>
          <a:xfrm>
            <a:off x="2059807" y="5410821"/>
            <a:ext cx="1013219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מקרא: </a:t>
            </a:r>
          </a:p>
          <a:p>
            <a:pPr>
              <a:lnSpc>
                <a:spcPts val="2600"/>
              </a:lnSpc>
            </a:pPr>
            <a:r>
              <a:rPr lang="he-IL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צהוב – החלקים שעברו שינויים והתאמות למסגרת ההלימה בין התכנים לבין שעות ההוראה, </a:t>
            </a:r>
            <a:br>
              <a:rPr lang="en-US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ונדרש ללמדם באופן מצומצם יותר, כמפורט במסמך.</a:t>
            </a:r>
          </a:p>
          <a:p>
            <a:pPr>
              <a:lnSpc>
                <a:spcPts val="2600"/>
              </a:lnSpc>
            </a:pPr>
            <a:r>
              <a:rPr lang="he-IL" sz="2000" dirty="0">
                <a:highlight>
                  <a:srgbClr val="FF0000"/>
                </a:highlight>
              </a:rPr>
              <a:t>אדום – תוספות החל משנת תשע"ח. </a:t>
            </a:r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2196000" cy="508571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900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3475" y="0"/>
            <a:ext cx="9868525" cy="1034321"/>
          </a:xfrm>
        </p:spPr>
        <p:txBody>
          <a:bodyPr/>
          <a:lstStyle/>
          <a:p>
            <a:pPr rtl="1"/>
            <a:r>
              <a:rPr lang="he-IL" altLang="he-IL" sz="3600" b="1" dirty="0">
                <a:solidFill>
                  <a:srgbClr val="3366FF"/>
                </a:solidFill>
              </a:rPr>
              <a:t>סילבוס מבנה וקישור </a:t>
            </a:r>
            <a:br>
              <a:rPr lang="en-US" altLang="he-IL" sz="3600" b="1" dirty="0">
                <a:solidFill>
                  <a:srgbClr val="3366FF"/>
                </a:solidFill>
              </a:rPr>
            </a:br>
            <a:r>
              <a:rPr lang="he-IL" altLang="he-IL" sz="3600" b="1" dirty="0">
                <a:solidFill>
                  <a:srgbClr val="3366FF"/>
                </a:solidFill>
              </a:rPr>
              <a:t>מתוך </a:t>
            </a:r>
            <a:r>
              <a:rPr lang="he-IL" altLang="he-IL" sz="3600" b="1" dirty="0" err="1">
                <a:solidFill>
                  <a:srgbClr val="3366FF"/>
                </a:solidFill>
              </a:rPr>
              <a:t>תוכנית</a:t>
            </a:r>
            <a:r>
              <a:rPr lang="he-IL" altLang="he-IL" sz="3600" b="1" dirty="0">
                <a:solidFill>
                  <a:srgbClr val="3366FF"/>
                </a:solidFill>
              </a:rPr>
              <a:t> הלימודים 70-30 בכימיה</a:t>
            </a:r>
            <a:endParaRPr lang="he-IL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22249"/>
              </p:ext>
            </p:extLst>
          </p:nvPr>
        </p:nvGraphicFramePr>
        <p:xfrm>
          <a:off x="1962362" y="1436033"/>
          <a:ext cx="10229638" cy="5298786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91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2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17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נושאים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מושגים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הבהרות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30">
                <a:tc row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he-IL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מולקולה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צורות ייצוג של מולקולות: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נוסחה מולקולרית, נוסחת ייצוג אלקטרונית,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ייצוג מקוצר, ייצוג מלא של נוסחת מבנה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נוסחאות ייצוג אלקטרוניות נדרשות עבור: מולקולות,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אטומים בודדים ויונים חד אטומיים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0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איזומרים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הכרת המושג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התלמידים ידעו לזהות איזומרים על פי נוסחאות מבנה נתונות.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שרטוט איזומרים – התלמידים יידרשו לשרטט איזומרים רק בפרק כימיה של מזון עבור סוכרים (</a:t>
                      </a: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אנומרים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וחומצות שומן בלתי רוויות (איזומרים גאומטריים)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53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מבנה מולקולה: טטראדר, פירמידה משולשת, זוויתי, משולש מישורי, קווי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התלמידים יידרשו להכיר את המבנה אך לא לקבוע אותו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3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קוטביות מולקולה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התלמידים ידעו לקבוע קוטביות של מולקולות עם אטום מרכזי אחד, כשהמבנה הגיאומטרי של המולקולות נתון.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2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קבוצות  פונקציונליות בתרכובות הפחמן (ללא תגובות):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כפול,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הידרוכסיל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(כהל),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קרבוקסיל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(חומצה </a:t>
                      </a:r>
                      <a:r>
                        <a:rPr lang="he-IL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קרבוקסילית</a:t>
                      </a: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אמין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פחמימן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תלמידים יידרשו לזהות קבוצות אטומים האופייניות לקבוצות הפונקציונליות אלו, כולל זיהוי שם הקבוצה.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על התלמידים להכיר את ההגדרה של פחמימן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94" marR="6149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0" y="-1"/>
            <a:ext cx="2412000" cy="504000"/>
          </a:xfrm>
        </p:spPr>
        <p:txBody>
          <a:bodyPr/>
          <a:lstStyle/>
          <a:p>
            <a:r>
              <a:rPr lang="he-IL" sz="1600" b="1" dirty="0">
                <a:solidFill>
                  <a:schemeClr val="bg1"/>
                </a:solidFill>
              </a:rPr>
              <a:t>  הפיקוח על הוראת הכימיה 2019</a:t>
            </a:r>
          </a:p>
        </p:txBody>
      </p:sp>
    </p:spTree>
    <p:extLst>
      <p:ext uri="{BB962C8B-B14F-4D97-AF65-F5344CB8AC3E}">
        <p14:creationId xmlns:p14="http://schemas.microsoft.com/office/powerpoint/2010/main" val="27690282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16594</TotalTime>
  <Words>3560</Words>
  <Application>Microsoft Office PowerPoint</Application>
  <PresentationFormat>Widescreen</PresentationFormat>
  <Paragraphs>609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Cambria</vt:lpstr>
      <vt:lpstr>Cambria Math</vt:lpstr>
      <vt:lpstr>David</vt:lpstr>
      <vt:lpstr>Symbol</vt:lpstr>
      <vt:lpstr>Times New Roman</vt:lpstr>
      <vt:lpstr>Wingdings</vt:lpstr>
      <vt:lpstr>Diseño predeterminado</vt:lpstr>
      <vt:lpstr>סוגיות במבנה וקישור</vt:lpstr>
      <vt:lpstr>מטרות המפגש</vt:lpstr>
      <vt:lpstr>רצף ומספר שעות ההוראה הנדרש לפרק</vt:lpstr>
      <vt:lpstr>תוכנית הלימודים העדכנית</vt:lpstr>
      <vt:lpstr>أسئلة في مبنى وترابط      ما هو الغير مُلائِم لطلبات الخُطّة الدراسيّة في الأسئلة التالية؟ </vt:lpstr>
      <vt:lpstr>PowerPoint Presentation</vt:lpstr>
      <vt:lpstr>PowerPoint Presentation</vt:lpstr>
      <vt:lpstr>סילבוס מבנה וקישור  מתוך תוכנית הלימודים 70-30 בכימיה</vt:lpstr>
      <vt:lpstr>סילבוס מבנה וקישור  מתוך תוכנית הלימודים 70-30 בכימיה</vt:lpstr>
      <vt:lpstr>סילבוס מבנה וקישור  מתוך תוכנית הלימודים 70-30 בכימיה</vt:lpstr>
      <vt:lpstr>סילבוס מבנה וקישור  מתוך תוכנית הלימודים 70-30 בכימיה</vt:lpstr>
      <vt:lpstr>סילבוס מבנה וקישור  מתוך תוכנית הלימודים 70-30 בכימיה</vt:lpstr>
      <vt:lpstr>PowerPoint Presentation</vt:lpstr>
      <vt:lpstr>PowerPoint Presentation</vt:lpstr>
      <vt:lpstr>أخطاء مُميَّزة في موضوع الذائبيّة</vt:lpstr>
      <vt:lpstr>أخطاء مُميَّزة في موضوع الذائبيّة</vt:lpstr>
      <vt:lpstr>توصيات لطُرُق مُعالجة موضوع ذائبيّة المواد الجُزيئيّة  مثال لمبنى إجابة</vt:lpstr>
      <vt:lpstr>توصيات لطُرُق مُعالجة موضوع ذائبيّة المواد الجُزيئيّة  مثال لمبنى إجابة</vt:lpstr>
      <vt:lpstr>مثال:  حدِّد هل يذوب المينثول في الهكسان! اشرح تحديدك.</vt:lpstr>
      <vt:lpstr>خارطة مُصطلحات التي تَصِف العمليّات التي تحدُث عند إضافة الماء لموادّ مُختلِفة  مأخوذة من: "تلخيص تحليل الأسئلة بموضوع "مبنى وترابُط" في امتحانات بجروت الكيمياء תשנ"ח-תשע"ו</vt:lpstr>
      <vt:lpstr>أخطاء مُميَّزة في موضوع الروابط الكوفلنتية والروابط بين الجُزيئيّة</vt:lpstr>
      <vt:lpstr>أخطاء مُميَّزة في موضوع الروابط الكوفلنتية والروابط بين الجُزيئيّة</vt:lpstr>
      <vt:lpstr>مُقارنة درجة غليان مواد جُزيئيّة مثال لمبنى إجابة</vt:lpstr>
      <vt:lpstr>مثال: (يعتمد السؤال على سؤال بجروت 3 بند "د"، 2014)  لماذا درجة غليان المادّة A أصغر من تلك التي للمادّة B. </vt:lpstr>
      <vt:lpstr>مثال:           تفسير الحالة التراكُميّة للموادّ في درجة حرارة الغرفة</vt:lpstr>
      <vt:lpstr>أخطاء مُميَّزة المُستوى الجُسيْمي، مُستوى الظاهرة ومُستوى الرمز</vt:lpstr>
      <vt:lpstr>توصيات لطُرُق مُعالجة المُستوى الجُسيْمي، مُستوى الظاهرة ومُستوى الرمز</vt:lpstr>
      <vt:lpstr>PowerPoint Presentation</vt:lpstr>
      <vt:lpstr>المُستوى الجُسيْمي، مُستوى الظاهرة ومُستوى الرمز</vt:lpstr>
      <vt:lpstr>المُستوى الجُسيْمي، مُستوى الظاهرة ومُستوى الرمز</vt:lpstr>
      <vt:lpstr>أخطاء مُميَّزة قُطبيّة الرابِط وقُطبيّة الجُزيء</vt:lpstr>
      <vt:lpstr>تحديد قُطبيّة الجُزيء مثال لمبنى إجابة</vt:lpstr>
      <vt:lpstr>في الجدول التالي أمامك مُعطيات بالنسبة لأربعة جُزيئات.   لأي من بين الجُزيئات المُعطاة هنالك ثُنائي تقاطب ثابت؟ </vt:lpstr>
      <vt:lpstr>أخطاء مُميَّزة توصيل كهربائي – حركة مُوجّهة لجُسيمات مشحونة</vt:lpstr>
      <vt:lpstr>توصيات لطُرُق مُعالجة الجُسيمات "المسؤولة" عن التوصيل الكهربائي في الموادّ والمحاليل</vt:lpstr>
      <vt:lpstr>أخطاء مُميَّزة الانتقال بين طُرُق التمثيل المُختلفة للجُزيئات</vt:lpstr>
      <vt:lpstr>PowerPoint Presentation</vt:lpstr>
      <vt:lpstr>PowerPoint Presentation</vt:lpstr>
      <vt:lpstr>توصيات لطُرُق مُعالجة تسجيل صيغة تمثيل إلكترونية للذرات والجُزيئات</vt:lpstr>
      <vt:lpstr>توصيات لطُرُق مُعالجة صيغة تمثيل إلكترونية لأيونات أحادية الذرات</vt:lpstr>
      <vt:lpstr>توصيات لطُرُق تعليم الموضوع</vt:lpstr>
      <vt:lpstr>   مفاهيم من امتحان بجروت كيمياء 2018 </vt:lpstr>
      <vt:lpstr>   مفاهيم من امتحان بجروت كيمياء 2018 </vt:lpstr>
      <vt:lpstr>   مفاهيم من امتحان بجروت كيمياء 2018 </vt:lpstr>
      <vt:lpstr>   مفاهيم من امتحان بجروت كيمياء 2018 </vt:lpstr>
      <vt:lpstr>   مفاهيم من امتحان بجروت كيمياء 2018 </vt:lpstr>
      <vt:lpstr>   תובנות מבחינת הבגרות בכימיה  תשע"ח</vt:lpstr>
      <vt:lpstr>   תובנות מבחינת הבגרות בכימיה  תשע"ח</vt:lpstr>
      <vt:lpstr>   תובנות מבחינת הבגרות בכימיה  תשע"ח</vt:lpstr>
      <vt:lpstr>   תובנות מבחינת הבגרות בכימיה  תשע"ח</vt:lpstr>
      <vt:lpstr>סדנא – פעילות בקבוצות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לפניכם שאלות בנושא מבנה וקישור. קבעו לגבי כל שאלה אם היא מתאימה לסילסבוס.</dc:title>
  <dc:creator>שלומית וינטר</dc:creator>
  <cp:lastModifiedBy>N n</cp:lastModifiedBy>
  <cp:revision>309</cp:revision>
  <dcterms:created xsi:type="dcterms:W3CDTF">2019-01-29T10:52:32Z</dcterms:created>
  <dcterms:modified xsi:type="dcterms:W3CDTF">2019-05-11T20:11:48Z</dcterms:modified>
</cp:coreProperties>
</file>